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306" r:id="rId3"/>
    <p:sldId id="257" r:id="rId4"/>
    <p:sldId id="259" r:id="rId5"/>
    <p:sldId id="287" r:id="rId6"/>
    <p:sldId id="286" r:id="rId7"/>
    <p:sldId id="260" r:id="rId8"/>
    <p:sldId id="261" r:id="rId9"/>
    <p:sldId id="288"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00" r:id="rId28"/>
    <p:sldId id="289" r:id="rId29"/>
    <p:sldId id="304" r:id="rId30"/>
    <p:sldId id="292" r:id="rId31"/>
    <p:sldId id="305" r:id="rId32"/>
    <p:sldId id="291" r:id="rId33"/>
    <p:sldId id="293" r:id="rId34"/>
    <p:sldId id="294" r:id="rId35"/>
    <p:sldId id="295" r:id="rId36"/>
    <p:sldId id="296" r:id="rId37"/>
    <p:sldId id="297" r:id="rId38"/>
    <p:sldId id="298" r:id="rId39"/>
    <p:sldId id="299" r:id="rId40"/>
    <p:sldId id="301" r:id="rId41"/>
    <p:sldId id="290" r:id="rId42"/>
    <p:sldId id="279" r:id="rId43"/>
    <p:sldId id="280" r:id="rId44"/>
    <p:sldId id="281" r:id="rId45"/>
    <p:sldId id="282" r:id="rId46"/>
    <p:sldId id="283" r:id="rId47"/>
    <p:sldId id="284" r:id="rId48"/>
    <p:sldId id="303" r:id="rId49"/>
  </p:sldIdLst>
  <p:sldSz cx="12192000" cy="6858000"/>
  <p:notesSz cx="6858000" cy="9144000"/>
  <p:embeddedFontLst>
    <p:embeddedFont>
      <p:font typeface="Libre Franklin Medium"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Qsham3I+klNy+i1eIgYZVldXPg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AE7F0-89DC-4153-8497-C4CF3ED118A5}" v="2" dt="2024-11-25T10:42:53.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Schweinberger" userId="534fcb08-caff-4996-b3a3-69879a10eae4" providerId="ADAL" clId="{7F0AE7F0-89DC-4153-8497-C4CF3ED118A5}"/>
    <pc:docChg chg="custSel addSld delSld modSld">
      <pc:chgData name="Martin Schweinberger" userId="534fcb08-caff-4996-b3a3-69879a10eae4" providerId="ADAL" clId="{7F0AE7F0-89DC-4153-8497-C4CF3ED118A5}" dt="2024-11-25T10:44:20.179" v="1364" actId="27636"/>
      <pc:docMkLst>
        <pc:docMk/>
      </pc:docMkLst>
      <pc:sldChg chg="addSp modSp new mod">
        <pc:chgData name="Martin Schweinberger" userId="534fcb08-caff-4996-b3a3-69879a10eae4" providerId="ADAL" clId="{7F0AE7F0-89DC-4153-8497-C4CF3ED118A5}" dt="2024-11-25T10:44:20.179" v="1364" actId="27636"/>
        <pc:sldMkLst>
          <pc:docMk/>
          <pc:sldMk cId="686166214" sldId="306"/>
        </pc:sldMkLst>
        <pc:spChg chg="mod">
          <ac:chgData name="Martin Schweinberger" userId="534fcb08-caff-4996-b3a3-69879a10eae4" providerId="ADAL" clId="{7F0AE7F0-89DC-4153-8497-C4CF3ED118A5}" dt="2024-11-25T10:31:48.144" v="7" actId="20577"/>
          <ac:spMkLst>
            <pc:docMk/>
            <pc:sldMk cId="686166214" sldId="306"/>
            <ac:spMk id="2" creationId="{96FEAD86-533D-A84A-45BD-014E4A770BEA}"/>
          </ac:spMkLst>
        </pc:spChg>
        <pc:spChg chg="mod">
          <ac:chgData name="Martin Schweinberger" userId="534fcb08-caff-4996-b3a3-69879a10eae4" providerId="ADAL" clId="{7F0AE7F0-89DC-4153-8497-C4CF3ED118A5}" dt="2024-11-25T10:44:20.179" v="1364" actId="27636"/>
          <ac:spMkLst>
            <pc:docMk/>
            <pc:sldMk cId="686166214" sldId="306"/>
            <ac:spMk id="3" creationId="{986BC717-28C8-DA99-07DA-0B28B4DDE975}"/>
          </ac:spMkLst>
        </pc:spChg>
        <pc:picChg chg="add mod">
          <ac:chgData name="Martin Schweinberger" userId="534fcb08-caff-4996-b3a3-69879a10eae4" providerId="ADAL" clId="{7F0AE7F0-89DC-4153-8497-C4CF3ED118A5}" dt="2024-11-25T10:44:11.632" v="1360" actId="1076"/>
          <ac:picMkLst>
            <pc:docMk/>
            <pc:sldMk cId="686166214" sldId="306"/>
            <ac:picMk id="5" creationId="{11708101-E19E-0B60-9393-3F2F1C4808B6}"/>
          </ac:picMkLst>
        </pc:picChg>
        <pc:picChg chg="add mod">
          <ac:chgData name="Martin Schweinberger" userId="534fcb08-caff-4996-b3a3-69879a10eae4" providerId="ADAL" clId="{7F0AE7F0-89DC-4153-8497-C4CF3ED118A5}" dt="2024-11-25T10:44:03.376" v="1357" actId="1076"/>
          <ac:picMkLst>
            <pc:docMk/>
            <pc:sldMk cId="686166214" sldId="306"/>
            <ac:picMk id="7" creationId="{3429E19D-BE87-5A1E-2F84-8B61A4EA8036}"/>
          </ac:picMkLst>
        </pc:picChg>
      </pc:sldChg>
      <pc:sldChg chg="new del">
        <pc:chgData name="Martin Schweinberger" userId="534fcb08-caff-4996-b3a3-69879a10eae4" providerId="ADAL" clId="{7F0AE7F0-89DC-4153-8497-C4CF3ED118A5}" dt="2024-11-25T10:31:43.165" v="1" actId="47"/>
        <pc:sldMkLst>
          <pc:docMk/>
          <pc:sldMk cId="3372797827"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1pPr>
            <a:lvl2pPr marL="914400" marR="0" lvl="1"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2pPr>
            <a:lvl3pPr marL="1371600" marR="0" lvl="2"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3pPr>
            <a:lvl4pPr marL="1828800" marR="0" lvl="3"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4pPr>
            <a:lvl5pPr marL="2286000" marR="0" lvl="4"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5pPr>
            <a:lvl6pPr marL="2743200" marR="0" lvl="5"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6pPr>
            <a:lvl7pPr marL="3200400" marR="0" lvl="6"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7pPr>
            <a:lvl8pPr marL="3657600" marR="0" lvl="7"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8pPr>
            <a:lvl9pPr marL="4114800" marR="0" lvl="8" indent="-22860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Libre Franklin Medium"/>
                <a:ea typeface="Libre Franklin Medium"/>
                <a:cs typeface="Libre Franklin Medium"/>
                <a:sym typeface="Libre Franklin Medium"/>
              </a:rPr>
              <a:t>‹#›</a:t>
            </a:fld>
            <a:endParaRPr sz="1200" b="0" i="0" u="none" strike="noStrike" cap="none">
              <a:solidFill>
                <a:schemeClr val="dk1"/>
              </a:solidFill>
              <a:latin typeface="Libre Franklin Medium"/>
              <a:ea typeface="Libre Franklin Medium"/>
              <a:cs typeface="Libre Franklin Medium"/>
              <a:sym typeface="Libre Franklin Medium"/>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3044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31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497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828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0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8395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556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79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436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135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404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894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130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001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33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944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6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6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sp>
        <p:nvSpPr>
          <p:cNvPr id="16" name="Google Shape;16;p32"/>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2"/>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9"/>
        <p:cNvGrpSpPr/>
        <p:nvPr/>
      </p:nvGrpSpPr>
      <p:grpSpPr>
        <a:xfrm>
          <a:off x="0" y="0"/>
          <a:ext cx="0" cy="0"/>
          <a:chOff x="0" y="0"/>
          <a:chExt cx="0" cy="0"/>
        </a:xfrm>
      </p:grpSpPr>
      <p:sp>
        <p:nvSpPr>
          <p:cNvPr id="80" name="Google Shape;80;p41"/>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41"/>
          <p:cNvSpPr txBox="1">
            <a:spLocks noGrp="1"/>
          </p:cNvSpPr>
          <p:nvPr>
            <p:ph type="body" idx="1"/>
          </p:nvPr>
        </p:nvSpPr>
        <p:spPr>
          <a:xfrm>
            <a:off x="695325" y="1700213"/>
            <a:ext cx="5218859"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sz="2400"/>
            </a:lvl5pPr>
            <a:lvl6pPr marL="2743200" lvl="5" indent="-228600" algn="l">
              <a:spcBef>
                <a:spcPts val="600"/>
              </a:spcBef>
              <a:spcAft>
                <a:spcPts val="0"/>
              </a:spcAft>
              <a:buClr>
                <a:schemeClr val="accent1"/>
              </a:buClr>
              <a:buSzPts val="2000"/>
              <a:buNone/>
              <a:defRPr sz="2000"/>
            </a:lvl6pPr>
            <a:lvl7pPr marL="3200400" lvl="6" indent="-355600" algn="l">
              <a:spcBef>
                <a:spcPts val="400"/>
              </a:spcBef>
              <a:spcAft>
                <a:spcPts val="0"/>
              </a:spcAft>
              <a:buClr>
                <a:schemeClr val="dk1"/>
              </a:buClr>
              <a:buSzPts val="2000"/>
              <a:buChar char="•"/>
              <a:defRPr/>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2" name="Google Shape;82;p41"/>
          <p:cNvSpPr txBox="1">
            <a:spLocks noGrp="1"/>
          </p:cNvSpPr>
          <p:nvPr>
            <p:ph type="body" idx="2"/>
          </p:nvPr>
        </p:nvSpPr>
        <p:spPr>
          <a:xfrm>
            <a:off x="6288619" y="1700213"/>
            <a:ext cx="5220000"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3" name="Google Shape;83;p41"/>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1"/>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5" name="Google Shape;85;p41"/>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86" name="Google Shape;86;p41"/>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ubtitle &amp; Content">
  <p:cSld name="Title, Subtitle &amp; Content">
    <p:spTree>
      <p:nvGrpSpPr>
        <p:cNvPr id="1" name="Shape 89"/>
        <p:cNvGrpSpPr/>
        <p:nvPr/>
      </p:nvGrpSpPr>
      <p:grpSpPr>
        <a:xfrm>
          <a:off x="0" y="0"/>
          <a:ext cx="0" cy="0"/>
          <a:chOff x="0" y="0"/>
          <a:chExt cx="0" cy="0"/>
        </a:xfrm>
      </p:grpSpPr>
      <p:sp>
        <p:nvSpPr>
          <p:cNvPr id="90" name="Google Shape;90;p42"/>
          <p:cNvSpPr txBox="1">
            <a:spLocks noGrp="1"/>
          </p:cNvSpPr>
          <p:nvPr>
            <p:ph type="body" idx="1"/>
          </p:nvPr>
        </p:nvSpPr>
        <p:spPr>
          <a:xfrm>
            <a:off x="695326" y="2276872"/>
            <a:ext cx="10801350" cy="4031853"/>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42"/>
          <p:cNvSpPr txBox="1">
            <a:spLocks noGrp="1"/>
          </p:cNvSpPr>
          <p:nvPr>
            <p:ph type="body" idx="2"/>
          </p:nvPr>
        </p:nvSpPr>
        <p:spPr>
          <a:xfrm>
            <a:off x="695325" y="1700808"/>
            <a:ext cx="10801350" cy="5048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2000"/>
              <a:buNone/>
              <a:defRPr sz="2000" b="1">
                <a:solidFill>
                  <a:schemeClr val="accent1"/>
                </a:solidFill>
              </a:defRPr>
            </a:lvl1pPr>
            <a:lvl2pPr marL="914400" lvl="1" indent="-228600" algn="l">
              <a:lnSpc>
                <a:spcPct val="110000"/>
              </a:lnSpc>
              <a:spcBef>
                <a:spcPts val="300"/>
              </a:spcBef>
              <a:spcAft>
                <a:spcPts val="0"/>
              </a:spcAft>
              <a:buSzPts val="1800"/>
              <a:buNone/>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42"/>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42"/>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4" name="Google Shape;94;p42"/>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95" name="Google Shape;95;p42"/>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2"/>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2 Graphs">
  <p:cSld name="Title, Subtitle, 2 Graphs">
    <p:spTree>
      <p:nvGrpSpPr>
        <p:cNvPr id="1" name="Shape 99"/>
        <p:cNvGrpSpPr/>
        <p:nvPr/>
      </p:nvGrpSpPr>
      <p:grpSpPr>
        <a:xfrm>
          <a:off x="0" y="0"/>
          <a:ext cx="0" cy="0"/>
          <a:chOff x="0" y="0"/>
          <a:chExt cx="0" cy="0"/>
        </a:xfrm>
      </p:grpSpPr>
      <p:sp>
        <p:nvSpPr>
          <p:cNvPr id="100" name="Google Shape;100;p43"/>
          <p:cNvSpPr txBox="1">
            <a:spLocks noGrp="1"/>
          </p:cNvSpPr>
          <p:nvPr>
            <p:ph type="body" idx="1"/>
          </p:nvPr>
        </p:nvSpPr>
        <p:spPr>
          <a:xfrm>
            <a:off x="695326" y="2279553"/>
            <a:ext cx="5220000"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SzPts val="1200"/>
              <a:buNone/>
              <a:defRPr sz="1200">
                <a:solidFill>
                  <a:schemeClr val="accent1"/>
                </a:solidFill>
              </a:defRPr>
            </a:lvl1pPr>
            <a:lvl2pPr marL="914400" lvl="1" indent="-304800" algn="l">
              <a:lnSpc>
                <a:spcPct val="110000"/>
              </a:lnSpc>
              <a:spcBef>
                <a:spcPts val="300"/>
              </a:spcBef>
              <a:spcAft>
                <a:spcPts val="0"/>
              </a:spcAft>
              <a:buSzPts val="1200"/>
              <a:buChar char="•"/>
              <a:defRPr sz="1200">
                <a:solidFill>
                  <a:schemeClr val="accent1"/>
                </a:solidFill>
              </a:defRPr>
            </a:lvl2pPr>
            <a:lvl3pPr marL="1371600" lvl="2" indent="-304800" algn="l">
              <a:lnSpc>
                <a:spcPct val="110000"/>
              </a:lnSpc>
              <a:spcBef>
                <a:spcPts val="300"/>
              </a:spcBef>
              <a:spcAft>
                <a:spcPts val="0"/>
              </a:spcAft>
              <a:buSzPts val="1200"/>
              <a:buChar char="­"/>
              <a:defRPr sz="1200">
                <a:solidFill>
                  <a:schemeClr val="accent1"/>
                </a:solidFill>
              </a:defRPr>
            </a:lvl3pPr>
            <a:lvl4pPr marL="1828800" lvl="3" indent="-304800" algn="l">
              <a:lnSpc>
                <a:spcPct val="110000"/>
              </a:lnSpc>
              <a:spcBef>
                <a:spcPts val="200"/>
              </a:spcBef>
              <a:spcAft>
                <a:spcPts val="0"/>
              </a:spcAft>
              <a:buClr>
                <a:schemeClr val="accent1"/>
              </a:buClr>
              <a:buSzPts val="1200"/>
              <a:buChar char="•"/>
              <a:defRPr sz="1200">
                <a:solidFill>
                  <a:schemeClr val="accent1"/>
                </a:solidFill>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b="0"/>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43"/>
          <p:cNvSpPr txBox="1">
            <a:spLocks noGrp="1"/>
          </p:cNvSpPr>
          <p:nvPr>
            <p:ph type="body" idx="2"/>
          </p:nvPr>
        </p:nvSpPr>
        <p:spPr>
          <a:xfrm>
            <a:off x="695326" y="2696388"/>
            <a:ext cx="5220000" cy="3612337"/>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43"/>
          <p:cNvSpPr txBox="1">
            <a:spLocks noGrp="1"/>
          </p:cNvSpPr>
          <p:nvPr>
            <p:ph type="body" idx="3"/>
          </p:nvPr>
        </p:nvSpPr>
        <p:spPr>
          <a:xfrm>
            <a:off x="6279511" y="2279553"/>
            <a:ext cx="5220000" cy="36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SzPts val="1200"/>
              <a:buNone/>
              <a:defRPr sz="1200">
                <a:solidFill>
                  <a:schemeClr val="accent1"/>
                </a:solidFill>
              </a:defRPr>
            </a:lvl1pPr>
            <a:lvl2pPr marL="914400" lvl="1" indent="-304800" algn="l">
              <a:lnSpc>
                <a:spcPct val="110000"/>
              </a:lnSpc>
              <a:spcBef>
                <a:spcPts val="300"/>
              </a:spcBef>
              <a:spcAft>
                <a:spcPts val="0"/>
              </a:spcAft>
              <a:buSzPts val="1200"/>
              <a:buChar char="•"/>
              <a:defRPr sz="1200">
                <a:solidFill>
                  <a:schemeClr val="accent1"/>
                </a:solidFill>
              </a:defRPr>
            </a:lvl2pPr>
            <a:lvl3pPr marL="1371600" lvl="2" indent="-304800" algn="l">
              <a:lnSpc>
                <a:spcPct val="110000"/>
              </a:lnSpc>
              <a:spcBef>
                <a:spcPts val="300"/>
              </a:spcBef>
              <a:spcAft>
                <a:spcPts val="0"/>
              </a:spcAft>
              <a:buSzPts val="1200"/>
              <a:buChar char="­"/>
              <a:defRPr sz="1200">
                <a:solidFill>
                  <a:schemeClr val="accent1"/>
                </a:solidFill>
              </a:defRPr>
            </a:lvl3pPr>
            <a:lvl4pPr marL="1828800" lvl="3" indent="-304800" algn="l">
              <a:lnSpc>
                <a:spcPct val="110000"/>
              </a:lnSpc>
              <a:spcBef>
                <a:spcPts val="200"/>
              </a:spcBef>
              <a:spcAft>
                <a:spcPts val="0"/>
              </a:spcAft>
              <a:buClr>
                <a:schemeClr val="accent1"/>
              </a:buClr>
              <a:buSzPts val="1200"/>
              <a:buChar char="•"/>
              <a:defRPr sz="1200">
                <a:solidFill>
                  <a:schemeClr val="accent1"/>
                </a:solidFill>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b="0"/>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43"/>
          <p:cNvSpPr txBox="1">
            <a:spLocks noGrp="1"/>
          </p:cNvSpPr>
          <p:nvPr>
            <p:ph type="body" idx="4"/>
          </p:nvPr>
        </p:nvSpPr>
        <p:spPr>
          <a:xfrm>
            <a:off x="6279511" y="2696388"/>
            <a:ext cx="5220000" cy="3612337"/>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43"/>
          <p:cNvSpPr txBox="1">
            <a:spLocks noGrp="1"/>
          </p:cNvSpPr>
          <p:nvPr>
            <p:ph type="body" idx="5"/>
          </p:nvPr>
        </p:nvSpPr>
        <p:spPr>
          <a:xfrm>
            <a:off x="695327" y="1699200"/>
            <a:ext cx="10772776" cy="5048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2000"/>
              <a:buNone/>
              <a:defRPr sz="2000" b="1">
                <a:solidFill>
                  <a:schemeClr val="accent1"/>
                </a:solidFill>
              </a:defRPr>
            </a:lvl1pPr>
            <a:lvl2pPr marL="914400" lvl="1" indent="-228600" algn="l">
              <a:lnSpc>
                <a:spcPct val="110000"/>
              </a:lnSpc>
              <a:spcBef>
                <a:spcPts val="300"/>
              </a:spcBef>
              <a:spcAft>
                <a:spcPts val="0"/>
              </a:spcAft>
              <a:buSzPts val="1800"/>
              <a:buNone/>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43"/>
          <p:cNvSpPr txBox="1">
            <a:spLocks noGrp="1"/>
          </p:cNvSpPr>
          <p:nvPr>
            <p:ph type="body" idx="6"/>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 name="Google Shape;106;p43"/>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7" name="Google Shape;107;p43"/>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08" name="Google Shape;108;p43"/>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3"/>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3"/>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Layout Horizontal">
  <p:cSld name="Two Content Layout Horizontal">
    <p:spTree>
      <p:nvGrpSpPr>
        <p:cNvPr id="1" name="Shape 112"/>
        <p:cNvGrpSpPr/>
        <p:nvPr/>
      </p:nvGrpSpPr>
      <p:grpSpPr>
        <a:xfrm>
          <a:off x="0" y="0"/>
          <a:ext cx="0" cy="0"/>
          <a:chOff x="0" y="0"/>
          <a:chExt cx="0" cy="0"/>
        </a:xfrm>
      </p:grpSpPr>
      <p:sp>
        <p:nvSpPr>
          <p:cNvPr id="113" name="Google Shape;113;p44"/>
          <p:cNvSpPr txBox="1">
            <a:spLocks noGrp="1"/>
          </p:cNvSpPr>
          <p:nvPr>
            <p:ph type="body" idx="1"/>
          </p:nvPr>
        </p:nvSpPr>
        <p:spPr>
          <a:xfrm>
            <a:off x="695325" y="1700212"/>
            <a:ext cx="10801350" cy="21600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 name="Google Shape;114;p44"/>
          <p:cNvSpPr txBox="1">
            <a:spLocks noGrp="1"/>
          </p:cNvSpPr>
          <p:nvPr>
            <p:ph type="body" idx="2"/>
          </p:nvPr>
        </p:nvSpPr>
        <p:spPr>
          <a:xfrm>
            <a:off x="695325" y="4149320"/>
            <a:ext cx="10801350" cy="21600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44"/>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44"/>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7" name="Google Shape;117;p44"/>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18" name="Google Shape;118;p44"/>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4"/>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4"/>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22"/>
        <p:cNvGrpSpPr/>
        <p:nvPr/>
      </p:nvGrpSpPr>
      <p:grpSpPr>
        <a:xfrm>
          <a:off x="0" y="0"/>
          <a:ext cx="0" cy="0"/>
          <a:chOff x="0" y="0"/>
          <a:chExt cx="0" cy="0"/>
        </a:xfrm>
      </p:grpSpPr>
      <p:sp>
        <p:nvSpPr>
          <p:cNvPr id="123" name="Google Shape;123;p45"/>
          <p:cNvSpPr txBox="1">
            <a:spLocks noGrp="1"/>
          </p:cNvSpPr>
          <p:nvPr>
            <p:ph type="body" idx="1"/>
          </p:nvPr>
        </p:nvSpPr>
        <p:spPr>
          <a:xfrm>
            <a:off x="695325" y="1700213"/>
            <a:ext cx="3384342" cy="4608512"/>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45"/>
          <p:cNvSpPr txBox="1">
            <a:spLocks noGrp="1"/>
          </p:cNvSpPr>
          <p:nvPr>
            <p:ph type="body" idx="2"/>
          </p:nvPr>
        </p:nvSpPr>
        <p:spPr>
          <a:xfrm>
            <a:off x="4406607" y="1700213"/>
            <a:ext cx="3384000" cy="4608512"/>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45"/>
          <p:cNvSpPr txBox="1">
            <a:spLocks noGrp="1"/>
          </p:cNvSpPr>
          <p:nvPr>
            <p:ph type="body" idx="3"/>
          </p:nvPr>
        </p:nvSpPr>
        <p:spPr>
          <a:xfrm>
            <a:off x="8112597" y="1700213"/>
            <a:ext cx="3384000" cy="4608512"/>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45"/>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5"/>
          <p:cNvSpPr txBox="1">
            <a:spLocks noGrp="1"/>
          </p:cNvSpPr>
          <p:nvPr>
            <p:ph type="body" idx="4"/>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 name="Google Shape;128;p45"/>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9" name="Google Shape;129;p45"/>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30" name="Google Shape;130;p45"/>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5"/>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Third Two Third Title and Content">
  <p:cSld name="One Third Two Third Title and Content">
    <p:spTree>
      <p:nvGrpSpPr>
        <p:cNvPr id="1" name="Shape 133"/>
        <p:cNvGrpSpPr/>
        <p:nvPr/>
      </p:nvGrpSpPr>
      <p:grpSpPr>
        <a:xfrm>
          <a:off x="0" y="0"/>
          <a:ext cx="0" cy="0"/>
          <a:chOff x="0" y="0"/>
          <a:chExt cx="0" cy="0"/>
        </a:xfrm>
      </p:grpSpPr>
      <p:sp>
        <p:nvSpPr>
          <p:cNvPr id="134" name="Google Shape;134;p46"/>
          <p:cNvSpPr txBox="1">
            <a:spLocks noGrp="1"/>
          </p:cNvSpPr>
          <p:nvPr>
            <p:ph type="body" idx="1"/>
          </p:nvPr>
        </p:nvSpPr>
        <p:spPr>
          <a:xfrm>
            <a:off x="4407049" y="1700213"/>
            <a:ext cx="7089626"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5" name="Google Shape;135;p46"/>
          <p:cNvSpPr txBox="1">
            <a:spLocks noGrp="1"/>
          </p:cNvSpPr>
          <p:nvPr>
            <p:ph type="body" idx="2"/>
          </p:nvPr>
        </p:nvSpPr>
        <p:spPr>
          <a:xfrm>
            <a:off x="695325" y="1698659"/>
            <a:ext cx="3384000"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46"/>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46"/>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46"/>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39" name="Google Shape;139;p46"/>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6"/>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6"/>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Third One Third Title and Content">
  <p:cSld name="Two Third One Third Title and Content">
    <p:spTree>
      <p:nvGrpSpPr>
        <p:cNvPr id="1" name="Shape 143"/>
        <p:cNvGrpSpPr/>
        <p:nvPr/>
      </p:nvGrpSpPr>
      <p:grpSpPr>
        <a:xfrm>
          <a:off x="0" y="0"/>
          <a:ext cx="0" cy="0"/>
          <a:chOff x="0" y="0"/>
          <a:chExt cx="0" cy="0"/>
        </a:xfrm>
      </p:grpSpPr>
      <p:sp>
        <p:nvSpPr>
          <p:cNvPr id="144" name="Google Shape;144;p47"/>
          <p:cNvSpPr txBox="1">
            <a:spLocks noGrp="1"/>
          </p:cNvSpPr>
          <p:nvPr>
            <p:ph type="body" idx="1"/>
          </p:nvPr>
        </p:nvSpPr>
        <p:spPr>
          <a:xfrm>
            <a:off x="695326" y="1700213"/>
            <a:ext cx="7092000"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45" name="Google Shape;145;p47"/>
          <p:cNvSpPr txBox="1">
            <a:spLocks noGrp="1"/>
          </p:cNvSpPr>
          <p:nvPr>
            <p:ph type="body" idx="2"/>
          </p:nvPr>
        </p:nvSpPr>
        <p:spPr>
          <a:xfrm>
            <a:off x="8112676" y="1700213"/>
            <a:ext cx="3384000"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46" name="Google Shape;146;p47"/>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47"/>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8" name="Google Shape;148;p47"/>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49" name="Google Shape;149;p4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7"/>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7"/>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Pullout">
  <p:cSld name="Picture with Pullout">
    <p:spTree>
      <p:nvGrpSpPr>
        <p:cNvPr id="1" name="Shape 153"/>
        <p:cNvGrpSpPr/>
        <p:nvPr/>
      </p:nvGrpSpPr>
      <p:grpSpPr>
        <a:xfrm>
          <a:off x="0" y="0"/>
          <a:ext cx="0" cy="0"/>
          <a:chOff x="0" y="0"/>
          <a:chExt cx="0" cy="0"/>
        </a:xfrm>
      </p:grpSpPr>
      <p:sp>
        <p:nvSpPr>
          <p:cNvPr id="154" name="Google Shape;154;p48"/>
          <p:cNvSpPr>
            <a:spLocks noGrp="1"/>
          </p:cNvSpPr>
          <p:nvPr>
            <p:ph type="pic" idx="2"/>
          </p:nvPr>
        </p:nvSpPr>
        <p:spPr>
          <a:xfrm>
            <a:off x="0" y="624880"/>
            <a:ext cx="12191999" cy="6233119"/>
          </a:xfrm>
          <a:prstGeom prst="rect">
            <a:avLst/>
          </a:prstGeom>
          <a:solidFill>
            <a:schemeClr val="lt2"/>
          </a:solidFill>
          <a:ln>
            <a:noFill/>
          </a:ln>
        </p:spPr>
      </p:sp>
      <p:sp>
        <p:nvSpPr>
          <p:cNvPr id="155" name="Google Shape;155;p48"/>
          <p:cNvSpPr txBox="1">
            <a:spLocks noGrp="1"/>
          </p:cNvSpPr>
          <p:nvPr>
            <p:ph type="body" idx="1"/>
          </p:nvPr>
        </p:nvSpPr>
        <p:spPr>
          <a:xfrm>
            <a:off x="695328" y="1052514"/>
            <a:ext cx="3384548" cy="5263410"/>
          </a:xfrm>
          <a:prstGeom prst="rect">
            <a:avLst/>
          </a:prstGeom>
          <a:solidFill>
            <a:schemeClr val="lt1"/>
          </a:solidFill>
          <a:ln>
            <a:noFill/>
          </a:ln>
        </p:spPr>
        <p:txBody>
          <a:bodyPr spcFirstLastPara="1" wrap="square" lIns="180000" tIns="1260000" rIns="180000" bIns="180000" anchor="t" anchorCtr="0">
            <a:normAutofit/>
          </a:bodyPr>
          <a:lstStyle>
            <a:lvl1pPr marL="457200" lvl="0" indent="-342900" algn="l">
              <a:lnSpc>
                <a:spcPct val="110000"/>
              </a:lnSpc>
              <a:spcBef>
                <a:spcPts val="300"/>
              </a:spcBef>
              <a:spcAft>
                <a:spcPts val="0"/>
              </a:spcAft>
              <a:buClr>
                <a:schemeClr val="lt1"/>
              </a:buClr>
              <a:buSzPts val="1800"/>
              <a:buFont typeface="Arial"/>
              <a:buChar char="•"/>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48"/>
          <p:cNvSpPr txBox="1">
            <a:spLocks noGrp="1"/>
          </p:cNvSpPr>
          <p:nvPr>
            <p:ph type="title"/>
          </p:nvPr>
        </p:nvSpPr>
        <p:spPr>
          <a:xfrm>
            <a:off x="1127448" y="1340768"/>
            <a:ext cx="2592288" cy="87647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8"/>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48"/>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9" name="Google Shape;159;p48"/>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60" name="Google Shape;160;p48"/>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8"/>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8"/>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3"/>
        <p:cNvGrpSpPr/>
        <p:nvPr/>
      </p:nvGrpSpPr>
      <p:grpSpPr>
        <a:xfrm>
          <a:off x="0" y="0"/>
          <a:ext cx="0" cy="0"/>
          <a:chOff x="0" y="0"/>
          <a:chExt cx="0" cy="0"/>
        </a:xfrm>
      </p:grpSpPr>
      <p:sp>
        <p:nvSpPr>
          <p:cNvPr id="164" name="Google Shape;164;p49"/>
          <p:cNvSpPr>
            <a:spLocks noGrp="1"/>
          </p:cNvSpPr>
          <p:nvPr>
            <p:ph type="pic" idx="2"/>
          </p:nvPr>
        </p:nvSpPr>
        <p:spPr>
          <a:xfrm>
            <a:off x="695327" y="1700213"/>
            <a:ext cx="10801349" cy="4249107"/>
          </a:xfrm>
          <a:prstGeom prst="rect">
            <a:avLst/>
          </a:prstGeom>
          <a:solidFill>
            <a:schemeClr val="lt2"/>
          </a:solidFill>
          <a:ln>
            <a:noFill/>
          </a:ln>
        </p:spPr>
      </p:sp>
      <p:sp>
        <p:nvSpPr>
          <p:cNvPr id="165" name="Google Shape;165;p49"/>
          <p:cNvSpPr txBox="1">
            <a:spLocks noGrp="1"/>
          </p:cNvSpPr>
          <p:nvPr>
            <p:ph type="body" idx="1"/>
          </p:nvPr>
        </p:nvSpPr>
        <p:spPr>
          <a:xfrm>
            <a:off x="695327" y="5949320"/>
            <a:ext cx="10801348" cy="360000"/>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300"/>
              </a:spcBef>
              <a:spcAft>
                <a:spcPts val="0"/>
              </a:spcAft>
              <a:buSzPts val="1800"/>
              <a:buNone/>
              <a:defRPr sz="1800"/>
            </a:lvl1pPr>
            <a:lvl2pPr marL="914400" lvl="1" indent="-228600" algn="l">
              <a:lnSpc>
                <a:spcPct val="110000"/>
              </a:lnSpc>
              <a:spcBef>
                <a:spcPts val="300"/>
              </a:spcBef>
              <a:spcAft>
                <a:spcPts val="0"/>
              </a:spcAft>
              <a:buSzPts val="1200"/>
              <a:buNone/>
              <a:defRPr sz="1200"/>
            </a:lvl2pPr>
            <a:lvl3pPr marL="1371600" lvl="2" indent="-228600" algn="l">
              <a:lnSpc>
                <a:spcPct val="110000"/>
              </a:lnSpc>
              <a:spcBef>
                <a:spcPts val="300"/>
              </a:spcBef>
              <a:spcAft>
                <a:spcPts val="0"/>
              </a:spcAft>
              <a:buSzPts val="1000"/>
              <a:buNone/>
              <a:defRPr sz="1000"/>
            </a:lvl3pPr>
            <a:lvl4pPr marL="1828800" lvl="3" indent="-228600" algn="l">
              <a:lnSpc>
                <a:spcPct val="110000"/>
              </a:lnSpc>
              <a:spcBef>
                <a:spcPts val="200"/>
              </a:spcBef>
              <a:spcAft>
                <a:spcPts val="0"/>
              </a:spcAft>
              <a:buClr>
                <a:schemeClr val="dk1"/>
              </a:buClr>
              <a:buSzPts val="900"/>
              <a:buNone/>
              <a:defRPr sz="900"/>
            </a:lvl4pPr>
            <a:lvl5pPr marL="2286000" lvl="4" indent="-228600" algn="l">
              <a:lnSpc>
                <a:spcPct val="100000"/>
              </a:lnSpc>
              <a:spcBef>
                <a:spcPts val="1200"/>
              </a:spcBef>
              <a:spcAft>
                <a:spcPts val="0"/>
              </a:spcAft>
              <a:buClr>
                <a:schemeClr val="accent1"/>
              </a:buClr>
              <a:buSzPts val="900"/>
              <a:buNone/>
              <a:defRPr sz="900"/>
            </a:lvl5pPr>
            <a:lvl6pPr marL="2743200" lvl="5" indent="-228600" algn="l">
              <a:spcBef>
                <a:spcPts val="600"/>
              </a:spcBef>
              <a:spcAft>
                <a:spcPts val="0"/>
              </a:spcAft>
              <a:buClr>
                <a:schemeClr val="accent1"/>
              </a:buClr>
              <a:buSzPts val="900"/>
              <a:buNone/>
              <a:defRPr sz="900"/>
            </a:lvl6pPr>
            <a:lvl7pPr marL="3200400" lvl="6" indent="-228600" algn="l">
              <a:spcBef>
                <a:spcPts val="30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6" name="Google Shape;166;p49"/>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7" name="Google Shape;167;p49"/>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8" name="Google Shape;168;p49"/>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69" name="Google Shape;169;p49"/>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9"/>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9"/>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with Image Two Thirds">
  <p:cSld name="Text with Image Two Thirds">
    <p:spTree>
      <p:nvGrpSpPr>
        <p:cNvPr id="1" name="Shape 173"/>
        <p:cNvGrpSpPr/>
        <p:nvPr/>
      </p:nvGrpSpPr>
      <p:grpSpPr>
        <a:xfrm>
          <a:off x="0" y="0"/>
          <a:ext cx="0" cy="0"/>
          <a:chOff x="0" y="0"/>
          <a:chExt cx="0" cy="0"/>
        </a:xfrm>
      </p:grpSpPr>
      <p:sp>
        <p:nvSpPr>
          <p:cNvPr id="174" name="Google Shape;174;p50"/>
          <p:cNvSpPr>
            <a:spLocks noGrp="1"/>
          </p:cNvSpPr>
          <p:nvPr>
            <p:ph type="pic" idx="2"/>
          </p:nvPr>
        </p:nvSpPr>
        <p:spPr>
          <a:xfrm>
            <a:off x="4407048" y="630979"/>
            <a:ext cx="7784951" cy="6234196"/>
          </a:xfrm>
          <a:prstGeom prst="rect">
            <a:avLst/>
          </a:prstGeom>
          <a:solidFill>
            <a:schemeClr val="lt2"/>
          </a:solidFill>
          <a:ln>
            <a:noFill/>
          </a:ln>
        </p:spPr>
      </p:sp>
      <p:sp>
        <p:nvSpPr>
          <p:cNvPr id="175" name="Google Shape;175;p50"/>
          <p:cNvSpPr txBox="1">
            <a:spLocks noGrp="1"/>
          </p:cNvSpPr>
          <p:nvPr>
            <p:ph type="body" idx="1"/>
          </p:nvPr>
        </p:nvSpPr>
        <p:spPr>
          <a:xfrm>
            <a:off x="695326" y="2204864"/>
            <a:ext cx="3384000" cy="409342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50"/>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7" name="Google Shape;177;p50"/>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78" name="Google Shape;178;p50"/>
          <p:cNvSpPr txBox="1">
            <a:spLocks noGrp="1"/>
          </p:cNvSpPr>
          <p:nvPr>
            <p:ph type="title"/>
          </p:nvPr>
        </p:nvSpPr>
        <p:spPr>
          <a:xfrm>
            <a:off x="695326" y="1052736"/>
            <a:ext cx="3384549" cy="100811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50"/>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0"/>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3"/>
          <p:cNvSpPr txBox="1">
            <a:spLocks noGrp="1"/>
          </p:cNvSpPr>
          <p:nvPr>
            <p:ph type="body" idx="1"/>
          </p:nvPr>
        </p:nvSpPr>
        <p:spPr>
          <a:xfrm>
            <a:off x="695326" y="1700213"/>
            <a:ext cx="10801349" cy="46085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3"/>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3"/>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with Image Half">
  <p:cSld name="Text with Image Half">
    <p:spTree>
      <p:nvGrpSpPr>
        <p:cNvPr id="1" name="Shape 182"/>
        <p:cNvGrpSpPr/>
        <p:nvPr/>
      </p:nvGrpSpPr>
      <p:grpSpPr>
        <a:xfrm>
          <a:off x="0" y="0"/>
          <a:ext cx="0" cy="0"/>
          <a:chOff x="0" y="0"/>
          <a:chExt cx="0" cy="0"/>
        </a:xfrm>
      </p:grpSpPr>
      <p:sp>
        <p:nvSpPr>
          <p:cNvPr id="183" name="Google Shape;183;p51"/>
          <p:cNvSpPr>
            <a:spLocks noGrp="1"/>
          </p:cNvSpPr>
          <p:nvPr>
            <p:ph type="pic" idx="2"/>
          </p:nvPr>
        </p:nvSpPr>
        <p:spPr>
          <a:xfrm>
            <a:off x="6099776" y="619522"/>
            <a:ext cx="6096132" cy="6238324"/>
          </a:xfrm>
          <a:prstGeom prst="rect">
            <a:avLst/>
          </a:prstGeom>
          <a:solidFill>
            <a:schemeClr val="lt2"/>
          </a:solidFill>
          <a:ln>
            <a:noFill/>
          </a:ln>
        </p:spPr>
      </p:sp>
      <p:sp>
        <p:nvSpPr>
          <p:cNvPr id="184" name="Google Shape;184;p51"/>
          <p:cNvSpPr txBox="1">
            <a:spLocks noGrp="1"/>
          </p:cNvSpPr>
          <p:nvPr>
            <p:ph type="body" idx="1"/>
          </p:nvPr>
        </p:nvSpPr>
        <p:spPr>
          <a:xfrm>
            <a:off x="695326" y="1700213"/>
            <a:ext cx="5208588" cy="460851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5" name="Google Shape;185;p51"/>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51"/>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7" name="Google Shape;187;p51"/>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88" name="Google Shape;188;p51"/>
          <p:cNvSpPr txBox="1">
            <a:spLocks noGrp="1"/>
          </p:cNvSpPr>
          <p:nvPr>
            <p:ph type="title"/>
          </p:nvPr>
        </p:nvSpPr>
        <p:spPr>
          <a:xfrm>
            <a:off x="695326" y="1052736"/>
            <a:ext cx="5208587" cy="468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1"/>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51"/>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5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with Image One Third">
  <p:cSld name="Text with Image One Third">
    <p:spTree>
      <p:nvGrpSpPr>
        <p:cNvPr id="1" name="Shape 192"/>
        <p:cNvGrpSpPr/>
        <p:nvPr/>
      </p:nvGrpSpPr>
      <p:grpSpPr>
        <a:xfrm>
          <a:off x="0" y="0"/>
          <a:ext cx="0" cy="0"/>
          <a:chOff x="0" y="0"/>
          <a:chExt cx="0" cy="0"/>
        </a:xfrm>
      </p:grpSpPr>
      <p:sp>
        <p:nvSpPr>
          <p:cNvPr id="193" name="Google Shape;193;p52"/>
          <p:cNvSpPr>
            <a:spLocks noGrp="1"/>
          </p:cNvSpPr>
          <p:nvPr>
            <p:ph type="pic" idx="2"/>
          </p:nvPr>
        </p:nvSpPr>
        <p:spPr>
          <a:xfrm>
            <a:off x="8127980" y="619866"/>
            <a:ext cx="4065161" cy="6239970"/>
          </a:xfrm>
          <a:prstGeom prst="rect">
            <a:avLst/>
          </a:prstGeom>
          <a:solidFill>
            <a:schemeClr val="lt2"/>
          </a:solidFill>
          <a:ln>
            <a:noFill/>
          </a:ln>
        </p:spPr>
      </p:sp>
      <p:sp>
        <p:nvSpPr>
          <p:cNvPr id="194" name="Google Shape;194;p52"/>
          <p:cNvSpPr txBox="1">
            <a:spLocks noGrp="1"/>
          </p:cNvSpPr>
          <p:nvPr>
            <p:ph type="body" idx="1"/>
          </p:nvPr>
        </p:nvSpPr>
        <p:spPr>
          <a:xfrm>
            <a:off x="695326" y="1700213"/>
            <a:ext cx="7089890" cy="460851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5" name="Google Shape;195;p52"/>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52"/>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7" name="Google Shape;197;p52"/>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198" name="Google Shape;198;p52"/>
          <p:cNvSpPr txBox="1">
            <a:spLocks noGrp="1"/>
          </p:cNvSpPr>
          <p:nvPr>
            <p:ph type="title"/>
          </p:nvPr>
        </p:nvSpPr>
        <p:spPr>
          <a:xfrm>
            <a:off x="695326" y="1052736"/>
            <a:ext cx="708989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2"/>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with Image Two Thirds Alt">
  <p:cSld name="Text with Image Two Thirds Alt">
    <p:bg>
      <p:bgPr>
        <a:solidFill>
          <a:schemeClr val="accent1"/>
        </a:solidFill>
        <a:effectLst/>
      </p:bgPr>
    </p:bg>
    <p:spTree>
      <p:nvGrpSpPr>
        <p:cNvPr id="1" name="Shape 202"/>
        <p:cNvGrpSpPr/>
        <p:nvPr/>
      </p:nvGrpSpPr>
      <p:grpSpPr>
        <a:xfrm>
          <a:off x="0" y="0"/>
          <a:ext cx="0" cy="0"/>
          <a:chOff x="0" y="0"/>
          <a:chExt cx="0" cy="0"/>
        </a:xfrm>
      </p:grpSpPr>
      <p:sp>
        <p:nvSpPr>
          <p:cNvPr id="203" name="Google Shape;203;p53"/>
          <p:cNvSpPr>
            <a:spLocks noGrp="1"/>
          </p:cNvSpPr>
          <p:nvPr>
            <p:ph type="pic" idx="2"/>
          </p:nvPr>
        </p:nvSpPr>
        <p:spPr>
          <a:xfrm>
            <a:off x="4409550" y="-3115"/>
            <a:ext cx="7782449" cy="6868289"/>
          </a:xfrm>
          <a:prstGeom prst="rect">
            <a:avLst/>
          </a:prstGeom>
          <a:solidFill>
            <a:schemeClr val="lt2"/>
          </a:solidFill>
          <a:ln>
            <a:noFill/>
          </a:ln>
        </p:spPr>
      </p:sp>
      <p:sp>
        <p:nvSpPr>
          <p:cNvPr id="204" name="Google Shape;204;p53"/>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5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
        <p:nvSpPr>
          <p:cNvPr id="206" name="Google Shape;206;p53"/>
          <p:cNvSpPr txBox="1">
            <a:spLocks noGrp="1"/>
          </p:cNvSpPr>
          <p:nvPr>
            <p:ph type="body" idx="1"/>
          </p:nvPr>
        </p:nvSpPr>
        <p:spPr>
          <a:xfrm>
            <a:off x="695326" y="2204864"/>
            <a:ext cx="3384000" cy="409342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solidFill>
                  <a:schemeClr val="lt1"/>
                </a:solidFill>
              </a:defRPr>
            </a:lvl1pPr>
            <a:lvl2pPr marL="914400" lvl="1" indent="-342900" algn="l">
              <a:lnSpc>
                <a:spcPct val="110000"/>
              </a:lnSpc>
              <a:spcBef>
                <a:spcPts val="300"/>
              </a:spcBef>
              <a:spcAft>
                <a:spcPts val="0"/>
              </a:spcAft>
              <a:buClr>
                <a:schemeClr val="lt1"/>
              </a:buClr>
              <a:buSzPts val="1800"/>
              <a:buChar char="•"/>
              <a:defRPr>
                <a:solidFill>
                  <a:schemeClr val="lt1"/>
                </a:solidFill>
              </a:defRPr>
            </a:lvl2pPr>
            <a:lvl3pPr marL="1371600" lvl="2" indent="-342900" algn="l">
              <a:lnSpc>
                <a:spcPct val="110000"/>
              </a:lnSpc>
              <a:spcBef>
                <a:spcPts val="300"/>
              </a:spcBef>
              <a:spcAft>
                <a:spcPts val="0"/>
              </a:spcAft>
              <a:buClr>
                <a:schemeClr val="lt1"/>
              </a:buClr>
              <a:buSzPts val="1800"/>
              <a:buChar char="­"/>
              <a:defRPr>
                <a:solidFill>
                  <a:schemeClr val="lt1"/>
                </a:solidFill>
              </a:defRPr>
            </a:lvl3pPr>
            <a:lvl4pPr marL="1828800" lvl="3" indent="-342900" algn="l">
              <a:lnSpc>
                <a:spcPct val="110000"/>
              </a:lnSpc>
              <a:spcBef>
                <a:spcPts val="200"/>
              </a:spcBef>
              <a:spcAft>
                <a:spcPts val="0"/>
              </a:spcAft>
              <a:buClr>
                <a:schemeClr val="lt1"/>
              </a:buClr>
              <a:buSzPts val="1800"/>
              <a:buChar char="•"/>
              <a:defRPr>
                <a:solidFill>
                  <a:schemeClr val="lt1"/>
                </a:solidFill>
              </a:defRPr>
            </a:lvl4pPr>
            <a:lvl5pPr marL="2286000" lvl="4" indent="-228600" algn="l">
              <a:lnSpc>
                <a:spcPct val="100000"/>
              </a:lnSpc>
              <a:spcBef>
                <a:spcPts val="1200"/>
              </a:spcBef>
              <a:spcAft>
                <a:spcPts val="0"/>
              </a:spcAft>
              <a:buClr>
                <a:schemeClr val="lt1"/>
              </a:buClr>
              <a:buSzPts val="2400"/>
              <a:buNone/>
              <a:defRPr>
                <a:solidFill>
                  <a:schemeClr val="lt1"/>
                </a:solidFill>
              </a:defRPr>
            </a:lvl5pPr>
            <a:lvl6pPr marL="2743200" lvl="5" indent="-228600" algn="l">
              <a:spcBef>
                <a:spcPts val="600"/>
              </a:spcBef>
              <a:spcAft>
                <a:spcPts val="0"/>
              </a:spcAft>
              <a:buClr>
                <a:schemeClr val="lt1"/>
              </a:buClr>
              <a:buSzPts val="2000"/>
              <a:buNone/>
              <a:defRPr>
                <a:solidFill>
                  <a:schemeClr val="lt1"/>
                </a:solidFill>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53"/>
          <p:cNvSpPr txBox="1">
            <a:spLocks noGrp="1"/>
          </p:cNvSpPr>
          <p:nvPr>
            <p:ph type="dt" idx="10"/>
          </p:nvPr>
        </p:nvSpPr>
        <p:spPr>
          <a:xfrm>
            <a:off x="695325" y="151136"/>
            <a:ext cx="2376000" cy="241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3"/>
          <p:cNvSpPr txBox="1"/>
          <p:nvPr/>
        </p:nvSpPr>
        <p:spPr>
          <a:xfrm>
            <a:off x="1" y="-1053499"/>
            <a:ext cx="7632171" cy="95410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a:solidFill>
                  <a:schemeClr val="lt1"/>
                </a:solidFill>
                <a:latin typeface="Arial"/>
                <a:ea typeface="Arial"/>
                <a:cs typeface="Arial"/>
                <a:sym typeface="Arial"/>
              </a:rPr>
              <a:t>For this slide design, you can change the background colour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by right-clicking somewhere on the slide, not in a content placeholder.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‘Format Background</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Under the ‘Fill’ menu, ‘change ‘Solid fill’ to a colour from the palette</a:t>
            </a:r>
            <a:endParaRPr sz="1400">
              <a:solidFill>
                <a:schemeClr val="lt1"/>
              </a:solidFill>
              <a:latin typeface="Arial"/>
              <a:ea typeface="Arial"/>
              <a:cs typeface="Arial"/>
              <a:sym typeface="Arial"/>
            </a:endParaRPr>
          </a:p>
        </p:txBody>
      </p:sp>
      <p:sp>
        <p:nvSpPr>
          <p:cNvPr id="209" name="Google Shape;209;p53"/>
          <p:cNvSpPr txBox="1">
            <a:spLocks noGrp="1"/>
          </p:cNvSpPr>
          <p:nvPr>
            <p:ph type="title"/>
          </p:nvPr>
        </p:nvSpPr>
        <p:spPr>
          <a:xfrm>
            <a:off x="695326" y="1052736"/>
            <a:ext cx="3384549" cy="100811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with Image Half Alt">
  <p:cSld name="Text with Image Half Alt">
    <p:bg>
      <p:bgPr>
        <a:solidFill>
          <a:schemeClr val="accent1"/>
        </a:solidFill>
        <a:effectLst/>
      </p:bgPr>
    </p:bg>
    <p:spTree>
      <p:nvGrpSpPr>
        <p:cNvPr id="1" name="Shape 210"/>
        <p:cNvGrpSpPr/>
        <p:nvPr/>
      </p:nvGrpSpPr>
      <p:grpSpPr>
        <a:xfrm>
          <a:off x="0" y="0"/>
          <a:ext cx="0" cy="0"/>
          <a:chOff x="0" y="0"/>
          <a:chExt cx="0" cy="0"/>
        </a:xfrm>
      </p:grpSpPr>
      <p:sp>
        <p:nvSpPr>
          <p:cNvPr id="211" name="Google Shape;211;p54"/>
          <p:cNvSpPr>
            <a:spLocks noGrp="1"/>
          </p:cNvSpPr>
          <p:nvPr>
            <p:ph type="pic" idx="2"/>
          </p:nvPr>
        </p:nvSpPr>
        <p:spPr>
          <a:xfrm>
            <a:off x="6102278" y="-2778"/>
            <a:ext cx="6093632" cy="6860624"/>
          </a:xfrm>
          <a:prstGeom prst="rect">
            <a:avLst/>
          </a:prstGeom>
          <a:solidFill>
            <a:schemeClr val="lt2"/>
          </a:solidFill>
          <a:ln>
            <a:noFill/>
          </a:ln>
        </p:spPr>
      </p:sp>
      <p:sp>
        <p:nvSpPr>
          <p:cNvPr id="212" name="Google Shape;212;p54"/>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
        <p:nvSpPr>
          <p:cNvPr id="214" name="Google Shape;214;p54"/>
          <p:cNvSpPr txBox="1">
            <a:spLocks noGrp="1"/>
          </p:cNvSpPr>
          <p:nvPr>
            <p:ph type="dt" idx="10"/>
          </p:nvPr>
        </p:nvSpPr>
        <p:spPr>
          <a:xfrm>
            <a:off x="695325" y="151136"/>
            <a:ext cx="2376000" cy="241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4"/>
          <p:cNvSpPr txBox="1">
            <a:spLocks noGrp="1"/>
          </p:cNvSpPr>
          <p:nvPr>
            <p:ph type="body" idx="1"/>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54"/>
          <p:cNvSpPr txBox="1">
            <a:spLocks noGrp="1"/>
          </p:cNvSpPr>
          <p:nvPr>
            <p:ph type="body" idx="3"/>
          </p:nvPr>
        </p:nvSpPr>
        <p:spPr>
          <a:xfrm>
            <a:off x="695325" y="1700213"/>
            <a:ext cx="5208587" cy="459807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solidFill>
                  <a:schemeClr val="lt1"/>
                </a:solidFill>
              </a:defRPr>
            </a:lvl1pPr>
            <a:lvl2pPr marL="914400" lvl="1" indent="-342900" algn="l">
              <a:lnSpc>
                <a:spcPct val="110000"/>
              </a:lnSpc>
              <a:spcBef>
                <a:spcPts val="300"/>
              </a:spcBef>
              <a:spcAft>
                <a:spcPts val="0"/>
              </a:spcAft>
              <a:buClr>
                <a:schemeClr val="lt1"/>
              </a:buClr>
              <a:buSzPts val="1800"/>
              <a:buChar char="•"/>
              <a:defRPr>
                <a:solidFill>
                  <a:schemeClr val="lt1"/>
                </a:solidFill>
              </a:defRPr>
            </a:lvl2pPr>
            <a:lvl3pPr marL="1371600" lvl="2" indent="-342900" algn="l">
              <a:lnSpc>
                <a:spcPct val="110000"/>
              </a:lnSpc>
              <a:spcBef>
                <a:spcPts val="300"/>
              </a:spcBef>
              <a:spcAft>
                <a:spcPts val="0"/>
              </a:spcAft>
              <a:buClr>
                <a:schemeClr val="lt1"/>
              </a:buClr>
              <a:buSzPts val="1800"/>
              <a:buChar char="­"/>
              <a:defRPr>
                <a:solidFill>
                  <a:schemeClr val="lt1"/>
                </a:solidFill>
              </a:defRPr>
            </a:lvl3pPr>
            <a:lvl4pPr marL="1828800" lvl="3" indent="-342900" algn="l">
              <a:lnSpc>
                <a:spcPct val="110000"/>
              </a:lnSpc>
              <a:spcBef>
                <a:spcPts val="200"/>
              </a:spcBef>
              <a:spcAft>
                <a:spcPts val="0"/>
              </a:spcAft>
              <a:buClr>
                <a:schemeClr val="lt1"/>
              </a:buClr>
              <a:buSzPts val="1800"/>
              <a:buChar char="•"/>
              <a:defRPr>
                <a:solidFill>
                  <a:schemeClr val="lt1"/>
                </a:solidFill>
              </a:defRPr>
            </a:lvl4pPr>
            <a:lvl5pPr marL="2286000" lvl="4" indent="-228600" algn="l">
              <a:lnSpc>
                <a:spcPct val="100000"/>
              </a:lnSpc>
              <a:spcBef>
                <a:spcPts val="1200"/>
              </a:spcBef>
              <a:spcAft>
                <a:spcPts val="0"/>
              </a:spcAft>
              <a:buClr>
                <a:schemeClr val="lt1"/>
              </a:buClr>
              <a:buSzPts val="2400"/>
              <a:buNone/>
              <a:defRPr>
                <a:solidFill>
                  <a:schemeClr val="lt1"/>
                </a:solidFill>
              </a:defRPr>
            </a:lvl5pPr>
            <a:lvl6pPr marL="2743200" lvl="5" indent="-228600" algn="l">
              <a:spcBef>
                <a:spcPts val="600"/>
              </a:spcBef>
              <a:spcAft>
                <a:spcPts val="0"/>
              </a:spcAft>
              <a:buClr>
                <a:schemeClr val="lt1"/>
              </a:buClr>
              <a:buSzPts val="2000"/>
              <a:buNone/>
              <a:defRPr>
                <a:solidFill>
                  <a:schemeClr val="lt1"/>
                </a:solidFill>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54"/>
          <p:cNvSpPr txBox="1"/>
          <p:nvPr/>
        </p:nvSpPr>
        <p:spPr>
          <a:xfrm>
            <a:off x="1" y="-1053499"/>
            <a:ext cx="7632171" cy="95410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a:solidFill>
                  <a:schemeClr val="lt1"/>
                </a:solidFill>
                <a:latin typeface="Arial"/>
                <a:ea typeface="Arial"/>
                <a:cs typeface="Arial"/>
                <a:sym typeface="Arial"/>
              </a:rPr>
              <a:t>For this slide design, you can change the background colour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by right-clicking somewhere on the slide, not in a content placeholder.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‘Format Background</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Under the ‘Fill’ menu, ‘change ‘Solid fill’ to a colour from the palette</a:t>
            </a:r>
            <a:endParaRPr sz="1400">
              <a:solidFill>
                <a:schemeClr val="lt1"/>
              </a:solidFill>
              <a:latin typeface="Arial"/>
              <a:ea typeface="Arial"/>
              <a:cs typeface="Arial"/>
              <a:sym typeface="Arial"/>
            </a:endParaRPr>
          </a:p>
        </p:txBody>
      </p:sp>
      <p:sp>
        <p:nvSpPr>
          <p:cNvPr id="218" name="Google Shape;218;p54"/>
          <p:cNvSpPr txBox="1">
            <a:spLocks noGrp="1"/>
          </p:cNvSpPr>
          <p:nvPr>
            <p:ph type="title"/>
          </p:nvPr>
        </p:nvSpPr>
        <p:spPr>
          <a:xfrm>
            <a:off x="695326" y="1052736"/>
            <a:ext cx="5208586" cy="468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with Image One Third Alt">
  <p:cSld name="Text with Image One Third Alt">
    <p:bg>
      <p:bgPr>
        <a:solidFill>
          <a:schemeClr val="accent1"/>
        </a:solidFill>
        <a:effectLst/>
      </p:bgPr>
    </p:bg>
    <p:spTree>
      <p:nvGrpSpPr>
        <p:cNvPr id="1" name="Shape 219"/>
        <p:cNvGrpSpPr/>
        <p:nvPr/>
      </p:nvGrpSpPr>
      <p:grpSpPr>
        <a:xfrm>
          <a:off x="0" y="0"/>
          <a:ext cx="0" cy="0"/>
          <a:chOff x="0" y="0"/>
          <a:chExt cx="0" cy="0"/>
        </a:xfrm>
      </p:grpSpPr>
      <p:sp>
        <p:nvSpPr>
          <p:cNvPr id="220" name="Google Shape;220;p55"/>
          <p:cNvSpPr txBox="1">
            <a:spLocks noGrp="1"/>
          </p:cNvSpPr>
          <p:nvPr>
            <p:ph type="body" idx="1"/>
          </p:nvPr>
        </p:nvSpPr>
        <p:spPr>
          <a:xfrm>
            <a:off x="0" y="0"/>
            <a:ext cx="10704513" cy="6869113"/>
          </a:xfrm>
          <a:prstGeom prst="rect">
            <a:avLst/>
          </a:prstGeom>
          <a:solidFill>
            <a:schemeClr val="accent1"/>
          </a:solid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00"/>
              <a:buNone/>
              <a:defRPr sz="100">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55"/>
          <p:cNvSpPr txBox="1"/>
          <p:nvPr/>
        </p:nvSpPr>
        <p:spPr>
          <a:xfrm>
            <a:off x="1" y="-622612"/>
            <a:ext cx="7632171" cy="5232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a:solidFill>
                  <a:schemeClr val="lt1"/>
                </a:solidFill>
                <a:latin typeface="Arial"/>
                <a:ea typeface="Arial"/>
                <a:cs typeface="Arial"/>
                <a:sym typeface="Arial"/>
              </a:rPr>
              <a:t>For this slide design, you can change the background colour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Clicking along the edge of purple container and change the shape fill colour.</a:t>
            </a:r>
            <a:endParaRPr/>
          </a:p>
        </p:txBody>
      </p:sp>
      <p:sp>
        <p:nvSpPr>
          <p:cNvPr id="222" name="Google Shape;222;p55"/>
          <p:cNvSpPr>
            <a:spLocks noGrp="1"/>
          </p:cNvSpPr>
          <p:nvPr>
            <p:ph type="pic" idx="2"/>
          </p:nvPr>
        </p:nvSpPr>
        <p:spPr>
          <a:xfrm>
            <a:off x="8108851" y="-8784"/>
            <a:ext cx="4083149" cy="6868620"/>
          </a:xfrm>
          <a:prstGeom prst="rect">
            <a:avLst/>
          </a:prstGeom>
          <a:solidFill>
            <a:schemeClr val="lt2"/>
          </a:solidFill>
          <a:ln>
            <a:noFill/>
          </a:ln>
        </p:spPr>
      </p:sp>
      <p:sp>
        <p:nvSpPr>
          <p:cNvPr id="223" name="Google Shape;223;p55"/>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55"/>
          <p:cNvSpPr txBox="1">
            <a:spLocks noGrp="1"/>
          </p:cNvSpPr>
          <p:nvPr>
            <p:ph type="body" idx="4"/>
          </p:nvPr>
        </p:nvSpPr>
        <p:spPr>
          <a:xfrm>
            <a:off x="695325" y="1700213"/>
            <a:ext cx="7089891" cy="459807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solidFill>
                  <a:schemeClr val="lt1"/>
                </a:solidFill>
              </a:defRPr>
            </a:lvl1pPr>
            <a:lvl2pPr marL="914400" lvl="1" indent="-342900" algn="l">
              <a:lnSpc>
                <a:spcPct val="110000"/>
              </a:lnSpc>
              <a:spcBef>
                <a:spcPts val="300"/>
              </a:spcBef>
              <a:spcAft>
                <a:spcPts val="0"/>
              </a:spcAft>
              <a:buClr>
                <a:schemeClr val="lt1"/>
              </a:buClr>
              <a:buSzPts val="1800"/>
              <a:buChar char="•"/>
              <a:defRPr>
                <a:solidFill>
                  <a:schemeClr val="lt1"/>
                </a:solidFill>
              </a:defRPr>
            </a:lvl2pPr>
            <a:lvl3pPr marL="1371600" lvl="2" indent="-342900" algn="l">
              <a:lnSpc>
                <a:spcPct val="110000"/>
              </a:lnSpc>
              <a:spcBef>
                <a:spcPts val="300"/>
              </a:spcBef>
              <a:spcAft>
                <a:spcPts val="0"/>
              </a:spcAft>
              <a:buClr>
                <a:schemeClr val="lt1"/>
              </a:buClr>
              <a:buSzPts val="1800"/>
              <a:buChar char="­"/>
              <a:defRPr>
                <a:solidFill>
                  <a:schemeClr val="lt1"/>
                </a:solidFill>
              </a:defRPr>
            </a:lvl3pPr>
            <a:lvl4pPr marL="1828800" lvl="3" indent="-342900" algn="l">
              <a:lnSpc>
                <a:spcPct val="110000"/>
              </a:lnSpc>
              <a:spcBef>
                <a:spcPts val="200"/>
              </a:spcBef>
              <a:spcAft>
                <a:spcPts val="0"/>
              </a:spcAft>
              <a:buClr>
                <a:schemeClr val="lt1"/>
              </a:buClr>
              <a:buSzPts val="1800"/>
              <a:buChar char="•"/>
              <a:defRPr>
                <a:solidFill>
                  <a:schemeClr val="lt1"/>
                </a:solidFill>
              </a:defRPr>
            </a:lvl4pPr>
            <a:lvl5pPr marL="2286000" lvl="4" indent="-228600" algn="l">
              <a:lnSpc>
                <a:spcPct val="100000"/>
              </a:lnSpc>
              <a:spcBef>
                <a:spcPts val="1200"/>
              </a:spcBef>
              <a:spcAft>
                <a:spcPts val="0"/>
              </a:spcAft>
              <a:buClr>
                <a:schemeClr val="lt1"/>
              </a:buClr>
              <a:buSzPts val="2400"/>
              <a:buNone/>
              <a:defRPr>
                <a:solidFill>
                  <a:schemeClr val="lt1"/>
                </a:solidFill>
              </a:defRPr>
            </a:lvl5pPr>
            <a:lvl6pPr marL="2743200" lvl="5" indent="-228600" algn="l">
              <a:spcBef>
                <a:spcPts val="600"/>
              </a:spcBef>
              <a:spcAft>
                <a:spcPts val="0"/>
              </a:spcAft>
              <a:buClr>
                <a:schemeClr val="lt1"/>
              </a:buClr>
              <a:buSzPts val="2000"/>
              <a:buNone/>
              <a:defRPr>
                <a:solidFill>
                  <a:schemeClr val="lt1"/>
                </a:solidFill>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55"/>
          <p:cNvSpPr txBox="1">
            <a:spLocks noGrp="1"/>
          </p:cNvSpPr>
          <p:nvPr>
            <p:ph type="title"/>
          </p:nvPr>
        </p:nvSpPr>
        <p:spPr>
          <a:xfrm>
            <a:off x="695326" y="1052736"/>
            <a:ext cx="7096124"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55"/>
          <p:cNvSpPr txBox="1">
            <a:spLocks noGrp="1"/>
          </p:cNvSpPr>
          <p:nvPr>
            <p:ph type="dt" idx="10"/>
          </p:nvPr>
        </p:nvSpPr>
        <p:spPr>
          <a:xfrm>
            <a:off x="695325" y="151136"/>
            <a:ext cx="2376000" cy="241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5"/>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5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with 4 Images">
  <p:cSld name="Text with 4 Images">
    <p:spTree>
      <p:nvGrpSpPr>
        <p:cNvPr id="1" name="Shape 229"/>
        <p:cNvGrpSpPr/>
        <p:nvPr/>
      </p:nvGrpSpPr>
      <p:grpSpPr>
        <a:xfrm>
          <a:off x="0" y="0"/>
          <a:ext cx="0" cy="0"/>
          <a:chOff x="0" y="0"/>
          <a:chExt cx="0" cy="0"/>
        </a:xfrm>
      </p:grpSpPr>
      <p:sp>
        <p:nvSpPr>
          <p:cNvPr id="230" name="Google Shape;230;p56"/>
          <p:cNvSpPr>
            <a:spLocks noGrp="1"/>
          </p:cNvSpPr>
          <p:nvPr>
            <p:ph type="pic" idx="2"/>
          </p:nvPr>
        </p:nvSpPr>
        <p:spPr>
          <a:xfrm>
            <a:off x="4407049" y="630978"/>
            <a:ext cx="3888000" cy="2844000"/>
          </a:xfrm>
          <a:prstGeom prst="rect">
            <a:avLst/>
          </a:prstGeom>
          <a:solidFill>
            <a:schemeClr val="lt2"/>
          </a:solidFill>
          <a:ln>
            <a:noFill/>
          </a:ln>
        </p:spPr>
      </p:sp>
      <p:sp>
        <p:nvSpPr>
          <p:cNvPr id="231" name="Google Shape;231;p56"/>
          <p:cNvSpPr txBox="1">
            <a:spLocks noGrp="1"/>
          </p:cNvSpPr>
          <p:nvPr>
            <p:ph type="body" idx="1"/>
          </p:nvPr>
        </p:nvSpPr>
        <p:spPr>
          <a:xfrm>
            <a:off x="695326" y="2204864"/>
            <a:ext cx="3384000" cy="409342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2" name="Google Shape;232;p56"/>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3" name="Google Shape;233;p56"/>
          <p:cNvSpPr>
            <a:spLocks noGrp="1"/>
          </p:cNvSpPr>
          <p:nvPr>
            <p:ph type="pic" idx="4"/>
          </p:nvPr>
        </p:nvSpPr>
        <p:spPr>
          <a:xfrm>
            <a:off x="4407049" y="3485752"/>
            <a:ext cx="3888000" cy="2844000"/>
          </a:xfrm>
          <a:prstGeom prst="rect">
            <a:avLst/>
          </a:prstGeom>
          <a:solidFill>
            <a:schemeClr val="lt2"/>
          </a:solidFill>
          <a:ln>
            <a:noFill/>
          </a:ln>
        </p:spPr>
      </p:sp>
      <p:sp>
        <p:nvSpPr>
          <p:cNvPr id="234" name="Google Shape;234;p56"/>
          <p:cNvSpPr>
            <a:spLocks noGrp="1"/>
          </p:cNvSpPr>
          <p:nvPr>
            <p:ph type="pic" idx="5"/>
          </p:nvPr>
        </p:nvSpPr>
        <p:spPr>
          <a:xfrm>
            <a:off x="8304000" y="630978"/>
            <a:ext cx="3888000" cy="2844000"/>
          </a:xfrm>
          <a:prstGeom prst="rect">
            <a:avLst/>
          </a:prstGeom>
          <a:solidFill>
            <a:schemeClr val="lt2"/>
          </a:solidFill>
          <a:ln>
            <a:noFill/>
          </a:ln>
        </p:spPr>
      </p:sp>
      <p:sp>
        <p:nvSpPr>
          <p:cNvPr id="235" name="Google Shape;235;p56"/>
          <p:cNvSpPr>
            <a:spLocks noGrp="1"/>
          </p:cNvSpPr>
          <p:nvPr>
            <p:ph type="pic" idx="6"/>
          </p:nvPr>
        </p:nvSpPr>
        <p:spPr>
          <a:xfrm>
            <a:off x="8304000" y="3485752"/>
            <a:ext cx="3888000" cy="2844000"/>
          </a:xfrm>
          <a:prstGeom prst="rect">
            <a:avLst/>
          </a:prstGeom>
          <a:solidFill>
            <a:schemeClr val="lt2"/>
          </a:solidFill>
          <a:ln>
            <a:noFill/>
          </a:ln>
        </p:spPr>
      </p:sp>
      <p:sp>
        <p:nvSpPr>
          <p:cNvPr id="236" name="Google Shape;236;p56"/>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56"/>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238" name="Google Shape;238;p56"/>
          <p:cNvSpPr txBox="1">
            <a:spLocks noGrp="1"/>
          </p:cNvSpPr>
          <p:nvPr>
            <p:ph type="title"/>
          </p:nvPr>
        </p:nvSpPr>
        <p:spPr>
          <a:xfrm>
            <a:off x="695326" y="1052736"/>
            <a:ext cx="3384549" cy="100811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56"/>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56"/>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5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 Text &amp; Images">
  <p:cSld name="Three Column Text &amp; Images">
    <p:spTree>
      <p:nvGrpSpPr>
        <p:cNvPr id="1" name="Shape 242"/>
        <p:cNvGrpSpPr/>
        <p:nvPr/>
      </p:nvGrpSpPr>
      <p:grpSpPr>
        <a:xfrm>
          <a:off x="0" y="0"/>
          <a:ext cx="0" cy="0"/>
          <a:chOff x="0" y="0"/>
          <a:chExt cx="0" cy="0"/>
        </a:xfrm>
      </p:grpSpPr>
      <p:sp>
        <p:nvSpPr>
          <p:cNvPr id="243" name="Google Shape;243;p57"/>
          <p:cNvSpPr>
            <a:spLocks noGrp="1"/>
          </p:cNvSpPr>
          <p:nvPr>
            <p:ph type="pic" idx="2"/>
          </p:nvPr>
        </p:nvSpPr>
        <p:spPr>
          <a:xfrm>
            <a:off x="695326" y="3447000"/>
            <a:ext cx="3384000" cy="2861725"/>
          </a:xfrm>
          <a:prstGeom prst="rect">
            <a:avLst/>
          </a:prstGeom>
          <a:solidFill>
            <a:schemeClr val="lt2"/>
          </a:solidFill>
          <a:ln>
            <a:noFill/>
          </a:ln>
        </p:spPr>
      </p:sp>
      <p:sp>
        <p:nvSpPr>
          <p:cNvPr id="244" name="Google Shape;244;p57"/>
          <p:cNvSpPr>
            <a:spLocks noGrp="1"/>
          </p:cNvSpPr>
          <p:nvPr>
            <p:ph type="pic" idx="3"/>
          </p:nvPr>
        </p:nvSpPr>
        <p:spPr>
          <a:xfrm>
            <a:off x="4409626" y="3447000"/>
            <a:ext cx="3384000" cy="2861725"/>
          </a:xfrm>
          <a:prstGeom prst="rect">
            <a:avLst/>
          </a:prstGeom>
          <a:solidFill>
            <a:schemeClr val="lt2"/>
          </a:solidFill>
          <a:ln>
            <a:noFill/>
          </a:ln>
        </p:spPr>
      </p:sp>
      <p:sp>
        <p:nvSpPr>
          <p:cNvPr id="245" name="Google Shape;245;p57"/>
          <p:cNvSpPr>
            <a:spLocks noGrp="1"/>
          </p:cNvSpPr>
          <p:nvPr>
            <p:ph type="pic" idx="4"/>
          </p:nvPr>
        </p:nvSpPr>
        <p:spPr>
          <a:xfrm>
            <a:off x="8112676" y="3446253"/>
            <a:ext cx="3384000" cy="2861725"/>
          </a:xfrm>
          <a:prstGeom prst="rect">
            <a:avLst/>
          </a:prstGeom>
          <a:solidFill>
            <a:schemeClr val="lt2"/>
          </a:solidFill>
          <a:ln>
            <a:noFill/>
          </a:ln>
        </p:spPr>
      </p:sp>
      <p:sp>
        <p:nvSpPr>
          <p:cNvPr id="246" name="Google Shape;246;p57"/>
          <p:cNvSpPr txBox="1">
            <a:spLocks noGrp="1"/>
          </p:cNvSpPr>
          <p:nvPr>
            <p:ph type="body" idx="1"/>
          </p:nvPr>
        </p:nvSpPr>
        <p:spPr>
          <a:xfrm>
            <a:off x="695325" y="1700212"/>
            <a:ext cx="3384000" cy="17287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57"/>
          <p:cNvSpPr txBox="1">
            <a:spLocks noGrp="1"/>
          </p:cNvSpPr>
          <p:nvPr>
            <p:ph type="body" idx="5"/>
          </p:nvPr>
        </p:nvSpPr>
        <p:spPr>
          <a:xfrm>
            <a:off x="4409626" y="1700212"/>
            <a:ext cx="3384000" cy="17287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57"/>
          <p:cNvSpPr txBox="1">
            <a:spLocks noGrp="1"/>
          </p:cNvSpPr>
          <p:nvPr>
            <p:ph type="body" idx="6"/>
          </p:nvPr>
        </p:nvSpPr>
        <p:spPr>
          <a:xfrm>
            <a:off x="8112676" y="1700212"/>
            <a:ext cx="3384000" cy="17287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9" name="Google Shape;249;p57"/>
          <p:cNvSpPr txBox="1">
            <a:spLocks noGrp="1"/>
          </p:cNvSpPr>
          <p:nvPr>
            <p:ph type="body" idx="7"/>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57"/>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1" name="Google Shape;251;p57"/>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252" name="Google Shape;252;p5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57"/>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57"/>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cons &amp; Text">
  <p:cSld name="Icons &amp; Text">
    <p:spTree>
      <p:nvGrpSpPr>
        <p:cNvPr id="1" name="Shape 256"/>
        <p:cNvGrpSpPr/>
        <p:nvPr/>
      </p:nvGrpSpPr>
      <p:grpSpPr>
        <a:xfrm>
          <a:off x="0" y="0"/>
          <a:ext cx="0" cy="0"/>
          <a:chOff x="0" y="0"/>
          <a:chExt cx="0" cy="0"/>
        </a:xfrm>
      </p:grpSpPr>
      <p:sp>
        <p:nvSpPr>
          <p:cNvPr id="257" name="Google Shape;257;p58"/>
          <p:cNvSpPr>
            <a:spLocks noGrp="1"/>
          </p:cNvSpPr>
          <p:nvPr>
            <p:ph type="pic" idx="2"/>
          </p:nvPr>
        </p:nvSpPr>
        <p:spPr>
          <a:xfrm>
            <a:off x="1691720" y="1700808"/>
            <a:ext cx="1439897" cy="1199578"/>
          </a:xfrm>
          <a:prstGeom prst="rect">
            <a:avLst/>
          </a:prstGeom>
          <a:solidFill>
            <a:schemeClr val="lt2"/>
          </a:solidFill>
          <a:ln>
            <a:noFill/>
          </a:ln>
        </p:spPr>
      </p:sp>
      <p:sp>
        <p:nvSpPr>
          <p:cNvPr id="258" name="Google Shape;258;p58"/>
          <p:cNvSpPr txBox="1">
            <a:spLocks noGrp="1"/>
          </p:cNvSpPr>
          <p:nvPr>
            <p:ph type="body" idx="1"/>
          </p:nvPr>
        </p:nvSpPr>
        <p:spPr>
          <a:xfrm>
            <a:off x="719668" y="2996952"/>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9" name="Google Shape;259;p58"/>
          <p:cNvSpPr txBox="1">
            <a:spLocks noGrp="1"/>
          </p:cNvSpPr>
          <p:nvPr>
            <p:ph type="body" idx="3"/>
          </p:nvPr>
        </p:nvSpPr>
        <p:spPr>
          <a:xfrm>
            <a:off x="719668" y="3271090"/>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0" name="Google Shape;260;p58"/>
          <p:cNvSpPr txBox="1">
            <a:spLocks noGrp="1"/>
          </p:cNvSpPr>
          <p:nvPr>
            <p:ph type="body" idx="4"/>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1" name="Google Shape;261;p58"/>
          <p:cNvSpPr>
            <a:spLocks noGrp="1"/>
          </p:cNvSpPr>
          <p:nvPr>
            <p:ph type="pic" idx="5"/>
          </p:nvPr>
        </p:nvSpPr>
        <p:spPr>
          <a:xfrm>
            <a:off x="5376051" y="1700808"/>
            <a:ext cx="1439897" cy="1199578"/>
          </a:xfrm>
          <a:prstGeom prst="rect">
            <a:avLst/>
          </a:prstGeom>
          <a:solidFill>
            <a:schemeClr val="lt2"/>
          </a:solidFill>
          <a:ln>
            <a:noFill/>
          </a:ln>
        </p:spPr>
      </p:sp>
      <p:sp>
        <p:nvSpPr>
          <p:cNvPr id="262" name="Google Shape;262;p58"/>
          <p:cNvSpPr txBox="1">
            <a:spLocks noGrp="1"/>
          </p:cNvSpPr>
          <p:nvPr>
            <p:ph type="body" idx="6"/>
          </p:nvPr>
        </p:nvSpPr>
        <p:spPr>
          <a:xfrm>
            <a:off x="4403999" y="2996952"/>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58"/>
          <p:cNvSpPr txBox="1">
            <a:spLocks noGrp="1"/>
          </p:cNvSpPr>
          <p:nvPr>
            <p:ph type="body" idx="7"/>
          </p:nvPr>
        </p:nvSpPr>
        <p:spPr>
          <a:xfrm>
            <a:off x="4403999" y="3271090"/>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58"/>
          <p:cNvSpPr>
            <a:spLocks noGrp="1"/>
          </p:cNvSpPr>
          <p:nvPr>
            <p:ph type="pic" idx="8"/>
          </p:nvPr>
        </p:nvSpPr>
        <p:spPr>
          <a:xfrm>
            <a:off x="9063158" y="1700907"/>
            <a:ext cx="1439897" cy="1199578"/>
          </a:xfrm>
          <a:prstGeom prst="rect">
            <a:avLst/>
          </a:prstGeom>
          <a:solidFill>
            <a:schemeClr val="lt2"/>
          </a:solidFill>
          <a:ln>
            <a:noFill/>
          </a:ln>
        </p:spPr>
      </p:sp>
      <p:sp>
        <p:nvSpPr>
          <p:cNvPr id="265" name="Google Shape;265;p58"/>
          <p:cNvSpPr txBox="1">
            <a:spLocks noGrp="1"/>
          </p:cNvSpPr>
          <p:nvPr>
            <p:ph type="body" idx="9"/>
          </p:nvPr>
        </p:nvSpPr>
        <p:spPr>
          <a:xfrm>
            <a:off x="8091106" y="2997051"/>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6" name="Google Shape;266;p58"/>
          <p:cNvSpPr txBox="1">
            <a:spLocks noGrp="1"/>
          </p:cNvSpPr>
          <p:nvPr>
            <p:ph type="body" idx="13"/>
          </p:nvPr>
        </p:nvSpPr>
        <p:spPr>
          <a:xfrm>
            <a:off x="8091106" y="3271189"/>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7" name="Google Shape;267;p58"/>
          <p:cNvSpPr>
            <a:spLocks noGrp="1"/>
          </p:cNvSpPr>
          <p:nvPr>
            <p:ph type="pic" idx="14"/>
          </p:nvPr>
        </p:nvSpPr>
        <p:spPr>
          <a:xfrm>
            <a:off x="1691720" y="4077242"/>
            <a:ext cx="1439897" cy="1199578"/>
          </a:xfrm>
          <a:prstGeom prst="rect">
            <a:avLst/>
          </a:prstGeom>
          <a:solidFill>
            <a:schemeClr val="lt2"/>
          </a:solidFill>
          <a:ln>
            <a:noFill/>
          </a:ln>
        </p:spPr>
      </p:sp>
      <p:sp>
        <p:nvSpPr>
          <p:cNvPr id="268" name="Google Shape;268;p58"/>
          <p:cNvSpPr txBox="1">
            <a:spLocks noGrp="1"/>
          </p:cNvSpPr>
          <p:nvPr>
            <p:ph type="body" idx="15"/>
          </p:nvPr>
        </p:nvSpPr>
        <p:spPr>
          <a:xfrm>
            <a:off x="719668" y="5373386"/>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9" name="Google Shape;269;p58"/>
          <p:cNvSpPr txBox="1">
            <a:spLocks noGrp="1"/>
          </p:cNvSpPr>
          <p:nvPr>
            <p:ph type="body" idx="16"/>
          </p:nvPr>
        </p:nvSpPr>
        <p:spPr>
          <a:xfrm>
            <a:off x="719668" y="5647524"/>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0" name="Google Shape;270;p58"/>
          <p:cNvSpPr>
            <a:spLocks noGrp="1"/>
          </p:cNvSpPr>
          <p:nvPr>
            <p:ph type="pic" idx="17"/>
          </p:nvPr>
        </p:nvSpPr>
        <p:spPr>
          <a:xfrm>
            <a:off x="5376051" y="4077242"/>
            <a:ext cx="1439897" cy="1199578"/>
          </a:xfrm>
          <a:prstGeom prst="rect">
            <a:avLst/>
          </a:prstGeom>
          <a:solidFill>
            <a:schemeClr val="lt2"/>
          </a:solidFill>
          <a:ln>
            <a:noFill/>
          </a:ln>
        </p:spPr>
      </p:sp>
      <p:sp>
        <p:nvSpPr>
          <p:cNvPr id="271" name="Google Shape;271;p58"/>
          <p:cNvSpPr txBox="1">
            <a:spLocks noGrp="1"/>
          </p:cNvSpPr>
          <p:nvPr>
            <p:ph type="body" idx="18"/>
          </p:nvPr>
        </p:nvSpPr>
        <p:spPr>
          <a:xfrm>
            <a:off x="4403999" y="5373386"/>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58"/>
          <p:cNvSpPr txBox="1">
            <a:spLocks noGrp="1"/>
          </p:cNvSpPr>
          <p:nvPr>
            <p:ph type="body" idx="19"/>
          </p:nvPr>
        </p:nvSpPr>
        <p:spPr>
          <a:xfrm>
            <a:off x="4403999" y="5647524"/>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58"/>
          <p:cNvSpPr>
            <a:spLocks noGrp="1"/>
          </p:cNvSpPr>
          <p:nvPr>
            <p:ph type="pic" idx="20"/>
          </p:nvPr>
        </p:nvSpPr>
        <p:spPr>
          <a:xfrm>
            <a:off x="9063158" y="4077341"/>
            <a:ext cx="1439897" cy="1199578"/>
          </a:xfrm>
          <a:prstGeom prst="rect">
            <a:avLst/>
          </a:prstGeom>
          <a:solidFill>
            <a:schemeClr val="lt2"/>
          </a:solidFill>
          <a:ln>
            <a:noFill/>
          </a:ln>
        </p:spPr>
      </p:sp>
      <p:sp>
        <p:nvSpPr>
          <p:cNvPr id="274" name="Google Shape;274;p58"/>
          <p:cNvSpPr txBox="1">
            <a:spLocks noGrp="1"/>
          </p:cNvSpPr>
          <p:nvPr>
            <p:ph type="body" idx="21"/>
          </p:nvPr>
        </p:nvSpPr>
        <p:spPr>
          <a:xfrm>
            <a:off x="8091106" y="5373485"/>
            <a:ext cx="3384000"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5" name="Google Shape;275;p58"/>
          <p:cNvSpPr txBox="1">
            <a:spLocks noGrp="1"/>
          </p:cNvSpPr>
          <p:nvPr>
            <p:ph type="body" idx="22"/>
          </p:nvPr>
        </p:nvSpPr>
        <p:spPr>
          <a:xfrm>
            <a:off x="8091106" y="5647623"/>
            <a:ext cx="3384000" cy="6480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6" name="Google Shape;276;p58"/>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7" name="Google Shape;277;p58"/>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278" name="Google Shape;278;p58"/>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58"/>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58"/>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58"/>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der">
  <p:cSld name="Order">
    <p:spTree>
      <p:nvGrpSpPr>
        <p:cNvPr id="1" name="Shape 282"/>
        <p:cNvGrpSpPr/>
        <p:nvPr/>
      </p:nvGrpSpPr>
      <p:grpSpPr>
        <a:xfrm>
          <a:off x="0" y="0"/>
          <a:ext cx="0" cy="0"/>
          <a:chOff x="0" y="0"/>
          <a:chExt cx="0" cy="0"/>
        </a:xfrm>
      </p:grpSpPr>
      <p:sp>
        <p:nvSpPr>
          <p:cNvPr id="283" name="Google Shape;283;p59"/>
          <p:cNvSpPr txBox="1">
            <a:spLocks noGrp="1"/>
          </p:cNvSpPr>
          <p:nvPr>
            <p:ph type="body" idx="1"/>
          </p:nvPr>
        </p:nvSpPr>
        <p:spPr>
          <a:xfrm>
            <a:off x="1079170" y="1917008"/>
            <a:ext cx="1584308" cy="1584000"/>
          </a:xfrm>
          <a:prstGeom prst="rect">
            <a:avLst/>
          </a:prstGeom>
          <a:solidFill>
            <a:schemeClr val="accent1"/>
          </a:solidFill>
          <a:ln>
            <a:noFill/>
          </a:ln>
        </p:spPr>
        <p:txBody>
          <a:bodyPr spcFirstLastPara="1" wrap="square" lIns="72000" tIns="72000" rIns="72000" bIns="72000" anchor="ctr" anchorCtr="0">
            <a:normAutofit/>
          </a:bodyPr>
          <a:lstStyle>
            <a:lvl1pPr marL="457200" lvl="0" indent="-228600" algn="ctr">
              <a:lnSpc>
                <a:spcPct val="100000"/>
              </a:lnSpc>
              <a:spcBef>
                <a:spcPts val="300"/>
              </a:spcBef>
              <a:spcAft>
                <a:spcPts val="0"/>
              </a:spcAft>
              <a:buSzPts val="2800"/>
              <a:buNone/>
              <a:defRPr sz="2800" b="1">
                <a:solidFill>
                  <a:schemeClr val="lt1"/>
                </a:solidFill>
              </a:defRPr>
            </a:lvl1pPr>
            <a:lvl2pPr marL="914400" lvl="1" indent="-342900" algn="ctr">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 name="Google Shape;284;p59"/>
          <p:cNvSpPr txBox="1">
            <a:spLocks noGrp="1"/>
          </p:cNvSpPr>
          <p:nvPr>
            <p:ph type="body" idx="2"/>
          </p:nvPr>
        </p:nvSpPr>
        <p:spPr>
          <a:xfrm>
            <a:off x="695326" y="3861048"/>
            <a:ext cx="2351996"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5" name="Google Shape;285;p59"/>
          <p:cNvSpPr txBox="1">
            <a:spLocks noGrp="1"/>
          </p:cNvSpPr>
          <p:nvPr>
            <p:ph type="body" idx="3"/>
          </p:nvPr>
        </p:nvSpPr>
        <p:spPr>
          <a:xfrm>
            <a:off x="695326" y="4135186"/>
            <a:ext cx="2351996" cy="151664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6" name="Google Shape;286;p59"/>
          <p:cNvSpPr txBox="1">
            <a:spLocks noGrp="1"/>
          </p:cNvSpPr>
          <p:nvPr>
            <p:ph type="body" idx="4"/>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7" name="Google Shape;287;p59"/>
          <p:cNvSpPr txBox="1">
            <a:spLocks noGrp="1"/>
          </p:cNvSpPr>
          <p:nvPr>
            <p:ph type="body" idx="5"/>
          </p:nvPr>
        </p:nvSpPr>
        <p:spPr>
          <a:xfrm>
            <a:off x="3932120" y="1917008"/>
            <a:ext cx="1584308" cy="1584000"/>
          </a:xfrm>
          <a:prstGeom prst="rect">
            <a:avLst/>
          </a:prstGeom>
          <a:solidFill>
            <a:srgbClr val="962A8B"/>
          </a:solidFill>
          <a:ln>
            <a:noFill/>
          </a:ln>
        </p:spPr>
        <p:txBody>
          <a:bodyPr spcFirstLastPara="1" wrap="square" lIns="72000" tIns="72000" rIns="72000" bIns="72000" anchor="ctr" anchorCtr="0">
            <a:normAutofit/>
          </a:bodyPr>
          <a:lstStyle>
            <a:lvl1pPr marL="457200" lvl="0" indent="-228600" algn="ctr">
              <a:lnSpc>
                <a:spcPct val="100000"/>
              </a:lnSpc>
              <a:spcBef>
                <a:spcPts val="300"/>
              </a:spcBef>
              <a:spcAft>
                <a:spcPts val="0"/>
              </a:spcAft>
              <a:buSzPts val="2800"/>
              <a:buNone/>
              <a:defRPr sz="2800" b="1">
                <a:solidFill>
                  <a:schemeClr val="lt1"/>
                </a:solidFill>
              </a:defRPr>
            </a:lvl1pPr>
            <a:lvl2pPr marL="914400" lvl="1" indent="-342900" algn="ctr">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8" name="Google Shape;288;p59"/>
          <p:cNvSpPr txBox="1">
            <a:spLocks noGrp="1"/>
          </p:cNvSpPr>
          <p:nvPr>
            <p:ph type="body" idx="6"/>
          </p:nvPr>
        </p:nvSpPr>
        <p:spPr>
          <a:xfrm>
            <a:off x="3548276" y="3861048"/>
            <a:ext cx="2351996"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9" name="Google Shape;289;p59"/>
          <p:cNvSpPr txBox="1">
            <a:spLocks noGrp="1"/>
          </p:cNvSpPr>
          <p:nvPr>
            <p:ph type="body" idx="7"/>
          </p:nvPr>
        </p:nvSpPr>
        <p:spPr>
          <a:xfrm>
            <a:off x="3548276" y="4135186"/>
            <a:ext cx="2351996" cy="151664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0" name="Google Shape;290;p59"/>
          <p:cNvSpPr txBox="1">
            <a:spLocks noGrp="1"/>
          </p:cNvSpPr>
          <p:nvPr>
            <p:ph type="body" idx="8"/>
          </p:nvPr>
        </p:nvSpPr>
        <p:spPr>
          <a:xfrm>
            <a:off x="6686160" y="1917008"/>
            <a:ext cx="1584308" cy="1584000"/>
          </a:xfrm>
          <a:prstGeom prst="rect">
            <a:avLst/>
          </a:prstGeom>
          <a:solidFill>
            <a:srgbClr val="999490"/>
          </a:solidFill>
          <a:ln>
            <a:noFill/>
          </a:ln>
        </p:spPr>
        <p:txBody>
          <a:bodyPr spcFirstLastPara="1" wrap="square" lIns="72000" tIns="72000" rIns="72000" bIns="72000" anchor="ctr" anchorCtr="0">
            <a:normAutofit/>
          </a:bodyPr>
          <a:lstStyle>
            <a:lvl1pPr marL="457200" lvl="0" indent="-228600" algn="ctr">
              <a:lnSpc>
                <a:spcPct val="100000"/>
              </a:lnSpc>
              <a:spcBef>
                <a:spcPts val="300"/>
              </a:spcBef>
              <a:spcAft>
                <a:spcPts val="0"/>
              </a:spcAft>
              <a:buSzPts val="2800"/>
              <a:buNone/>
              <a:defRPr sz="2800" b="1">
                <a:solidFill>
                  <a:schemeClr val="lt1"/>
                </a:solidFill>
              </a:defRPr>
            </a:lvl1pPr>
            <a:lvl2pPr marL="914400" lvl="1" indent="-342900" algn="ctr">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59"/>
          <p:cNvSpPr txBox="1">
            <a:spLocks noGrp="1"/>
          </p:cNvSpPr>
          <p:nvPr>
            <p:ph type="body" idx="9"/>
          </p:nvPr>
        </p:nvSpPr>
        <p:spPr>
          <a:xfrm>
            <a:off x="6302316" y="3861048"/>
            <a:ext cx="2351996"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2" name="Google Shape;292;p59"/>
          <p:cNvSpPr txBox="1">
            <a:spLocks noGrp="1"/>
          </p:cNvSpPr>
          <p:nvPr>
            <p:ph type="body" idx="13"/>
          </p:nvPr>
        </p:nvSpPr>
        <p:spPr>
          <a:xfrm>
            <a:off x="6302316" y="4135186"/>
            <a:ext cx="2351996" cy="151664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3" name="Google Shape;293;p59"/>
          <p:cNvSpPr txBox="1">
            <a:spLocks noGrp="1"/>
          </p:cNvSpPr>
          <p:nvPr>
            <p:ph type="body" idx="14"/>
          </p:nvPr>
        </p:nvSpPr>
        <p:spPr>
          <a:xfrm>
            <a:off x="9514768" y="1917008"/>
            <a:ext cx="1584308" cy="1584000"/>
          </a:xfrm>
          <a:prstGeom prst="rect">
            <a:avLst/>
          </a:prstGeom>
          <a:solidFill>
            <a:srgbClr val="D7D1CC"/>
          </a:solidFill>
          <a:ln>
            <a:noFill/>
          </a:ln>
        </p:spPr>
        <p:txBody>
          <a:bodyPr spcFirstLastPara="1" wrap="square" lIns="72000" tIns="72000" rIns="72000" bIns="72000" anchor="ctr" anchorCtr="0">
            <a:normAutofit/>
          </a:bodyPr>
          <a:lstStyle>
            <a:lvl1pPr marL="457200" lvl="0" indent="-228600" algn="ctr">
              <a:lnSpc>
                <a:spcPct val="100000"/>
              </a:lnSpc>
              <a:spcBef>
                <a:spcPts val="300"/>
              </a:spcBef>
              <a:spcAft>
                <a:spcPts val="0"/>
              </a:spcAft>
              <a:buSzPts val="2800"/>
              <a:buNone/>
              <a:defRPr sz="2800" b="1">
                <a:solidFill>
                  <a:schemeClr val="lt1"/>
                </a:solidFill>
              </a:defRPr>
            </a:lvl1pPr>
            <a:lvl2pPr marL="914400" lvl="1" indent="-342900" algn="ctr">
              <a:lnSpc>
                <a:spcPct val="100000"/>
              </a:lnSpc>
              <a:spcBef>
                <a:spcPts val="300"/>
              </a:spcBef>
              <a:spcAft>
                <a:spcPts val="0"/>
              </a:spcAft>
              <a:buClr>
                <a:schemeClr val="accent1"/>
              </a:buClr>
              <a:buSzPts val="1800"/>
              <a:buFont typeface="Arial"/>
              <a:buChar char="•"/>
              <a:defRPr/>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4" name="Google Shape;294;p59"/>
          <p:cNvSpPr txBox="1">
            <a:spLocks noGrp="1"/>
          </p:cNvSpPr>
          <p:nvPr>
            <p:ph type="body" idx="15"/>
          </p:nvPr>
        </p:nvSpPr>
        <p:spPr>
          <a:xfrm>
            <a:off x="9130924" y="3861048"/>
            <a:ext cx="2351996" cy="240219"/>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b="1">
                <a:solidFill>
                  <a:schemeClr val="accent1"/>
                </a:solidFill>
              </a:defRPr>
            </a:lvl1pPr>
            <a:lvl2pPr marL="914400" lvl="1" indent="-342900" algn="l">
              <a:lnSpc>
                <a:spcPct val="100000"/>
              </a:lnSpc>
              <a:spcBef>
                <a:spcPts val="300"/>
              </a:spcBef>
              <a:spcAft>
                <a:spcPts val="0"/>
              </a:spcAft>
              <a:buClr>
                <a:schemeClr val="accent1"/>
              </a:buClr>
              <a:buSzPts val="1800"/>
              <a:buFont typeface="Arial"/>
              <a:buChar char="•"/>
              <a:defRPr/>
            </a:lvl2pPr>
            <a:lvl3pPr marL="1371600" lvl="2" indent="-228600" algn="l">
              <a:lnSpc>
                <a:spcPct val="110000"/>
              </a:lnSpc>
              <a:spcBef>
                <a:spcPts val="300"/>
              </a:spcBef>
              <a:spcAft>
                <a:spcPts val="0"/>
              </a:spcAft>
              <a:buClr>
                <a:schemeClr val="dk1"/>
              </a:buClr>
              <a:buSzPts val="1800"/>
              <a:buFont typeface="Arial"/>
              <a:buNone/>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5" name="Google Shape;295;p59"/>
          <p:cNvSpPr txBox="1">
            <a:spLocks noGrp="1"/>
          </p:cNvSpPr>
          <p:nvPr>
            <p:ph type="body" idx="16"/>
          </p:nvPr>
        </p:nvSpPr>
        <p:spPr>
          <a:xfrm>
            <a:off x="9130924" y="4135186"/>
            <a:ext cx="2351996" cy="151664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300"/>
              </a:spcBef>
              <a:spcAft>
                <a:spcPts val="0"/>
              </a:spcAft>
              <a:buSzPts val="1600"/>
              <a:buNone/>
              <a:defRPr sz="1600"/>
            </a:lvl1pPr>
            <a:lvl2pPr marL="914400" lvl="1" indent="-330200" algn="ctr">
              <a:lnSpc>
                <a:spcPct val="100000"/>
              </a:lnSpc>
              <a:spcBef>
                <a:spcPts val="300"/>
              </a:spcBef>
              <a:spcAft>
                <a:spcPts val="0"/>
              </a:spcAft>
              <a:buClr>
                <a:schemeClr val="accent1"/>
              </a:buClr>
              <a:buSzPts val="1600"/>
              <a:buFont typeface="Arial"/>
              <a:buChar char="•"/>
              <a:defRPr sz="1600"/>
            </a:lvl2pPr>
            <a:lvl3pPr marL="1371600" lvl="2" indent="-342900" algn="l">
              <a:lnSpc>
                <a:spcPct val="110000"/>
              </a:lnSpc>
              <a:spcBef>
                <a:spcPts val="300"/>
              </a:spcBef>
              <a:spcAft>
                <a:spcPts val="0"/>
              </a:spcAft>
              <a:buClr>
                <a:schemeClr val="dk1"/>
              </a:buClr>
              <a:buSzPts val="1800"/>
              <a:buFont typeface="Arial"/>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6" name="Google Shape;296;p59"/>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7" name="Google Shape;297;p59"/>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298" name="Google Shape;298;p59"/>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59"/>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59"/>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5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with Dark Purple Block">
  <p:cSld name="Text with Dark Purple Block">
    <p:spTree>
      <p:nvGrpSpPr>
        <p:cNvPr id="1" name="Shape 302"/>
        <p:cNvGrpSpPr/>
        <p:nvPr/>
      </p:nvGrpSpPr>
      <p:grpSpPr>
        <a:xfrm>
          <a:off x="0" y="0"/>
          <a:ext cx="0" cy="0"/>
          <a:chOff x="0" y="0"/>
          <a:chExt cx="0" cy="0"/>
        </a:xfrm>
      </p:grpSpPr>
      <p:sp>
        <p:nvSpPr>
          <p:cNvPr id="303" name="Google Shape;303;p60"/>
          <p:cNvSpPr txBox="1">
            <a:spLocks noGrp="1"/>
          </p:cNvSpPr>
          <p:nvPr>
            <p:ph type="body" idx="1"/>
          </p:nvPr>
        </p:nvSpPr>
        <p:spPr>
          <a:xfrm>
            <a:off x="6096002" y="1700213"/>
            <a:ext cx="5400673" cy="4608515"/>
          </a:xfrm>
          <a:prstGeom prst="rect">
            <a:avLst/>
          </a:prstGeom>
          <a:solidFill>
            <a:schemeClr val="accent1"/>
          </a:solid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800"/>
              <a:buNone/>
              <a:defRPr sz="18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4" name="Google Shape;304;p60"/>
          <p:cNvSpPr txBox="1">
            <a:spLocks noGrp="1"/>
          </p:cNvSpPr>
          <p:nvPr>
            <p:ph type="body" idx="2"/>
          </p:nvPr>
        </p:nvSpPr>
        <p:spPr>
          <a:xfrm>
            <a:off x="695326" y="1700213"/>
            <a:ext cx="5197808" cy="460851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5" name="Google Shape;305;p60"/>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6" name="Google Shape;306;p60"/>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7" name="Google Shape;307;p60"/>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08" name="Google Shape;308;p60"/>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60"/>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60"/>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6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25"/>
        <p:cNvGrpSpPr/>
        <p:nvPr/>
      </p:nvGrpSpPr>
      <p:grpSpPr>
        <a:xfrm>
          <a:off x="0" y="0"/>
          <a:ext cx="0" cy="0"/>
          <a:chOff x="0" y="0"/>
          <a:chExt cx="0" cy="0"/>
        </a:xfrm>
      </p:grpSpPr>
      <p:sp>
        <p:nvSpPr>
          <p:cNvPr id="26" name="Google Shape;26;p34"/>
          <p:cNvSpPr/>
          <p:nvPr/>
        </p:nvSpPr>
        <p:spPr>
          <a:xfrm>
            <a:off x="0" y="0"/>
            <a:ext cx="12192000" cy="9288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 name="Google Shape;27;p34"/>
          <p:cNvPicPr preferRelativeResize="0"/>
          <p:nvPr/>
        </p:nvPicPr>
        <p:blipFill rotWithShape="1">
          <a:blip r:embed="rId2">
            <a:alphaModFix/>
          </a:blip>
          <a:srcRect l="74412" t="80198" b="-1"/>
          <a:stretch/>
        </p:blipFill>
        <p:spPr>
          <a:xfrm>
            <a:off x="9852228" y="5499893"/>
            <a:ext cx="2339772" cy="1358107"/>
          </a:xfrm>
          <a:prstGeom prst="rect">
            <a:avLst/>
          </a:prstGeom>
          <a:noFill/>
          <a:ln>
            <a:noFill/>
          </a:ln>
        </p:spPr>
      </p:pic>
      <p:sp>
        <p:nvSpPr>
          <p:cNvPr id="28" name="Google Shape;28;p34"/>
          <p:cNvSpPr txBox="1">
            <a:spLocks noGrp="1"/>
          </p:cNvSpPr>
          <p:nvPr>
            <p:ph type="title"/>
          </p:nvPr>
        </p:nvSpPr>
        <p:spPr>
          <a:xfrm>
            <a:off x="695325" y="1160745"/>
            <a:ext cx="10738247" cy="1296144"/>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accent1"/>
              </a:buClr>
              <a:buSzPts val="4200"/>
              <a:buFont typeface="Arial"/>
              <a:buNone/>
              <a:defRPr sz="4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695298" y="2571294"/>
            <a:ext cx="10747200" cy="267524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0" name="Google Shape;30;p34"/>
          <p:cNvPicPr preferRelativeResize="0"/>
          <p:nvPr/>
        </p:nvPicPr>
        <p:blipFill rotWithShape="1">
          <a:blip r:embed="rId2">
            <a:alphaModFix/>
          </a:blip>
          <a:srcRect t="59270" r="70475" b="-1"/>
          <a:stretch/>
        </p:blipFill>
        <p:spPr>
          <a:xfrm>
            <a:off x="1" y="4064704"/>
            <a:ext cx="2699772" cy="2793299"/>
          </a:xfrm>
          <a:prstGeom prst="rect">
            <a:avLst/>
          </a:prstGeom>
          <a:noFill/>
          <a:ln>
            <a:noFill/>
          </a:ln>
        </p:spPr>
      </p:pic>
      <p:pic>
        <p:nvPicPr>
          <p:cNvPr id="31" name="Google Shape;31;p34"/>
          <p:cNvPicPr preferRelativeResize="0"/>
          <p:nvPr/>
        </p:nvPicPr>
        <p:blipFill rotWithShape="1">
          <a:blip r:embed="rId3">
            <a:alphaModFix/>
          </a:blip>
          <a:srcRect/>
          <a:stretch/>
        </p:blipFill>
        <p:spPr>
          <a:xfrm>
            <a:off x="695325" y="207631"/>
            <a:ext cx="3204000" cy="472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with Purple Block">
  <p:cSld name="Text with Purple Block">
    <p:spTree>
      <p:nvGrpSpPr>
        <p:cNvPr id="1" name="Shape 312"/>
        <p:cNvGrpSpPr/>
        <p:nvPr/>
      </p:nvGrpSpPr>
      <p:grpSpPr>
        <a:xfrm>
          <a:off x="0" y="0"/>
          <a:ext cx="0" cy="0"/>
          <a:chOff x="0" y="0"/>
          <a:chExt cx="0" cy="0"/>
        </a:xfrm>
      </p:grpSpPr>
      <p:sp>
        <p:nvSpPr>
          <p:cNvPr id="313" name="Google Shape;313;p61"/>
          <p:cNvSpPr txBox="1">
            <a:spLocks noGrp="1"/>
          </p:cNvSpPr>
          <p:nvPr>
            <p:ph type="body" idx="1"/>
          </p:nvPr>
        </p:nvSpPr>
        <p:spPr>
          <a:xfrm>
            <a:off x="6096002" y="1700212"/>
            <a:ext cx="5400673" cy="4608513"/>
          </a:xfrm>
          <a:prstGeom prst="rect">
            <a:avLst/>
          </a:prstGeom>
          <a:solidFill>
            <a:srgbClr val="962A8B"/>
          </a:solid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800"/>
              <a:buNone/>
              <a:defRPr sz="18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 name="Google Shape;314;p61"/>
          <p:cNvSpPr txBox="1">
            <a:spLocks noGrp="1"/>
          </p:cNvSpPr>
          <p:nvPr>
            <p:ph type="body" idx="2"/>
          </p:nvPr>
        </p:nvSpPr>
        <p:spPr>
          <a:xfrm>
            <a:off x="694800" y="1700212"/>
            <a:ext cx="5209113" cy="460851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5" name="Google Shape;315;p61"/>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61"/>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 name="Google Shape;317;p61"/>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8" name="Google Shape;318;p61"/>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19" name="Google Shape;319;p61"/>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61"/>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6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with Neutral 1 Block">
  <p:cSld name="Text with Neutral 1 Block">
    <p:spTree>
      <p:nvGrpSpPr>
        <p:cNvPr id="1" name="Shape 322"/>
        <p:cNvGrpSpPr/>
        <p:nvPr/>
      </p:nvGrpSpPr>
      <p:grpSpPr>
        <a:xfrm>
          <a:off x="0" y="0"/>
          <a:ext cx="0" cy="0"/>
          <a:chOff x="0" y="0"/>
          <a:chExt cx="0" cy="0"/>
        </a:xfrm>
      </p:grpSpPr>
      <p:sp>
        <p:nvSpPr>
          <p:cNvPr id="323" name="Google Shape;323;p62"/>
          <p:cNvSpPr txBox="1">
            <a:spLocks noGrp="1"/>
          </p:cNvSpPr>
          <p:nvPr>
            <p:ph type="body" idx="1"/>
          </p:nvPr>
        </p:nvSpPr>
        <p:spPr>
          <a:xfrm>
            <a:off x="6096003" y="1700213"/>
            <a:ext cx="5400672" cy="4608515"/>
          </a:xfrm>
          <a:prstGeom prst="rect">
            <a:avLst/>
          </a:prstGeom>
          <a:solidFill>
            <a:srgbClr val="D7D1CC"/>
          </a:solid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800"/>
              <a:buNone/>
              <a:defRPr sz="180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4" name="Google Shape;324;p62"/>
          <p:cNvSpPr txBox="1">
            <a:spLocks noGrp="1"/>
          </p:cNvSpPr>
          <p:nvPr>
            <p:ph type="body" idx="2"/>
          </p:nvPr>
        </p:nvSpPr>
        <p:spPr>
          <a:xfrm>
            <a:off x="694800" y="1700213"/>
            <a:ext cx="5209113" cy="460851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5" name="Google Shape;325;p62"/>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62"/>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7" name="Google Shape;327;p62"/>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8" name="Google Shape;328;p62"/>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29" name="Google Shape;329;p62"/>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62"/>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6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with Neutral 2 Block">
  <p:cSld name="Text with Neutral 2 Block">
    <p:spTree>
      <p:nvGrpSpPr>
        <p:cNvPr id="1" name="Shape 332"/>
        <p:cNvGrpSpPr/>
        <p:nvPr/>
      </p:nvGrpSpPr>
      <p:grpSpPr>
        <a:xfrm>
          <a:off x="0" y="0"/>
          <a:ext cx="0" cy="0"/>
          <a:chOff x="0" y="0"/>
          <a:chExt cx="0" cy="0"/>
        </a:xfrm>
      </p:grpSpPr>
      <p:sp>
        <p:nvSpPr>
          <p:cNvPr id="333" name="Google Shape;333;p63"/>
          <p:cNvSpPr txBox="1">
            <a:spLocks noGrp="1"/>
          </p:cNvSpPr>
          <p:nvPr>
            <p:ph type="body" idx="1"/>
          </p:nvPr>
        </p:nvSpPr>
        <p:spPr>
          <a:xfrm>
            <a:off x="6096002" y="1700213"/>
            <a:ext cx="5400673" cy="4608512"/>
          </a:xfrm>
          <a:prstGeom prst="rect">
            <a:avLst/>
          </a:prstGeom>
          <a:solidFill>
            <a:srgbClr val="999490"/>
          </a:solid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800"/>
              <a:buNone/>
              <a:defRPr sz="18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4" name="Google Shape;334;p63"/>
          <p:cNvSpPr txBox="1">
            <a:spLocks noGrp="1"/>
          </p:cNvSpPr>
          <p:nvPr>
            <p:ph type="body" idx="2"/>
          </p:nvPr>
        </p:nvSpPr>
        <p:spPr>
          <a:xfrm>
            <a:off x="694800" y="1700212"/>
            <a:ext cx="5209113" cy="460851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5" name="Google Shape;335;p63"/>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63"/>
          <p:cNvSpPr txBox="1">
            <a:spLocks noGrp="1"/>
          </p:cNvSpPr>
          <p:nvPr>
            <p:ph type="body" idx="3"/>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7" name="Google Shape;337;p63"/>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8" name="Google Shape;338;p63"/>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39" name="Google Shape;339;p63"/>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63"/>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6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Pullouts">
  <p:cSld name="Three Pullouts">
    <p:spTree>
      <p:nvGrpSpPr>
        <p:cNvPr id="1" name="Shape 342"/>
        <p:cNvGrpSpPr/>
        <p:nvPr/>
      </p:nvGrpSpPr>
      <p:grpSpPr>
        <a:xfrm>
          <a:off x="0" y="0"/>
          <a:ext cx="0" cy="0"/>
          <a:chOff x="0" y="0"/>
          <a:chExt cx="0" cy="0"/>
        </a:xfrm>
      </p:grpSpPr>
      <p:sp>
        <p:nvSpPr>
          <p:cNvPr id="343" name="Google Shape;343;p64"/>
          <p:cNvSpPr txBox="1">
            <a:spLocks noGrp="1"/>
          </p:cNvSpPr>
          <p:nvPr>
            <p:ph type="body" idx="1"/>
          </p:nvPr>
        </p:nvSpPr>
        <p:spPr>
          <a:xfrm>
            <a:off x="8112127" y="1700213"/>
            <a:ext cx="3384548" cy="4615710"/>
          </a:xfrm>
          <a:prstGeom prst="rect">
            <a:avLst/>
          </a:prstGeom>
          <a:solidFill>
            <a:schemeClr val="accent1"/>
          </a:solidFill>
          <a:ln>
            <a:noFill/>
          </a:ln>
        </p:spPr>
        <p:txBody>
          <a:bodyPr spcFirstLastPara="1" wrap="square" lIns="180000" tIns="108000" rIns="180000" bIns="180000" anchor="t" anchorCtr="0">
            <a:normAutofit/>
          </a:bodyPr>
          <a:lstStyle>
            <a:lvl1pPr marL="457200" lvl="0" indent="-317500" algn="l">
              <a:lnSpc>
                <a:spcPct val="110000"/>
              </a:lnSpc>
              <a:spcBef>
                <a:spcPts val="300"/>
              </a:spcBef>
              <a:spcAft>
                <a:spcPts val="0"/>
              </a:spcAft>
              <a:buClr>
                <a:schemeClr val="lt1"/>
              </a:buClr>
              <a:buSzPts val="1400"/>
              <a:buFont typeface="Arial"/>
              <a:buChar char="•"/>
              <a:defRPr sz="14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4" name="Google Shape;344;p64"/>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64"/>
          <p:cNvSpPr txBox="1">
            <a:spLocks noGrp="1"/>
          </p:cNvSpPr>
          <p:nvPr>
            <p:ph type="body" idx="2"/>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6" name="Google Shape;346;p64"/>
          <p:cNvSpPr txBox="1">
            <a:spLocks noGrp="1"/>
          </p:cNvSpPr>
          <p:nvPr>
            <p:ph type="body" idx="3"/>
          </p:nvPr>
        </p:nvSpPr>
        <p:spPr>
          <a:xfrm>
            <a:off x="695328" y="1700213"/>
            <a:ext cx="3384548" cy="4615710"/>
          </a:xfrm>
          <a:prstGeom prst="rect">
            <a:avLst/>
          </a:prstGeom>
          <a:solidFill>
            <a:srgbClr val="962A8B"/>
          </a:solidFill>
          <a:ln>
            <a:noFill/>
          </a:ln>
        </p:spPr>
        <p:txBody>
          <a:bodyPr spcFirstLastPara="1" wrap="square" lIns="180000" tIns="108000" rIns="180000" bIns="180000" anchor="t" anchorCtr="0">
            <a:normAutofit/>
          </a:bodyPr>
          <a:lstStyle>
            <a:lvl1pPr marL="457200" lvl="0" indent="-317500" algn="l">
              <a:lnSpc>
                <a:spcPct val="110000"/>
              </a:lnSpc>
              <a:spcBef>
                <a:spcPts val="300"/>
              </a:spcBef>
              <a:spcAft>
                <a:spcPts val="0"/>
              </a:spcAft>
              <a:buClr>
                <a:schemeClr val="lt1"/>
              </a:buClr>
              <a:buSzPts val="1400"/>
              <a:buFont typeface="Arial"/>
              <a:buChar char="•"/>
              <a:defRPr sz="14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64"/>
          <p:cNvSpPr txBox="1">
            <a:spLocks noGrp="1"/>
          </p:cNvSpPr>
          <p:nvPr>
            <p:ph type="body" idx="4"/>
          </p:nvPr>
        </p:nvSpPr>
        <p:spPr>
          <a:xfrm>
            <a:off x="4387255" y="1692905"/>
            <a:ext cx="3384548" cy="4615710"/>
          </a:xfrm>
          <a:prstGeom prst="rect">
            <a:avLst/>
          </a:prstGeom>
          <a:solidFill>
            <a:srgbClr val="999490"/>
          </a:solidFill>
          <a:ln>
            <a:noFill/>
          </a:ln>
        </p:spPr>
        <p:txBody>
          <a:bodyPr spcFirstLastPara="1" wrap="square" lIns="180000" tIns="108000" rIns="180000" bIns="180000" anchor="t" anchorCtr="0">
            <a:normAutofit/>
          </a:bodyPr>
          <a:lstStyle>
            <a:lvl1pPr marL="457200" lvl="0" indent="-317500" algn="l">
              <a:lnSpc>
                <a:spcPct val="110000"/>
              </a:lnSpc>
              <a:spcBef>
                <a:spcPts val="300"/>
              </a:spcBef>
              <a:spcAft>
                <a:spcPts val="0"/>
              </a:spcAft>
              <a:buClr>
                <a:schemeClr val="lt1"/>
              </a:buClr>
              <a:buSzPts val="1400"/>
              <a:buFont typeface="Arial"/>
              <a:buChar char="•"/>
              <a:defRPr sz="14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64"/>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9" name="Google Shape;349;p64"/>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50" name="Google Shape;350;p64"/>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64"/>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6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ulti-layout 1">
  <p:cSld name="Multi-layout 1">
    <p:spTree>
      <p:nvGrpSpPr>
        <p:cNvPr id="1" name="Shape 353"/>
        <p:cNvGrpSpPr/>
        <p:nvPr/>
      </p:nvGrpSpPr>
      <p:grpSpPr>
        <a:xfrm>
          <a:off x="0" y="0"/>
          <a:ext cx="0" cy="0"/>
          <a:chOff x="0" y="0"/>
          <a:chExt cx="0" cy="0"/>
        </a:xfrm>
      </p:grpSpPr>
      <p:sp>
        <p:nvSpPr>
          <p:cNvPr id="354" name="Google Shape;354;p65"/>
          <p:cNvSpPr txBox="1">
            <a:spLocks noGrp="1"/>
          </p:cNvSpPr>
          <p:nvPr>
            <p:ph type="body" idx="1"/>
          </p:nvPr>
        </p:nvSpPr>
        <p:spPr>
          <a:xfrm>
            <a:off x="694800" y="3593712"/>
            <a:ext cx="5198533" cy="271501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5" name="Google Shape;355;p65"/>
          <p:cNvSpPr txBox="1">
            <a:spLocks noGrp="1"/>
          </p:cNvSpPr>
          <p:nvPr>
            <p:ph type="body" idx="2"/>
          </p:nvPr>
        </p:nvSpPr>
        <p:spPr>
          <a:xfrm>
            <a:off x="6288618" y="2024810"/>
            <a:ext cx="5198400" cy="2427894"/>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6" name="Google Shape;356;p65"/>
          <p:cNvSpPr txBox="1">
            <a:spLocks noGrp="1"/>
          </p:cNvSpPr>
          <p:nvPr>
            <p:ph type="body" idx="3"/>
          </p:nvPr>
        </p:nvSpPr>
        <p:spPr>
          <a:xfrm>
            <a:off x="6288619" y="4602158"/>
            <a:ext cx="5198533" cy="1700191"/>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7" name="Google Shape;357;p65"/>
          <p:cNvSpPr txBox="1">
            <a:spLocks noGrp="1"/>
          </p:cNvSpPr>
          <p:nvPr>
            <p:ph type="body" idx="4"/>
          </p:nvPr>
        </p:nvSpPr>
        <p:spPr>
          <a:xfrm>
            <a:off x="694800" y="1700808"/>
            <a:ext cx="5198532" cy="174345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8" name="Google Shape;358;p65"/>
          <p:cNvSpPr txBox="1">
            <a:spLocks noGrp="1"/>
          </p:cNvSpPr>
          <p:nvPr>
            <p:ph type="body" idx="5"/>
          </p:nvPr>
        </p:nvSpPr>
        <p:spPr>
          <a:xfrm>
            <a:off x="6288619" y="1700809"/>
            <a:ext cx="5198533" cy="324000"/>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000"/>
              <a:buNone/>
              <a:defRPr sz="2000" b="1"/>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65"/>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65"/>
          <p:cNvSpPr txBox="1">
            <a:spLocks noGrp="1"/>
          </p:cNvSpPr>
          <p:nvPr>
            <p:ph type="body" idx="6"/>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1" name="Google Shape;361;p65"/>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2" name="Google Shape;362;p65"/>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63" name="Google Shape;363;p65"/>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65"/>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6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ulti-layout 2">
  <p:cSld name="Multi-layout 2">
    <p:spTree>
      <p:nvGrpSpPr>
        <p:cNvPr id="1" name="Shape 366"/>
        <p:cNvGrpSpPr/>
        <p:nvPr/>
      </p:nvGrpSpPr>
      <p:grpSpPr>
        <a:xfrm>
          <a:off x="0" y="0"/>
          <a:ext cx="0" cy="0"/>
          <a:chOff x="0" y="0"/>
          <a:chExt cx="0" cy="0"/>
        </a:xfrm>
      </p:grpSpPr>
      <p:sp>
        <p:nvSpPr>
          <p:cNvPr id="367" name="Google Shape;367;p66"/>
          <p:cNvSpPr txBox="1">
            <a:spLocks noGrp="1"/>
          </p:cNvSpPr>
          <p:nvPr>
            <p:ph type="body" idx="1"/>
          </p:nvPr>
        </p:nvSpPr>
        <p:spPr>
          <a:xfrm>
            <a:off x="6286500" y="2677684"/>
            <a:ext cx="5219998" cy="1615411"/>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8" name="Google Shape;368;p66"/>
          <p:cNvSpPr txBox="1">
            <a:spLocks noGrp="1"/>
          </p:cNvSpPr>
          <p:nvPr>
            <p:ph type="body" idx="2"/>
          </p:nvPr>
        </p:nvSpPr>
        <p:spPr>
          <a:xfrm>
            <a:off x="6286500" y="4694142"/>
            <a:ext cx="5219996" cy="1615178"/>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9" name="Google Shape;369;p66"/>
          <p:cNvSpPr txBox="1">
            <a:spLocks noGrp="1"/>
          </p:cNvSpPr>
          <p:nvPr>
            <p:ph type="body" idx="3"/>
          </p:nvPr>
        </p:nvSpPr>
        <p:spPr>
          <a:xfrm>
            <a:off x="6286500" y="2279659"/>
            <a:ext cx="5222136" cy="32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200"/>
              <a:buNone/>
              <a:defRPr sz="12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2000"/>
              <a:buNone/>
              <a:defRPr b="0"/>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66"/>
          <p:cNvSpPr txBox="1">
            <a:spLocks noGrp="1"/>
          </p:cNvSpPr>
          <p:nvPr>
            <p:ph type="body" idx="4"/>
          </p:nvPr>
        </p:nvSpPr>
        <p:spPr>
          <a:xfrm>
            <a:off x="6286500" y="4401144"/>
            <a:ext cx="5222136" cy="32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SzPts val="1200"/>
              <a:buNone/>
              <a:defRPr sz="12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2000"/>
              <a:buNone/>
              <a:defRPr b="0"/>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66"/>
          <p:cNvSpPr txBox="1">
            <a:spLocks noGrp="1"/>
          </p:cNvSpPr>
          <p:nvPr>
            <p:ph type="body" idx="5"/>
          </p:nvPr>
        </p:nvSpPr>
        <p:spPr>
          <a:xfrm>
            <a:off x="694800" y="2279196"/>
            <a:ext cx="5183717" cy="2013899"/>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66"/>
          <p:cNvSpPr txBox="1">
            <a:spLocks noGrp="1"/>
          </p:cNvSpPr>
          <p:nvPr>
            <p:ph type="body" idx="6"/>
          </p:nvPr>
        </p:nvSpPr>
        <p:spPr>
          <a:xfrm>
            <a:off x="694800" y="4401144"/>
            <a:ext cx="5183717" cy="1908176"/>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3" name="Google Shape;373;p66"/>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66"/>
          <p:cNvSpPr txBox="1">
            <a:spLocks noGrp="1"/>
          </p:cNvSpPr>
          <p:nvPr>
            <p:ph type="body" idx="7"/>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5" name="Google Shape;375;p66"/>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6" name="Google Shape;376;p66"/>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77" name="Google Shape;377;p66"/>
          <p:cNvSpPr txBox="1">
            <a:spLocks noGrp="1"/>
          </p:cNvSpPr>
          <p:nvPr>
            <p:ph type="body" idx="8"/>
          </p:nvPr>
        </p:nvSpPr>
        <p:spPr>
          <a:xfrm>
            <a:off x="695325" y="1700808"/>
            <a:ext cx="10801350" cy="504825"/>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2000"/>
              <a:buNone/>
              <a:defRPr sz="2000" b="1">
                <a:solidFill>
                  <a:schemeClr val="accent1"/>
                </a:solidFill>
              </a:defRPr>
            </a:lvl1pPr>
            <a:lvl2pPr marL="914400" lvl="1" indent="-228600" algn="l">
              <a:lnSpc>
                <a:spcPct val="110000"/>
              </a:lnSpc>
              <a:spcBef>
                <a:spcPts val="300"/>
              </a:spcBef>
              <a:spcAft>
                <a:spcPts val="0"/>
              </a:spcAft>
              <a:buSzPts val="1800"/>
              <a:buNone/>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8" name="Google Shape;378;p66"/>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66"/>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6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1"/>
        <p:cNvGrpSpPr/>
        <p:nvPr/>
      </p:nvGrpSpPr>
      <p:grpSpPr>
        <a:xfrm>
          <a:off x="0" y="0"/>
          <a:ext cx="0" cy="0"/>
          <a:chOff x="0" y="0"/>
          <a:chExt cx="0" cy="0"/>
        </a:xfrm>
      </p:grpSpPr>
      <p:sp>
        <p:nvSpPr>
          <p:cNvPr id="382" name="Google Shape;382;p6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67"/>
          <p:cNvSpPr txBox="1">
            <a:spLocks noGrp="1"/>
          </p:cNvSpPr>
          <p:nvPr>
            <p:ph type="body" idx="1"/>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67"/>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5" name="Google Shape;385;p67"/>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386" name="Google Shape;386;p67"/>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67"/>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6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Branded">
  <p:cSld name="Blank Branded">
    <p:bg>
      <p:bgPr>
        <a:solidFill>
          <a:schemeClr val="lt1"/>
        </a:solidFill>
        <a:effectLst/>
      </p:bgPr>
    </p:bg>
    <p:spTree>
      <p:nvGrpSpPr>
        <p:cNvPr id="1" name="Shape 389"/>
        <p:cNvGrpSpPr/>
        <p:nvPr/>
      </p:nvGrpSpPr>
      <p:grpSpPr>
        <a:xfrm>
          <a:off x="0" y="0"/>
          <a:ext cx="0" cy="0"/>
          <a:chOff x="0" y="0"/>
          <a:chExt cx="0" cy="0"/>
        </a:xfrm>
      </p:grpSpPr>
      <p:sp>
        <p:nvSpPr>
          <p:cNvPr id="390" name="Google Shape;390;p68"/>
          <p:cNvSpPr/>
          <p:nvPr/>
        </p:nvSpPr>
        <p:spPr>
          <a:xfrm>
            <a:off x="2" y="-27384"/>
            <a:ext cx="12191999" cy="10081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1" name="Google Shape;391;p68"/>
          <p:cNvPicPr preferRelativeResize="0"/>
          <p:nvPr/>
        </p:nvPicPr>
        <p:blipFill rotWithShape="1">
          <a:blip r:embed="rId2">
            <a:alphaModFix/>
          </a:blip>
          <a:srcRect r="42155"/>
          <a:stretch/>
        </p:blipFill>
        <p:spPr>
          <a:xfrm>
            <a:off x="10271272" y="152896"/>
            <a:ext cx="1237347" cy="32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92"/>
        <p:cNvGrpSpPr/>
        <p:nvPr/>
      </p:nvGrpSpPr>
      <p:grpSpPr>
        <a:xfrm>
          <a:off x="0" y="0"/>
          <a:ext cx="0" cy="0"/>
          <a:chOff x="0" y="0"/>
          <a:chExt cx="0" cy="0"/>
        </a:xfrm>
      </p:grpSpPr>
      <p:sp>
        <p:nvSpPr>
          <p:cNvPr id="393" name="Google Shape;393;p69"/>
          <p:cNvSpPr/>
          <p:nvPr/>
        </p:nvSpPr>
        <p:spPr>
          <a:xfrm>
            <a:off x="0" y="0"/>
            <a:ext cx="12192000" cy="6858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69"/>
          <p:cNvSpPr txBox="1">
            <a:spLocks noGrp="1"/>
          </p:cNvSpPr>
          <p:nvPr>
            <p:ph type="title"/>
          </p:nvPr>
        </p:nvSpPr>
        <p:spPr>
          <a:xfrm>
            <a:off x="694800" y="1082188"/>
            <a:ext cx="10744005" cy="720081"/>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69"/>
          <p:cNvSpPr txBox="1">
            <a:spLocks noGrp="1"/>
          </p:cNvSpPr>
          <p:nvPr>
            <p:ph type="body" idx="1"/>
          </p:nvPr>
        </p:nvSpPr>
        <p:spPr>
          <a:xfrm>
            <a:off x="694800" y="1876346"/>
            <a:ext cx="3254263" cy="8325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200"/>
              <a:buNone/>
              <a:defRPr sz="12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6" name="Google Shape;396;p69"/>
          <p:cNvSpPr txBox="1">
            <a:spLocks noGrp="1"/>
          </p:cNvSpPr>
          <p:nvPr>
            <p:ph type="body" idx="2"/>
          </p:nvPr>
        </p:nvSpPr>
        <p:spPr>
          <a:xfrm>
            <a:off x="1087509" y="2852939"/>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 name="Google Shape;397;p69"/>
          <p:cNvSpPr txBox="1">
            <a:spLocks noGrp="1"/>
          </p:cNvSpPr>
          <p:nvPr>
            <p:ph type="body" idx="3"/>
          </p:nvPr>
        </p:nvSpPr>
        <p:spPr>
          <a:xfrm>
            <a:off x="1087509" y="3125021"/>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8" name="Google Shape;398;p69"/>
          <p:cNvSpPr/>
          <p:nvPr/>
        </p:nvSpPr>
        <p:spPr>
          <a:xfrm>
            <a:off x="1" y="4076700"/>
            <a:ext cx="2555875"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69"/>
          <p:cNvSpPr txBox="1">
            <a:spLocks noGrp="1"/>
          </p:cNvSpPr>
          <p:nvPr>
            <p:ph type="body" idx="4"/>
          </p:nvPr>
        </p:nvSpPr>
        <p:spPr>
          <a:xfrm>
            <a:off x="1087509" y="3415094"/>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0" name="Google Shape;400;p69"/>
          <p:cNvSpPr txBox="1">
            <a:spLocks noGrp="1"/>
          </p:cNvSpPr>
          <p:nvPr>
            <p:ph type="body" idx="5"/>
          </p:nvPr>
        </p:nvSpPr>
        <p:spPr>
          <a:xfrm>
            <a:off x="1087509" y="3687176"/>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1" name="Google Shape;401;p69"/>
          <p:cNvSpPr txBox="1">
            <a:spLocks noGrp="1"/>
          </p:cNvSpPr>
          <p:nvPr>
            <p:ph type="body" idx="6"/>
          </p:nvPr>
        </p:nvSpPr>
        <p:spPr>
          <a:xfrm>
            <a:off x="1087509" y="3957493"/>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 name="Google Shape;402;p69"/>
          <p:cNvSpPr/>
          <p:nvPr/>
        </p:nvSpPr>
        <p:spPr>
          <a:xfrm>
            <a:off x="9912424" y="5571759"/>
            <a:ext cx="2279576" cy="1286241"/>
          </a:xfrm>
          <a:custGeom>
            <a:avLst/>
            <a:gdLst/>
            <a:ahLst/>
            <a:cxnLst/>
            <a:rect l="l" t="t" r="r" b="b"/>
            <a:pathLst>
              <a:path w="1704975" h="962025" extrusionOk="0">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03" name="Google Shape;403;p69"/>
          <p:cNvPicPr preferRelativeResize="0"/>
          <p:nvPr/>
        </p:nvPicPr>
        <p:blipFill rotWithShape="1">
          <a:blip r:embed="rId2">
            <a:alphaModFix/>
          </a:blip>
          <a:srcRect/>
          <a:stretch/>
        </p:blipFill>
        <p:spPr>
          <a:xfrm>
            <a:off x="695325" y="207631"/>
            <a:ext cx="3204000" cy="472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hank You 2">
  <p:cSld name="Thank You 2">
    <p:spTree>
      <p:nvGrpSpPr>
        <p:cNvPr id="1" name="Shape 404"/>
        <p:cNvGrpSpPr/>
        <p:nvPr/>
      </p:nvGrpSpPr>
      <p:grpSpPr>
        <a:xfrm>
          <a:off x="0" y="0"/>
          <a:ext cx="0" cy="0"/>
          <a:chOff x="0" y="0"/>
          <a:chExt cx="0" cy="0"/>
        </a:xfrm>
      </p:grpSpPr>
      <p:sp>
        <p:nvSpPr>
          <p:cNvPr id="405" name="Google Shape;405;p70"/>
          <p:cNvSpPr/>
          <p:nvPr/>
        </p:nvSpPr>
        <p:spPr>
          <a:xfrm>
            <a:off x="0" y="0"/>
            <a:ext cx="12192000" cy="9288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70"/>
          <p:cNvSpPr txBox="1">
            <a:spLocks noGrp="1"/>
          </p:cNvSpPr>
          <p:nvPr>
            <p:ph type="body" idx="1"/>
          </p:nvPr>
        </p:nvSpPr>
        <p:spPr>
          <a:xfrm>
            <a:off x="694800" y="1876346"/>
            <a:ext cx="3254263" cy="8325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7" name="Google Shape;407;p70"/>
          <p:cNvSpPr txBox="1">
            <a:spLocks noGrp="1"/>
          </p:cNvSpPr>
          <p:nvPr>
            <p:ph type="body" idx="2"/>
          </p:nvPr>
        </p:nvSpPr>
        <p:spPr>
          <a:xfrm>
            <a:off x="1087509" y="2852939"/>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8" name="Google Shape;408;p70"/>
          <p:cNvSpPr txBox="1">
            <a:spLocks noGrp="1"/>
          </p:cNvSpPr>
          <p:nvPr>
            <p:ph type="body" idx="3"/>
          </p:nvPr>
        </p:nvSpPr>
        <p:spPr>
          <a:xfrm>
            <a:off x="1087509" y="3125021"/>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9" name="Google Shape;409;p70"/>
          <p:cNvSpPr txBox="1">
            <a:spLocks noGrp="1"/>
          </p:cNvSpPr>
          <p:nvPr>
            <p:ph type="body" idx="4"/>
          </p:nvPr>
        </p:nvSpPr>
        <p:spPr>
          <a:xfrm>
            <a:off x="1087509" y="3415094"/>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 name="Google Shape;410;p70"/>
          <p:cNvSpPr txBox="1">
            <a:spLocks noGrp="1"/>
          </p:cNvSpPr>
          <p:nvPr>
            <p:ph type="body" idx="5"/>
          </p:nvPr>
        </p:nvSpPr>
        <p:spPr>
          <a:xfrm>
            <a:off x="1087509" y="3687176"/>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1" name="Google Shape;411;p70"/>
          <p:cNvSpPr txBox="1">
            <a:spLocks noGrp="1"/>
          </p:cNvSpPr>
          <p:nvPr>
            <p:ph type="body" idx="6"/>
          </p:nvPr>
        </p:nvSpPr>
        <p:spPr>
          <a:xfrm>
            <a:off x="1087509" y="3957493"/>
            <a:ext cx="3418763" cy="202889"/>
          </a:xfrm>
          <a:prstGeom prst="rect">
            <a:avLst/>
          </a:prstGeom>
          <a:noFill/>
          <a:ln>
            <a:noFill/>
          </a:ln>
        </p:spPr>
        <p:txBody>
          <a:bodyPr spcFirstLastPara="1" wrap="square" lIns="0" tIns="0" rIns="0" bIns="0" anchor="t" anchorCtr="0">
            <a:normAutofit/>
          </a:bodyPr>
          <a:lstStyle>
            <a:lvl1pPr marL="457200" lvl="0" indent="-228600" algn="l">
              <a:lnSpc>
                <a:spcPct val="157894"/>
              </a:lnSpc>
              <a:spcBef>
                <a:spcPts val="300"/>
              </a:spcBef>
              <a:spcAft>
                <a:spcPts val="0"/>
              </a:spcAft>
              <a:buSzPts val="950"/>
              <a:buNone/>
              <a:defRPr sz="950">
                <a:solidFill>
                  <a:schemeClr val="dk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2" name="Google Shape;412;p70"/>
          <p:cNvSpPr txBox="1">
            <a:spLocks noGrp="1"/>
          </p:cNvSpPr>
          <p:nvPr>
            <p:ph type="title"/>
          </p:nvPr>
        </p:nvSpPr>
        <p:spPr>
          <a:xfrm>
            <a:off x="694800" y="1082188"/>
            <a:ext cx="5209113" cy="720081"/>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accent1"/>
              </a:buClr>
              <a:buSzPts val="4200"/>
              <a:buFont typeface="Arial"/>
              <a:buNone/>
              <a:defRPr sz="4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70"/>
          <p:cNvSpPr>
            <a:spLocks noGrp="1"/>
          </p:cNvSpPr>
          <p:nvPr>
            <p:ph type="pic" idx="7"/>
          </p:nvPr>
        </p:nvSpPr>
        <p:spPr>
          <a:xfrm>
            <a:off x="6092454" y="923051"/>
            <a:ext cx="6101952" cy="5934795"/>
          </a:xfrm>
          <a:prstGeom prst="rect">
            <a:avLst/>
          </a:prstGeom>
          <a:solidFill>
            <a:schemeClr val="lt2"/>
          </a:solidFill>
          <a:ln>
            <a:noFill/>
          </a:ln>
        </p:spPr>
      </p:sp>
      <p:pic>
        <p:nvPicPr>
          <p:cNvPr id="414" name="Google Shape;414;p70"/>
          <p:cNvPicPr preferRelativeResize="0"/>
          <p:nvPr/>
        </p:nvPicPr>
        <p:blipFill rotWithShape="1">
          <a:blip r:embed="rId2">
            <a:alphaModFix/>
          </a:blip>
          <a:srcRect/>
          <a:stretch/>
        </p:blipFill>
        <p:spPr>
          <a:xfrm>
            <a:off x="695325" y="207631"/>
            <a:ext cx="3204000" cy="472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32"/>
        <p:cNvGrpSpPr/>
        <p:nvPr/>
      </p:nvGrpSpPr>
      <p:grpSpPr>
        <a:xfrm>
          <a:off x="0" y="0"/>
          <a:ext cx="0" cy="0"/>
          <a:chOff x="0" y="0"/>
          <a:chExt cx="0" cy="0"/>
        </a:xfrm>
      </p:grpSpPr>
      <p:sp>
        <p:nvSpPr>
          <p:cNvPr id="33" name="Google Shape;33;p35"/>
          <p:cNvSpPr/>
          <p:nvPr/>
        </p:nvSpPr>
        <p:spPr>
          <a:xfrm>
            <a:off x="0" y="0"/>
            <a:ext cx="12192000" cy="6858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35"/>
          <p:cNvSpPr txBox="1">
            <a:spLocks noGrp="1"/>
          </p:cNvSpPr>
          <p:nvPr>
            <p:ph type="title"/>
          </p:nvPr>
        </p:nvSpPr>
        <p:spPr>
          <a:xfrm>
            <a:off x="695325" y="1143405"/>
            <a:ext cx="10738247" cy="1296144"/>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695298" y="2553954"/>
            <a:ext cx="10747200" cy="267524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35"/>
          <p:cNvSpPr/>
          <p:nvPr/>
        </p:nvSpPr>
        <p:spPr>
          <a:xfrm>
            <a:off x="1" y="4076700"/>
            <a:ext cx="2555875"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7;p35"/>
          <p:cNvSpPr/>
          <p:nvPr/>
        </p:nvSpPr>
        <p:spPr>
          <a:xfrm>
            <a:off x="9912424" y="5571759"/>
            <a:ext cx="2279576" cy="1286241"/>
          </a:xfrm>
          <a:custGeom>
            <a:avLst/>
            <a:gdLst/>
            <a:ahLst/>
            <a:cxnLst/>
            <a:rect l="l" t="t" r="r" b="b"/>
            <a:pathLst>
              <a:path w="1704975" h="962025" extrusionOk="0">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8" name="Google Shape;38;p35"/>
          <p:cNvPicPr preferRelativeResize="0"/>
          <p:nvPr/>
        </p:nvPicPr>
        <p:blipFill rotWithShape="1">
          <a:blip r:embed="rId2">
            <a:alphaModFix/>
          </a:blip>
          <a:srcRect/>
          <a:stretch/>
        </p:blipFill>
        <p:spPr>
          <a:xfrm>
            <a:off x="695325" y="207631"/>
            <a:ext cx="3204000" cy="472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3">
  <p:cSld name="Title 3">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695325" y="1143405"/>
            <a:ext cx="10728647" cy="1296144"/>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695306" y="2553954"/>
            <a:ext cx="10737592" cy="267524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36"/>
          <p:cNvSpPr/>
          <p:nvPr/>
        </p:nvSpPr>
        <p:spPr>
          <a:xfrm>
            <a:off x="2" y="0"/>
            <a:ext cx="12191999" cy="9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 name="Google Shape;43;p36"/>
          <p:cNvPicPr preferRelativeResize="0"/>
          <p:nvPr/>
        </p:nvPicPr>
        <p:blipFill rotWithShape="1">
          <a:blip r:embed="rId3">
            <a:alphaModFix/>
          </a:blip>
          <a:srcRect/>
          <a:stretch/>
        </p:blipFill>
        <p:spPr>
          <a:xfrm>
            <a:off x="704849" y="234886"/>
            <a:ext cx="2988000" cy="452585"/>
          </a:xfrm>
          <a:prstGeom prst="rect">
            <a:avLst/>
          </a:prstGeom>
          <a:noFill/>
          <a:ln>
            <a:noFill/>
          </a:ln>
        </p:spPr>
      </p:pic>
      <p:sp>
        <p:nvSpPr>
          <p:cNvPr id="44" name="Google Shape;44;p36"/>
          <p:cNvSpPr txBox="1"/>
          <p:nvPr/>
        </p:nvSpPr>
        <p:spPr>
          <a:xfrm>
            <a:off x="1" y="-1586050"/>
            <a:ext cx="7632171" cy="1384995"/>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a:solidFill>
                  <a:schemeClr val="lt1"/>
                </a:solidFill>
                <a:latin typeface="Arial"/>
                <a:ea typeface="Arial"/>
                <a:cs typeface="Arial"/>
                <a:sym typeface="Arial"/>
              </a:rPr>
              <a:t>For this slide design, you can choose your own image </a:t>
            </a:r>
            <a:br>
              <a:rPr lang="en-AU" sz="1400">
                <a:solidFill>
                  <a:schemeClr val="lt1"/>
                </a:solidFill>
                <a:latin typeface="Arial"/>
                <a:ea typeface="Arial"/>
                <a:cs typeface="Arial"/>
                <a:sym typeface="Arial"/>
              </a:rPr>
            </a:br>
            <a:r>
              <a:rPr lang="en-AU" sz="1400">
                <a:solidFill>
                  <a:schemeClr val="lt1"/>
                </a:solidFill>
                <a:latin typeface="Arial"/>
                <a:ea typeface="Arial"/>
                <a:cs typeface="Arial"/>
                <a:sym typeface="Arial"/>
              </a:rPr>
              <a:t>by right-clicking somewhere on the slide, not in a content placeholder.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‘Format Background</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Under the ‘Fill’ menu, ‘Picture’ is already selected</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Go to the ‘File’ button and select another image</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Change text colour as necessary to suit the image</a:t>
            </a:r>
            <a:endParaRPr sz="1400">
              <a:solidFill>
                <a:schemeClr val="lt1"/>
              </a:solidFill>
              <a:latin typeface="Arial"/>
              <a:ea typeface="Arial"/>
              <a:cs typeface="Arial"/>
              <a:sym typeface="Arial"/>
            </a:endParaRPr>
          </a:p>
        </p:txBody>
      </p:sp>
      <p:sp>
        <p:nvSpPr>
          <p:cNvPr id="45" name="Google Shape;45;p36"/>
          <p:cNvSpPr/>
          <p:nvPr/>
        </p:nvSpPr>
        <p:spPr>
          <a:xfrm>
            <a:off x="1" y="4076700"/>
            <a:ext cx="2555875"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36"/>
          <p:cNvSpPr/>
          <p:nvPr/>
        </p:nvSpPr>
        <p:spPr>
          <a:xfrm>
            <a:off x="9912424" y="5571759"/>
            <a:ext cx="2279576" cy="1286241"/>
          </a:xfrm>
          <a:custGeom>
            <a:avLst/>
            <a:gdLst/>
            <a:ahLst/>
            <a:cxnLst/>
            <a:rect l="l" t="t" r="r" b="b"/>
            <a:pathLst>
              <a:path w="1704975" h="962025" extrusionOk="0">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47"/>
        <p:cNvGrpSpPr/>
        <p:nvPr/>
      </p:nvGrpSpPr>
      <p:grpSpPr>
        <a:xfrm>
          <a:off x="0" y="0"/>
          <a:ext cx="0" cy="0"/>
          <a:chOff x="0" y="0"/>
          <a:chExt cx="0" cy="0"/>
        </a:xfrm>
      </p:grpSpPr>
      <p:sp>
        <p:nvSpPr>
          <p:cNvPr id="48" name="Google Shape;48;p37"/>
          <p:cNvSpPr/>
          <p:nvPr/>
        </p:nvSpPr>
        <p:spPr>
          <a:xfrm>
            <a:off x="0" y="0"/>
            <a:ext cx="12192000" cy="6858000"/>
          </a:xfrm>
          <a:prstGeom prst="rect">
            <a:avLst/>
          </a:prstGeom>
          <a:gradFill>
            <a:gsLst>
              <a:gs pos="0">
                <a:schemeClr val="accent1"/>
              </a:gs>
              <a:gs pos="75000">
                <a:schemeClr val="accent1"/>
              </a:gs>
              <a:gs pos="100000">
                <a:srgbClr val="962A8B"/>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9" name="Google Shape;49;p37"/>
          <p:cNvPicPr preferRelativeResize="0"/>
          <p:nvPr/>
        </p:nvPicPr>
        <p:blipFill rotWithShape="1">
          <a:blip r:embed="rId2">
            <a:alphaModFix/>
          </a:blip>
          <a:srcRect/>
          <a:stretch/>
        </p:blipFill>
        <p:spPr>
          <a:xfrm>
            <a:off x="8309692" y="275999"/>
            <a:ext cx="3204000" cy="472463"/>
          </a:xfrm>
          <a:prstGeom prst="rect">
            <a:avLst/>
          </a:prstGeom>
          <a:noFill/>
          <a:ln>
            <a:noFill/>
          </a:ln>
        </p:spPr>
      </p:pic>
      <p:sp>
        <p:nvSpPr>
          <p:cNvPr id="50" name="Google Shape;50;p37"/>
          <p:cNvSpPr txBox="1">
            <a:spLocks noGrp="1"/>
          </p:cNvSpPr>
          <p:nvPr>
            <p:ph type="title"/>
          </p:nvPr>
        </p:nvSpPr>
        <p:spPr>
          <a:xfrm>
            <a:off x="695326" y="1700811"/>
            <a:ext cx="10768680" cy="1224137"/>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695326" y="3113744"/>
            <a:ext cx="10768680" cy="204345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37"/>
          <p:cNvSpPr/>
          <p:nvPr/>
        </p:nvSpPr>
        <p:spPr>
          <a:xfrm>
            <a:off x="1" y="4076700"/>
            <a:ext cx="2555875"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37"/>
          <p:cNvSpPr/>
          <p:nvPr/>
        </p:nvSpPr>
        <p:spPr>
          <a:xfrm>
            <a:off x="9912424" y="5571759"/>
            <a:ext cx="2279576" cy="1286241"/>
          </a:xfrm>
          <a:custGeom>
            <a:avLst/>
            <a:gdLst/>
            <a:ahLst/>
            <a:cxnLst/>
            <a:rect l="l" t="t" r="r" b="b"/>
            <a:pathLst>
              <a:path w="1704975" h="962025" extrusionOk="0">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Divider (Editable)">
  <p:cSld name="Section Divider (Editable)">
    <p:bg>
      <p:bgPr>
        <a:solidFill>
          <a:schemeClr val="accent3"/>
        </a:solidFill>
        <a:effectLst/>
      </p:bgPr>
    </p:bg>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695326" y="1700811"/>
            <a:ext cx="10768680" cy="1224137"/>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lt1"/>
              </a:buClr>
              <a:buSzPts val="4200"/>
              <a:buFont typeface="Aria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8"/>
          <p:cNvSpPr txBox="1">
            <a:spLocks noGrp="1"/>
          </p:cNvSpPr>
          <p:nvPr>
            <p:ph type="body" idx="1"/>
          </p:nvPr>
        </p:nvSpPr>
        <p:spPr>
          <a:xfrm>
            <a:off x="695326" y="3113744"/>
            <a:ext cx="10768680" cy="204345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l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38"/>
          <p:cNvSpPr txBox="1"/>
          <p:nvPr/>
        </p:nvSpPr>
        <p:spPr>
          <a:xfrm>
            <a:off x="1" y="-1053499"/>
            <a:ext cx="7632171" cy="95410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a:solidFill>
                  <a:schemeClr val="lt1"/>
                </a:solidFill>
                <a:latin typeface="Arial"/>
                <a:ea typeface="Arial"/>
                <a:cs typeface="Arial"/>
                <a:sym typeface="Arial"/>
              </a:rPr>
              <a:t>For this slide design, you can change the background colour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by right-clicking somewhere on the slide, not in a content placeholder.</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‘Format Background</a:t>
            </a:r>
            <a:endParaRPr/>
          </a:p>
          <a:p>
            <a:pPr marL="0" marR="0" lvl="0" indent="0" algn="l" rtl="0">
              <a:spcBef>
                <a:spcPts val="0"/>
              </a:spcBef>
              <a:spcAft>
                <a:spcPts val="0"/>
              </a:spcAft>
              <a:buNone/>
            </a:pPr>
            <a:r>
              <a:rPr lang="en-AU" sz="1400">
                <a:solidFill>
                  <a:schemeClr val="lt1"/>
                </a:solidFill>
                <a:latin typeface="Arial"/>
                <a:ea typeface="Arial"/>
                <a:cs typeface="Arial"/>
                <a:sym typeface="Arial"/>
              </a:rPr>
              <a:t>Under the ‘Fill’ menu, ‘change ‘Solid fill’ to a colour from the palette</a:t>
            </a:r>
            <a:endParaRPr sz="1400">
              <a:solidFill>
                <a:schemeClr val="lt1"/>
              </a:solidFill>
              <a:latin typeface="Arial"/>
              <a:ea typeface="Arial"/>
              <a:cs typeface="Arial"/>
              <a:sym typeface="Arial"/>
            </a:endParaRPr>
          </a:p>
        </p:txBody>
      </p:sp>
      <p:pic>
        <p:nvPicPr>
          <p:cNvPr id="58" name="Google Shape;58;p38"/>
          <p:cNvPicPr preferRelativeResize="0"/>
          <p:nvPr/>
        </p:nvPicPr>
        <p:blipFill rotWithShape="1">
          <a:blip r:embed="rId2">
            <a:alphaModFix/>
          </a:blip>
          <a:srcRect/>
          <a:stretch/>
        </p:blipFill>
        <p:spPr>
          <a:xfrm>
            <a:off x="8309692" y="275999"/>
            <a:ext cx="3204000" cy="4724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59"/>
        <p:cNvGrpSpPr/>
        <p:nvPr/>
      </p:nvGrpSpPr>
      <p:grpSpPr>
        <a:xfrm>
          <a:off x="0" y="0"/>
          <a:ext cx="0" cy="0"/>
          <a:chOff x="0" y="0"/>
          <a:chExt cx="0" cy="0"/>
        </a:xfrm>
      </p:grpSpPr>
      <p:sp>
        <p:nvSpPr>
          <p:cNvPr id="60" name="Google Shape;60;p39"/>
          <p:cNvSpPr/>
          <p:nvPr/>
        </p:nvSpPr>
        <p:spPr>
          <a:xfrm>
            <a:off x="2" y="4076700"/>
            <a:ext cx="3407833" cy="2781300"/>
          </a:xfrm>
          <a:custGeom>
            <a:avLst/>
            <a:gdLst/>
            <a:ahLst/>
            <a:cxnLst/>
            <a:rect l="l" t="t" r="r" b="b"/>
            <a:pathLst>
              <a:path w="2555875" h="2781300" extrusionOk="0">
                <a:moveTo>
                  <a:pt x="0" y="2781300"/>
                </a:moveTo>
                <a:lnTo>
                  <a:pt x="0" y="0"/>
                </a:lnTo>
                <a:cubicBezTo>
                  <a:pt x="158687" y="1674158"/>
                  <a:pt x="1584388" y="2511611"/>
                  <a:pt x="2555875" y="2781300"/>
                </a:cubicBezTo>
                <a:lnTo>
                  <a:pt x="0" y="27813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 name="Google Shape;61;p39"/>
          <p:cNvSpPr/>
          <p:nvPr/>
        </p:nvSpPr>
        <p:spPr>
          <a:xfrm>
            <a:off x="9192249" y="5584173"/>
            <a:ext cx="2999415" cy="1273828"/>
          </a:xfrm>
          <a:custGeom>
            <a:avLst/>
            <a:gdLst/>
            <a:ahLst/>
            <a:cxnLst/>
            <a:rect l="l" t="t" r="r" b="b"/>
            <a:pathLst>
              <a:path w="2249561" h="1273828" extrusionOk="0">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AU" sz="1800">
                <a:latin typeface="Arial"/>
                <a:ea typeface="Arial"/>
                <a:cs typeface="Arial"/>
                <a:sym typeface="Arial"/>
              </a:rPr>
              <a:t> </a:t>
            </a:r>
            <a:endParaRPr/>
          </a:p>
        </p:txBody>
      </p:sp>
      <p:sp>
        <p:nvSpPr>
          <p:cNvPr id="62" name="Google Shape;62;p39"/>
          <p:cNvSpPr txBox="1">
            <a:spLocks noGrp="1"/>
          </p:cNvSpPr>
          <p:nvPr>
            <p:ph type="title"/>
          </p:nvPr>
        </p:nvSpPr>
        <p:spPr>
          <a:xfrm>
            <a:off x="695326" y="1700811"/>
            <a:ext cx="10768680" cy="1224137"/>
          </a:xfrm>
          <a:prstGeom prst="rect">
            <a:avLst/>
          </a:prstGeom>
          <a:noFill/>
          <a:ln>
            <a:noFill/>
          </a:ln>
        </p:spPr>
        <p:txBody>
          <a:bodyPr spcFirstLastPara="1" wrap="square" lIns="0" tIns="0" rIns="0" bIns="0" anchor="b" anchorCtr="0">
            <a:noAutofit/>
          </a:bodyPr>
          <a:lstStyle>
            <a:lvl1pPr lvl="0" algn="l">
              <a:lnSpc>
                <a:spcPct val="120000"/>
              </a:lnSpc>
              <a:spcBef>
                <a:spcPts val="0"/>
              </a:spcBef>
              <a:spcAft>
                <a:spcPts val="0"/>
              </a:spcAft>
              <a:buClr>
                <a:schemeClr val="accent1"/>
              </a:buClr>
              <a:buSzPts val="4200"/>
              <a:buFont typeface="Arial"/>
              <a:buNone/>
              <a:defRPr sz="4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9"/>
          <p:cNvSpPr txBox="1">
            <a:spLocks noGrp="1"/>
          </p:cNvSpPr>
          <p:nvPr>
            <p:ph type="body" idx="1"/>
          </p:nvPr>
        </p:nvSpPr>
        <p:spPr>
          <a:xfrm>
            <a:off x="695326" y="3113744"/>
            <a:ext cx="10768680" cy="204345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300"/>
              </a:spcBef>
              <a:spcAft>
                <a:spcPts val="0"/>
              </a:spcAft>
              <a:buSzPts val="2700"/>
              <a:buNone/>
              <a:defRPr sz="2700">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39"/>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 name="Google Shape;65;p39"/>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66" name="Google Shape;66;p39"/>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
        <p:nvSpPr>
          <p:cNvPr id="68" name="Google Shape;68;p39"/>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
        <p:cNvGrpSpPr/>
        <p:nvPr/>
      </p:nvGrpSpPr>
      <p:grpSpPr>
        <a:xfrm>
          <a:off x="0" y="0"/>
          <a:ext cx="0" cy="0"/>
          <a:chOff x="0" y="0"/>
          <a:chExt cx="0" cy="0"/>
        </a:xfrm>
      </p:grpSpPr>
      <p:sp>
        <p:nvSpPr>
          <p:cNvPr id="70" name="Google Shape;70;p40"/>
          <p:cNvSpPr/>
          <p:nvPr/>
        </p:nvSpPr>
        <p:spPr>
          <a:xfrm flipH="1">
            <a:off x="0" y="0"/>
            <a:ext cx="12192000" cy="630000"/>
          </a:xfrm>
          <a:prstGeom prst="rect">
            <a:avLst/>
          </a:prstGeom>
          <a:gradFill>
            <a:gsLst>
              <a:gs pos="0">
                <a:schemeClr val="accent1"/>
              </a:gs>
              <a:gs pos="75000">
                <a:schemeClr val="accent1"/>
              </a:gs>
              <a:gs pos="100000">
                <a:srgbClr val="962A8B"/>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Google Shape;71;p40"/>
          <p:cNvSpPr txBox="1">
            <a:spLocks noGrp="1"/>
          </p:cNvSpPr>
          <p:nvPr>
            <p:ph type="body" idx="1"/>
          </p:nvPr>
        </p:nvSpPr>
        <p:spPr>
          <a:xfrm>
            <a:off x="695326" y="1700213"/>
            <a:ext cx="10801350" cy="4608512"/>
          </a:xfrm>
          <a:prstGeom prst="rect">
            <a:avLst/>
          </a:prstGeom>
          <a:noFill/>
          <a:ln>
            <a:noFill/>
          </a:ln>
        </p:spPr>
        <p:txBody>
          <a:bodyPr spcFirstLastPara="1" wrap="square" lIns="0" tIns="0" rIns="0" bIns="0" anchor="t" anchorCtr="0">
            <a:normAutofit/>
          </a:bodyPr>
          <a:lstStyle>
            <a:lvl1pPr marL="457200" lvl="0" indent="-228600" algn="l">
              <a:lnSpc>
                <a:spcPct val="110000"/>
              </a:lnSpc>
              <a:spcBef>
                <a:spcPts val="300"/>
              </a:spcBef>
              <a:spcAft>
                <a:spcPts val="0"/>
              </a:spcAft>
              <a:buSzPts val="1800"/>
              <a:buNone/>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2400"/>
              <a:buNone/>
              <a:defRPr/>
            </a:lvl5pPr>
            <a:lvl6pPr marL="2743200" lvl="5" indent="-228600" algn="l">
              <a:spcBef>
                <a:spcPts val="600"/>
              </a:spcBef>
              <a:spcAft>
                <a:spcPts val="0"/>
              </a:spcAft>
              <a:buClr>
                <a:schemeClr val="accent1"/>
              </a:buClr>
              <a:buSzPts val="20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40"/>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0"/>
          <p:cNvSpPr txBox="1">
            <a:spLocks noGrp="1"/>
          </p:cNvSpPr>
          <p:nvPr>
            <p:ph type="body" idx="2"/>
          </p:nvPr>
        </p:nvSpPr>
        <p:spPr>
          <a:xfrm>
            <a:off x="4400550" y="6524625"/>
            <a:ext cx="3384667" cy="241300"/>
          </a:xfrm>
          <a:prstGeom prst="rect">
            <a:avLst/>
          </a:prstGeom>
          <a:noFill/>
          <a:ln>
            <a:noFill/>
          </a:ln>
        </p:spPr>
        <p:txBody>
          <a:bodyPr spcFirstLastPara="1" wrap="square" lIns="0" tIns="0" rIns="0" bIns="0" anchor="ctr" anchorCtr="0">
            <a:normAutofit/>
          </a:bodyPr>
          <a:lstStyle>
            <a:lvl1pPr marL="457200" lvl="0" indent="-228600" algn="ctr">
              <a:lnSpc>
                <a:spcPct val="110000"/>
              </a:lnSpc>
              <a:spcBef>
                <a:spcPts val="300"/>
              </a:spcBef>
              <a:spcAft>
                <a:spcPts val="0"/>
              </a:spcAft>
              <a:buSzPts val="1000"/>
              <a:buNone/>
              <a:defRPr sz="1000" b="1">
                <a:solidFill>
                  <a:schemeClr val="accent1"/>
                </a:solidFill>
              </a:defRPr>
            </a:lvl1pPr>
            <a:lvl2pPr marL="914400" lvl="1" indent="-342900" algn="l">
              <a:lnSpc>
                <a:spcPct val="110000"/>
              </a:lnSpc>
              <a:spcBef>
                <a:spcPts val="300"/>
              </a:spcBef>
              <a:spcAft>
                <a:spcPts val="0"/>
              </a:spcAft>
              <a:buSzPts val="1800"/>
              <a:buChar char="•"/>
              <a:defRPr/>
            </a:lvl2pPr>
            <a:lvl3pPr marL="1371600" lvl="2" indent="-342900" algn="l">
              <a:lnSpc>
                <a:spcPct val="110000"/>
              </a:lnSpc>
              <a:spcBef>
                <a:spcPts val="300"/>
              </a:spcBef>
              <a:spcAft>
                <a:spcPts val="0"/>
              </a:spcAft>
              <a:buSzPts val="1800"/>
              <a:buChar char="­"/>
              <a:defRPr/>
            </a:lvl3pPr>
            <a:lvl4pPr marL="1828800" lvl="3" indent="-342900" algn="l">
              <a:lnSpc>
                <a:spcPct val="110000"/>
              </a:lnSpc>
              <a:spcBef>
                <a:spcPts val="200"/>
              </a:spcBef>
              <a:spcAft>
                <a:spcPts val="0"/>
              </a:spcAft>
              <a:buClr>
                <a:schemeClr val="dk1"/>
              </a:buClr>
              <a:buSzPts val="1800"/>
              <a:buChar char="•"/>
              <a:defRPr/>
            </a:lvl4pPr>
            <a:lvl5pPr marL="2286000" lvl="4" indent="-228600" algn="l">
              <a:lnSpc>
                <a:spcPct val="100000"/>
              </a:lnSpc>
              <a:spcBef>
                <a:spcPts val="1200"/>
              </a:spcBef>
              <a:spcAft>
                <a:spcPts val="0"/>
              </a:spcAft>
              <a:buClr>
                <a:schemeClr val="accent1"/>
              </a:buClr>
              <a:buSzPts val="1800"/>
              <a:buNone/>
              <a:defRPr/>
            </a:lvl5pPr>
            <a:lvl6pPr marL="2743200" lvl="5" indent="-228600" algn="l">
              <a:spcBef>
                <a:spcPts val="6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40"/>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pic>
        <p:nvPicPr>
          <p:cNvPr id="76" name="Google Shape;76;p40"/>
          <p:cNvPicPr preferRelativeResize="0"/>
          <p:nvPr/>
        </p:nvPicPr>
        <p:blipFill rotWithShape="1">
          <a:blip r:embed="rId2">
            <a:alphaModFix/>
          </a:blip>
          <a:srcRect/>
          <a:stretch/>
        </p:blipFill>
        <p:spPr>
          <a:xfrm>
            <a:off x="10297935" y="152896"/>
            <a:ext cx="1210684" cy="324000"/>
          </a:xfrm>
          <a:prstGeom prst="rect">
            <a:avLst/>
          </a:prstGeom>
          <a:noFill/>
          <a:ln>
            <a:noFill/>
          </a:ln>
        </p:spPr>
      </p:pic>
      <p:sp>
        <p:nvSpPr>
          <p:cNvPr id="77" name="Google Shape;77;p40"/>
          <p:cNvSpPr txBox="1"/>
          <p:nvPr/>
        </p:nvSpPr>
        <p:spPr>
          <a:xfrm>
            <a:off x="8096810" y="6518190"/>
            <a:ext cx="2391677" cy="241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AU" sz="800">
                <a:solidFill>
                  <a:schemeClr val="dk1"/>
                </a:solidFill>
                <a:latin typeface="Arial"/>
                <a:ea typeface="Arial"/>
                <a:cs typeface="Arial"/>
                <a:sym typeface="Arial"/>
              </a:rPr>
              <a:t>CRICOS code 00025B</a:t>
            </a:r>
            <a:endParaRPr/>
          </a:p>
        </p:txBody>
      </p:sp>
      <p:sp>
        <p:nvSpPr>
          <p:cNvPr id="78" name="Google Shape;78;p40"/>
          <p:cNvSpPr txBox="1">
            <a:spLocks noGrp="1"/>
          </p:cNvSpPr>
          <p:nvPr>
            <p:ph type="dt" idx="10"/>
          </p:nvPr>
        </p:nvSpPr>
        <p:spPr>
          <a:xfrm>
            <a:off x="695325" y="151136"/>
            <a:ext cx="3384549" cy="2412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1400"/>
              <a:buNone/>
              <a:defRPr sz="1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accent1"/>
              </a:buClr>
              <a:buSzPts val="3400"/>
              <a:buFont typeface="Arial"/>
              <a:buNone/>
              <a:defRPr sz="3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ftr" idx="11"/>
          </p:nvPr>
        </p:nvSpPr>
        <p:spPr>
          <a:xfrm>
            <a:off x="695326" y="6519171"/>
            <a:ext cx="3360109" cy="24021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3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
        <p:nvSpPr>
          <p:cNvPr id="13" name="Google Shape;13;p31"/>
          <p:cNvSpPr txBox="1">
            <a:spLocks noGrp="1"/>
          </p:cNvSpPr>
          <p:nvPr>
            <p:ph type="body" idx="1"/>
          </p:nvPr>
        </p:nvSpPr>
        <p:spPr>
          <a:xfrm>
            <a:off x="695326" y="1700213"/>
            <a:ext cx="10801349" cy="4608515"/>
          </a:xfrm>
          <a:prstGeom prst="rect">
            <a:avLst/>
          </a:prstGeom>
          <a:noFill/>
          <a:ln>
            <a:noFill/>
          </a:ln>
        </p:spPr>
        <p:txBody>
          <a:bodyPr spcFirstLastPara="1" wrap="square" lIns="0" tIns="0" rIns="0" bIns="0" anchor="t" anchorCtr="0">
            <a:normAutofit/>
          </a:bodyPr>
          <a:lstStyle>
            <a:lvl1pPr marL="457200" marR="0" lvl="0" indent="-228600" algn="l" rtl="0">
              <a:lnSpc>
                <a:spcPct val="110000"/>
              </a:lnSpc>
              <a:spcBef>
                <a:spcPts val="3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1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10000"/>
              </a:lnSpc>
              <a:spcBef>
                <a:spcPts val="3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10000"/>
              </a:lnSpc>
              <a:spcBef>
                <a:spcPts val="2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12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spcBef>
                <a:spcPts val="6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dt" idx="10"/>
          </p:nvPr>
        </p:nvSpPr>
        <p:spPr>
          <a:xfrm>
            <a:off x="695324" y="151134"/>
            <a:ext cx="3360109" cy="2880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orient="horz" pos="3974">
          <p15:clr>
            <a:srgbClr val="F26B43"/>
          </p15:clr>
        </p15:guide>
        <p15:guide id="5" orient="horz" pos="663">
          <p15:clr>
            <a:srgbClr val="F26B43"/>
          </p15:clr>
        </p15:guide>
        <p15:guide id="6" pos="3961">
          <p15:clr>
            <a:srgbClr val="F26B43"/>
          </p15:clr>
        </p15:guide>
        <p15:guide id="7" pos="3719">
          <p15:clr>
            <a:srgbClr val="F26B43"/>
          </p15:clr>
        </p15:guide>
        <p15:guide id="8" orient="horz" pos="4110">
          <p15:clr>
            <a:srgbClr val="F26B43"/>
          </p15:clr>
        </p15:guide>
        <p15:guide id="9" pos="7242">
          <p15:clr>
            <a:srgbClr val="F26B43"/>
          </p15:clr>
        </p15:guide>
        <p15:guide id="10" orient="horz" pos="981">
          <p15:clr>
            <a:srgbClr val="F26B43"/>
          </p15:clr>
        </p15:guide>
        <p15:guide id="11" pos="2772">
          <p15:clr>
            <a:srgbClr val="F26B43"/>
          </p15:clr>
        </p15:guide>
        <p15:guide id="12" pos="2570">
          <p15:clr>
            <a:srgbClr val="F26B43"/>
          </p15:clr>
        </p15:guide>
        <p15:guide id="13" pos="5110">
          <p15:clr>
            <a:srgbClr val="F26B43"/>
          </p15:clr>
        </p15:guide>
        <p15:guide id="14" pos="4908">
          <p15:clr>
            <a:srgbClr val="F26B43"/>
          </p15:clr>
        </p15:guide>
        <p15:guide id="15" orient="horz" pos="107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co/nONQyzScdJ"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file:///\\bf[ou\W%5d%7b1,%7d%5bc%5d%7b0,%7d%5bk\W%5d%7b1,%7d(s|a|er|ers|ed|ing)%7b0,%7d\b"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r-project.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mailto:masoud.fatemi@gmail.com" TargetMode="External"/><Relationship Id="rId13" Type="http://schemas.openxmlformats.org/officeDocument/2006/relationships/image" Target="../media/image57.jpg"/><Relationship Id="rId3" Type="http://schemas.openxmlformats.org/officeDocument/2006/relationships/image" Target="../media/image12.png"/><Relationship Id="rId7" Type="http://schemas.openxmlformats.org/officeDocument/2006/relationships/hyperlink" Target="mailto:sam.hames@uq.edu.au" TargetMode="External"/><Relationship Id="rId12"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mailto:michael.haugh@uq.edu.au" TargetMode="External"/><Relationship Id="rId11" Type="http://schemas.openxmlformats.org/officeDocument/2006/relationships/image" Target="../media/image55.jpg"/><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hyperlink" Target="mailto:m.schweinberger@uq.edu.au" TargetMode="External"/><Relationship Id="rId9" Type="http://schemas.openxmlformats.org/officeDocument/2006/relationships/hyperlink" Target="mailto:mikko.laitinen@uef.fi" TargetMode="External"/><Relationship Id="rId14" Type="http://schemas.openxmlformats.org/officeDocument/2006/relationships/image" Target="../media/image58.jp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569610F3-412C-F267-9B54-457AD6769CEB}"/>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19" name="Google Shape;419;p1"/>
          <p:cNvSpPr txBox="1"/>
          <p:nvPr/>
        </p:nvSpPr>
        <p:spPr>
          <a:xfrm>
            <a:off x="911424" y="1353259"/>
            <a:ext cx="11089232" cy="43267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4E9F"/>
              </a:buClr>
              <a:buSzPts val="4000"/>
              <a:buFont typeface="Arial"/>
              <a:buNone/>
            </a:pPr>
            <a:r>
              <a:rPr lang="en-AU" sz="4000" b="1" i="0" u="none" strike="noStrike" cap="none" dirty="0">
                <a:solidFill>
                  <a:srgbClr val="004E9F"/>
                </a:solidFill>
                <a:latin typeface="Arial"/>
                <a:ea typeface="Arial"/>
                <a:cs typeface="Arial"/>
                <a:sym typeface="Arial"/>
              </a:rPr>
              <a:t>Vulgarity in Online Discourse around the English-Speaking World</a:t>
            </a:r>
            <a:endParaRPr dirty="0"/>
          </a:p>
          <a:p>
            <a:pPr marL="0" marR="0" lvl="0" indent="0" algn="ctr" rtl="0">
              <a:lnSpc>
                <a:spcPct val="90000"/>
              </a:lnSpc>
              <a:spcBef>
                <a:spcPts val="0"/>
              </a:spcBef>
              <a:spcAft>
                <a:spcPts val="0"/>
              </a:spcAft>
              <a:buClr>
                <a:schemeClr val="accent1"/>
              </a:buClr>
              <a:buSzPts val="3200"/>
              <a:buFont typeface="Arial"/>
              <a:buNone/>
            </a:pPr>
            <a:br>
              <a:rPr lang="en-AU" sz="3200" b="0" i="0" u="none" strike="noStrike" cap="none" dirty="0">
                <a:solidFill>
                  <a:schemeClr val="accent1"/>
                </a:solidFill>
                <a:latin typeface="Arial"/>
                <a:ea typeface="Arial"/>
                <a:cs typeface="Arial"/>
                <a:sym typeface="Arial"/>
              </a:rPr>
            </a:br>
            <a:r>
              <a:rPr lang="en-AU" sz="2000" b="0" i="0" u="none" strike="noStrike" cap="none" dirty="0">
                <a:solidFill>
                  <a:schemeClr val="tx1"/>
                </a:solidFill>
                <a:latin typeface="Arial"/>
                <a:ea typeface="Arial"/>
                <a:cs typeface="Arial"/>
                <a:sym typeface="Arial"/>
              </a:rPr>
              <a:t>Martin Schweinberger, Masoud Fatemi, Sam Hames, Michael Haugh, </a:t>
            </a:r>
            <a:br>
              <a:rPr lang="en-AU" sz="2000" b="0" i="0" u="none" strike="noStrike" cap="none" dirty="0">
                <a:solidFill>
                  <a:schemeClr val="tx1"/>
                </a:solidFill>
                <a:latin typeface="Arial"/>
                <a:ea typeface="Arial"/>
                <a:cs typeface="Arial"/>
                <a:sym typeface="Arial"/>
              </a:rPr>
            </a:br>
            <a:r>
              <a:rPr lang="en-AU" sz="2000" b="0" i="0" u="none" strike="noStrike" cap="none" dirty="0">
                <a:solidFill>
                  <a:schemeClr val="tx1"/>
                </a:solidFill>
                <a:latin typeface="Arial"/>
                <a:ea typeface="Arial"/>
                <a:cs typeface="Arial"/>
                <a:sym typeface="Arial"/>
              </a:rPr>
              <a:t>Mikko Laitinen, Paula Rautionaho &amp; Marissa Takahashi</a:t>
            </a:r>
            <a:endParaRPr dirty="0">
              <a:solidFill>
                <a:schemeClr val="tx1"/>
              </a:solidFill>
            </a:endParaRPr>
          </a:p>
          <a:p>
            <a:pPr marL="0" marR="0" lvl="0" indent="0" algn="ctr" rtl="0">
              <a:lnSpc>
                <a:spcPct val="90000"/>
              </a:lnSpc>
              <a:spcBef>
                <a:spcPts val="0"/>
              </a:spcBef>
              <a:spcAft>
                <a:spcPts val="0"/>
              </a:spcAft>
              <a:buClr>
                <a:schemeClr val="dk1"/>
              </a:buClr>
              <a:buSzPts val="2000"/>
              <a:buFont typeface="Arial"/>
              <a:buNone/>
            </a:pPr>
            <a:br>
              <a:rPr lang="en-AU" sz="2000" b="0" i="0" u="none" strike="noStrike" cap="none" dirty="0">
                <a:solidFill>
                  <a:schemeClr val="dk1"/>
                </a:solidFill>
                <a:latin typeface="Arial"/>
                <a:ea typeface="Arial"/>
                <a:cs typeface="Arial"/>
                <a:sym typeface="Arial"/>
              </a:rPr>
            </a:br>
            <a:r>
              <a:rPr lang="en-AU" sz="2000" b="0" i="0" u="none" strike="noStrike" cap="none" dirty="0">
                <a:solidFill>
                  <a:srgbClr val="FCBA00"/>
                </a:solidFill>
                <a:latin typeface="Arial"/>
                <a:ea typeface="Arial"/>
                <a:cs typeface="Arial"/>
                <a:sym typeface="Arial"/>
              </a:rPr>
              <a:t>University of Queensland | University of Eastern Finland | Queensland University of Technology</a:t>
            </a:r>
            <a:endParaRPr sz="3200" b="0" i="0" u="none" strike="noStrike" cap="none" dirty="0">
              <a:solidFill>
                <a:srgbClr val="FCBA00"/>
              </a:solidFill>
              <a:latin typeface="Arial"/>
              <a:ea typeface="Arial"/>
              <a:cs typeface="Arial"/>
              <a:sym typeface="Arial"/>
            </a:endParaRPr>
          </a:p>
        </p:txBody>
      </p:sp>
      <p:pic>
        <p:nvPicPr>
          <p:cNvPr id="420" name="Google Shape;420;p1"/>
          <p:cNvPicPr preferRelativeResize="0"/>
          <p:nvPr/>
        </p:nvPicPr>
        <p:blipFill rotWithShape="1">
          <a:blip r:embed="rId4">
            <a:alphaModFix/>
          </a:blip>
          <a:srcRect/>
          <a:stretch/>
        </p:blipFill>
        <p:spPr>
          <a:xfrm>
            <a:off x="8760296" y="5874038"/>
            <a:ext cx="1814132" cy="697743"/>
          </a:xfrm>
          <a:prstGeom prst="rect">
            <a:avLst/>
          </a:prstGeom>
          <a:noFill/>
          <a:ln>
            <a:noFill/>
          </a:ln>
        </p:spPr>
      </p:pic>
      <p:pic>
        <p:nvPicPr>
          <p:cNvPr id="421" name="Google Shape;421;p1"/>
          <p:cNvPicPr preferRelativeResize="0"/>
          <p:nvPr/>
        </p:nvPicPr>
        <p:blipFill rotWithShape="1">
          <a:blip r:embed="rId5">
            <a:alphaModFix/>
          </a:blip>
          <a:srcRect/>
          <a:stretch/>
        </p:blipFill>
        <p:spPr>
          <a:xfrm>
            <a:off x="72117" y="5956462"/>
            <a:ext cx="3791636" cy="711813"/>
          </a:xfrm>
          <a:prstGeom prst="rect">
            <a:avLst/>
          </a:prstGeom>
          <a:noFill/>
          <a:ln>
            <a:noFill/>
          </a:ln>
        </p:spPr>
      </p:pic>
      <p:pic>
        <p:nvPicPr>
          <p:cNvPr id="422" name="Google Shape;422;p1"/>
          <p:cNvPicPr preferRelativeResize="0"/>
          <p:nvPr/>
        </p:nvPicPr>
        <p:blipFill rotWithShape="1">
          <a:blip r:embed="rId6">
            <a:alphaModFix/>
          </a:blip>
          <a:srcRect/>
          <a:stretch/>
        </p:blipFill>
        <p:spPr>
          <a:xfrm>
            <a:off x="4006774" y="5850341"/>
            <a:ext cx="1800476" cy="924054"/>
          </a:xfrm>
          <a:prstGeom prst="rect">
            <a:avLst/>
          </a:prstGeom>
          <a:noFill/>
          <a:ln>
            <a:noFill/>
          </a:ln>
        </p:spPr>
      </p:pic>
      <p:pic>
        <p:nvPicPr>
          <p:cNvPr id="423" name="Google Shape;423;p1"/>
          <p:cNvPicPr preferRelativeResize="0"/>
          <p:nvPr/>
        </p:nvPicPr>
        <p:blipFill rotWithShape="1">
          <a:blip r:embed="rId7">
            <a:alphaModFix/>
          </a:blip>
          <a:srcRect/>
          <a:stretch/>
        </p:blipFill>
        <p:spPr>
          <a:xfrm>
            <a:off x="6039578" y="5888944"/>
            <a:ext cx="2488390" cy="779331"/>
          </a:xfrm>
          <a:prstGeom prst="rect">
            <a:avLst/>
          </a:prstGeom>
          <a:noFill/>
          <a:ln>
            <a:noFill/>
          </a:ln>
        </p:spPr>
      </p:pic>
      <p:pic>
        <p:nvPicPr>
          <p:cNvPr id="424" name="Google Shape;424;p1" descr="A picture containing text, graphic design, graphics, screenshot&#10;&#10;Description automatically generated"/>
          <p:cNvPicPr preferRelativeResize="0"/>
          <p:nvPr/>
        </p:nvPicPr>
        <p:blipFill rotWithShape="1">
          <a:blip r:embed="rId8">
            <a:alphaModFix/>
          </a:blip>
          <a:srcRect/>
          <a:stretch/>
        </p:blipFill>
        <p:spPr>
          <a:xfrm>
            <a:off x="10749515" y="5666496"/>
            <a:ext cx="1348164" cy="10932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
          <p:cNvSpPr txBox="1">
            <a:spLocks noGrp="1"/>
          </p:cNvSpPr>
          <p:nvPr>
            <p:ph type="body" idx="1"/>
          </p:nvPr>
        </p:nvSpPr>
        <p:spPr>
          <a:xfrm>
            <a:off x="695327" y="1700213"/>
            <a:ext cx="4716667" cy="5076564"/>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t>Difficulty of defining vulgarity</a:t>
            </a:r>
            <a:endParaRPr/>
          </a:p>
          <a:p>
            <a:pPr marL="285750" lvl="0" indent="-285750" algn="l" rtl="0">
              <a:lnSpc>
                <a:spcPct val="110000"/>
              </a:lnSpc>
              <a:spcBef>
                <a:spcPts val="600"/>
              </a:spcBef>
              <a:spcAft>
                <a:spcPts val="0"/>
              </a:spcAft>
              <a:buSzPts val="1800"/>
              <a:buFont typeface="Arial"/>
              <a:buChar char="•"/>
            </a:pPr>
            <a:r>
              <a:rPr lang="en-AU"/>
              <a:t>Problem: unclear what counts as swearing | bad language | cussing</a:t>
            </a:r>
            <a:endParaRPr/>
          </a:p>
          <a:p>
            <a:pPr marL="285750" lvl="0" indent="-285750" algn="l" rtl="0">
              <a:lnSpc>
                <a:spcPct val="110000"/>
              </a:lnSpc>
              <a:spcBef>
                <a:spcPts val="600"/>
              </a:spcBef>
              <a:spcAft>
                <a:spcPts val="0"/>
              </a:spcAft>
              <a:buSzPts val="1800"/>
              <a:buFont typeface="Arial"/>
              <a:buChar char="•"/>
            </a:pPr>
            <a:r>
              <a:rPr lang="en-AU"/>
              <a:t>Terminology </a:t>
            </a:r>
            <a:br>
              <a:rPr lang="en-AU"/>
            </a:br>
            <a:r>
              <a:rPr lang="en-AU"/>
              <a:t>(impoliteness vs swearing vs taboo language)</a:t>
            </a:r>
            <a:endParaRPr/>
          </a:p>
          <a:p>
            <a:pPr marL="0" lvl="0" indent="0" algn="l" rtl="0">
              <a:lnSpc>
                <a:spcPct val="110000"/>
              </a:lnSpc>
              <a:spcBef>
                <a:spcPts val="600"/>
              </a:spcBef>
              <a:spcAft>
                <a:spcPts val="0"/>
              </a:spcAft>
              <a:buSzPts val="1800"/>
              <a:buNone/>
            </a:pPr>
            <a:r>
              <a:rPr lang="en-AU" b="1"/>
              <a:t>Problematic examples</a:t>
            </a:r>
            <a:endParaRPr/>
          </a:p>
          <a:p>
            <a:pPr marL="645750" lvl="2" indent="-285750" algn="l" rtl="0">
              <a:lnSpc>
                <a:spcPct val="110000"/>
              </a:lnSpc>
              <a:spcBef>
                <a:spcPts val="500"/>
              </a:spcBef>
              <a:spcAft>
                <a:spcPts val="0"/>
              </a:spcAft>
              <a:buSzPts val="1800"/>
              <a:buFont typeface="Arial"/>
              <a:buChar char="•"/>
            </a:pPr>
            <a:r>
              <a:rPr lang="en-AU" b="1"/>
              <a:t>taboo language?</a:t>
            </a:r>
            <a:br>
              <a:rPr lang="en-AU" b="1"/>
            </a:br>
            <a:r>
              <a:rPr lang="en-AU"/>
              <a:t>If it were taboo, it would not be such a common and systematic phenomenon</a:t>
            </a:r>
            <a:endParaRPr/>
          </a:p>
          <a:p>
            <a:pPr marL="645750" lvl="2" indent="-285750" algn="l" rtl="0">
              <a:lnSpc>
                <a:spcPct val="110000"/>
              </a:lnSpc>
              <a:spcBef>
                <a:spcPts val="400"/>
              </a:spcBef>
              <a:spcAft>
                <a:spcPts val="0"/>
              </a:spcAft>
              <a:buSzPts val="1800"/>
              <a:buFont typeface="Arial"/>
              <a:buChar char="•"/>
            </a:pPr>
            <a:r>
              <a:rPr lang="en-AU" b="1"/>
              <a:t>literal vs metaphoric </a:t>
            </a:r>
            <a:br>
              <a:rPr lang="en-AU"/>
            </a:br>
            <a:r>
              <a:rPr lang="en-AU" i="1"/>
              <a:t>John fucked Jane </a:t>
            </a:r>
            <a:r>
              <a:rPr lang="en-AU"/>
              <a:t>(not considered swearing when used literally (by some))</a:t>
            </a:r>
            <a:endParaRPr/>
          </a:p>
          <a:p>
            <a:pPr marL="645750" lvl="2" indent="-285750" algn="l" rtl="0">
              <a:lnSpc>
                <a:spcPct val="110000"/>
              </a:lnSpc>
              <a:spcBef>
                <a:spcPts val="400"/>
              </a:spcBef>
              <a:spcAft>
                <a:spcPts val="0"/>
              </a:spcAft>
              <a:buSzPts val="1800"/>
              <a:buFont typeface="Arial"/>
              <a:buChar char="•"/>
            </a:pPr>
            <a:r>
              <a:rPr lang="en-AU" b="1"/>
              <a:t>offensive terms / insults: </a:t>
            </a:r>
            <a:br>
              <a:rPr lang="en-AU"/>
            </a:br>
            <a:r>
              <a:rPr lang="en-AU" i="1"/>
              <a:t>pedophile</a:t>
            </a:r>
            <a:r>
              <a:rPr lang="en-AU"/>
              <a:t>, </a:t>
            </a:r>
            <a:r>
              <a:rPr lang="en-AU" i="1"/>
              <a:t>nazi</a:t>
            </a:r>
            <a:r>
              <a:rPr lang="en-AU"/>
              <a:t>, </a:t>
            </a:r>
            <a:r>
              <a:rPr lang="en-AU" i="1"/>
              <a:t>fascist</a:t>
            </a:r>
            <a:r>
              <a:rPr lang="en-AU"/>
              <a:t>, etc.</a:t>
            </a:r>
            <a:endParaRPr/>
          </a:p>
        </p:txBody>
      </p:sp>
      <p:sp>
        <p:nvSpPr>
          <p:cNvPr id="473" name="Google Shape;473;p7"/>
          <p:cNvSpPr txBox="1"/>
          <p:nvPr/>
        </p:nvSpPr>
        <p:spPr>
          <a:xfrm>
            <a:off x="5663952" y="1692396"/>
            <a:ext cx="6363818" cy="5165604"/>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dk1"/>
              </a:buClr>
              <a:buSzPts val="1800"/>
              <a:buFont typeface="Arial"/>
              <a:buNone/>
            </a:pPr>
            <a:r>
              <a:rPr lang="en-AU" sz="1800" b="1" i="0" u="none" strike="noStrike" cap="none">
                <a:solidFill>
                  <a:schemeClr val="dk1"/>
                </a:solidFill>
                <a:latin typeface="Arial"/>
                <a:ea typeface="Arial"/>
                <a:cs typeface="Arial"/>
                <a:sym typeface="Arial"/>
              </a:rPr>
              <a:t>Our approach </a:t>
            </a:r>
            <a:br>
              <a:rPr lang="en-AU" sz="1800" b="1" i="0" u="none" strike="noStrike" cap="none">
                <a:solidFill>
                  <a:schemeClr val="dk1"/>
                </a:solidFill>
                <a:latin typeface="Arial"/>
                <a:ea typeface="Arial"/>
                <a:cs typeface="Arial"/>
                <a:sym typeface="Arial"/>
              </a:rPr>
            </a:br>
            <a:r>
              <a:rPr lang="en-AU" sz="1800" b="0" i="0" u="none" strike="noStrike" cap="none">
                <a:solidFill>
                  <a:schemeClr val="dk1"/>
                </a:solidFill>
                <a:latin typeface="Arial"/>
                <a:ea typeface="Arial"/>
                <a:cs typeface="Arial"/>
                <a:sym typeface="Arial"/>
              </a:rPr>
              <a:t>(resulted in a list of 281 candidates)</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Focus on </a:t>
            </a:r>
            <a:r>
              <a:rPr lang="en-AU" sz="1800" b="1" i="0" u="none" strike="noStrike" cap="none">
                <a:solidFill>
                  <a:schemeClr val="dk1"/>
                </a:solidFill>
                <a:latin typeface="Arial"/>
                <a:ea typeface="Arial"/>
                <a:cs typeface="Arial"/>
                <a:sym typeface="Arial"/>
              </a:rPr>
              <a:t>vulgarity</a:t>
            </a:r>
            <a:r>
              <a:rPr lang="en-AU" sz="1800" b="0" i="0" u="none" strike="noStrike" cap="none">
                <a:solidFill>
                  <a:schemeClr val="dk1"/>
                </a:solidFill>
                <a:latin typeface="Arial"/>
                <a:ea typeface="Arial"/>
                <a:cs typeface="Arial"/>
                <a:sym typeface="Arial"/>
              </a:rPr>
              <a:t>! (not insults, swearing, etc.) </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Start: </a:t>
            </a:r>
            <a:r>
              <a:rPr lang="en-AU" sz="1800" b="1" i="0" u="none" strike="noStrike" cap="none">
                <a:solidFill>
                  <a:schemeClr val="dk1"/>
                </a:solidFill>
                <a:latin typeface="Arial"/>
                <a:ea typeface="Arial"/>
                <a:cs typeface="Arial"/>
                <a:sym typeface="Arial"/>
              </a:rPr>
              <a:t>word lists based on previous research </a:t>
            </a:r>
            <a:r>
              <a:rPr lang="en-AU" sz="1800" b="0" i="0" u="none" strike="noStrike" cap="none">
                <a:solidFill>
                  <a:schemeClr val="dk1"/>
                </a:solidFill>
                <a:latin typeface="Arial"/>
                <a:ea typeface="Arial"/>
                <a:cs typeface="Arial"/>
                <a:sym typeface="Arial"/>
              </a:rPr>
              <a:t>(781 items)</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1" i="0" u="none" strike="noStrike" cap="none">
                <a:solidFill>
                  <a:schemeClr val="dk1"/>
                </a:solidFill>
                <a:latin typeface="Arial"/>
                <a:ea typeface="Arial"/>
                <a:cs typeface="Arial"/>
                <a:sym typeface="Arial"/>
              </a:rPr>
              <a:t>Criteria</a:t>
            </a:r>
            <a:endParaRPr/>
          </a:p>
          <a:p>
            <a:pPr marL="465750" marR="0" lvl="1" indent="-285750" algn="l" rtl="0">
              <a:lnSpc>
                <a:spcPct val="110000"/>
              </a:lnSpc>
              <a:spcBef>
                <a:spcPts val="600"/>
              </a:spcBef>
              <a:spcAft>
                <a:spcPts val="0"/>
              </a:spcAft>
              <a:buClr>
                <a:schemeClr val="dk1"/>
              </a:buClr>
              <a:buSzPts val="1800"/>
              <a:buFont typeface="Arial"/>
              <a:buChar char="•"/>
            </a:pPr>
            <a:r>
              <a:rPr lang="en-AU" sz="1800" b="1" i="0" u="none" strike="noStrike" cap="none">
                <a:solidFill>
                  <a:schemeClr val="dk1"/>
                </a:solidFill>
                <a:latin typeface="Arial"/>
                <a:ea typeface="Arial"/>
                <a:cs typeface="Arial"/>
                <a:sym typeface="Arial"/>
              </a:rPr>
              <a:t>does the word have a less vulgar synonymous counterpart?</a:t>
            </a:r>
            <a:endParaRPr/>
          </a:p>
          <a:p>
            <a:pPr marL="645750" marR="0" lvl="2" indent="-285750" algn="l" rtl="0">
              <a:lnSpc>
                <a:spcPct val="110000"/>
              </a:lnSpc>
              <a:spcBef>
                <a:spcPts val="500"/>
              </a:spcBef>
              <a:spcAft>
                <a:spcPts val="0"/>
              </a:spcAft>
              <a:buClr>
                <a:schemeClr val="accent1"/>
              </a:buClr>
              <a:buSzPts val="1800"/>
              <a:buFont typeface="Arial"/>
              <a:buChar char="­"/>
            </a:pPr>
            <a:r>
              <a:rPr lang="en-AU" sz="1800" b="0" i="1" u="none" strike="noStrike" cap="none">
                <a:solidFill>
                  <a:schemeClr val="dk1"/>
                </a:solidFill>
                <a:latin typeface="Arial"/>
                <a:ea typeface="Arial"/>
                <a:cs typeface="Arial"/>
                <a:sym typeface="Arial"/>
              </a:rPr>
              <a:t>fuck</a:t>
            </a:r>
            <a:r>
              <a:rPr lang="en-AU" sz="1800" b="0" i="0" u="none" strike="noStrike" cap="none">
                <a:solidFill>
                  <a:schemeClr val="dk1"/>
                </a:solidFill>
                <a:latin typeface="Arial"/>
                <a:ea typeface="Arial"/>
                <a:cs typeface="Arial"/>
                <a:sym typeface="Arial"/>
              </a:rPr>
              <a:t> | </a:t>
            </a:r>
            <a:r>
              <a:rPr lang="en-AU" sz="1800" b="0" i="1" u="none" strike="noStrike" cap="none">
                <a:solidFill>
                  <a:schemeClr val="dk1"/>
                </a:solidFill>
                <a:latin typeface="Arial"/>
                <a:ea typeface="Arial"/>
                <a:cs typeface="Arial"/>
                <a:sym typeface="Arial"/>
              </a:rPr>
              <a:t>shag</a:t>
            </a:r>
            <a:r>
              <a:rPr lang="en-AU" sz="1800" b="0" i="0" u="none" strike="noStrike" cap="none">
                <a:solidFill>
                  <a:schemeClr val="dk1"/>
                </a:solidFill>
                <a:latin typeface="Arial"/>
                <a:ea typeface="Arial"/>
                <a:cs typeface="Arial"/>
                <a:sym typeface="Arial"/>
              </a:rPr>
              <a:t> vs </a:t>
            </a:r>
            <a:r>
              <a:rPr lang="en-AU" sz="1800" b="0" i="1" u="none" strike="noStrike" cap="none">
                <a:solidFill>
                  <a:schemeClr val="dk1"/>
                </a:solidFill>
                <a:latin typeface="Arial"/>
                <a:ea typeface="Arial"/>
                <a:cs typeface="Arial"/>
                <a:sym typeface="Arial"/>
              </a:rPr>
              <a:t>make love </a:t>
            </a:r>
            <a:r>
              <a:rPr lang="en-AU" sz="1800" b="0" i="0" u="none" strike="noStrike" cap="none">
                <a:solidFill>
                  <a:schemeClr val="dk1"/>
                </a:solidFill>
                <a:latin typeface="Arial"/>
                <a:ea typeface="Arial"/>
                <a:cs typeface="Arial"/>
                <a:sym typeface="Arial"/>
              </a:rPr>
              <a:t>| </a:t>
            </a:r>
            <a:r>
              <a:rPr lang="en-AU" sz="1800" b="0" i="1" u="none" strike="noStrike" cap="none">
                <a:solidFill>
                  <a:schemeClr val="dk1"/>
                </a:solidFill>
                <a:latin typeface="Arial"/>
                <a:ea typeface="Arial"/>
                <a:cs typeface="Arial"/>
                <a:sym typeface="Arial"/>
              </a:rPr>
              <a:t>sleep with</a:t>
            </a:r>
            <a:r>
              <a:rPr lang="en-AU" sz="1800" b="0" i="0" u="none" strike="noStrike" cap="none">
                <a:solidFill>
                  <a:schemeClr val="dk1"/>
                </a:solidFill>
                <a:latin typeface="Arial"/>
                <a:ea typeface="Arial"/>
                <a:cs typeface="Arial"/>
                <a:sym typeface="Arial"/>
              </a:rPr>
              <a:t>, etc.</a:t>
            </a:r>
            <a:endParaRPr/>
          </a:p>
          <a:p>
            <a:pPr marL="645750" marR="0" lvl="2" indent="-285750" algn="l" rtl="0">
              <a:lnSpc>
                <a:spcPct val="110000"/>
              </a:lnSpc>
              <a:spcBef>
                <a:spcPts val="400"/>
              </a:spcBef>
              <a:spcAft>
                <a:spcPts val="0"/>
              </a:spcAft>
              <a:buClr>
                <a:schemeClr val="accent1"/>
              </a:buClr>
              <a:buSzPts val="1800"/>
              <a:buFont typeface="Arial"/>
              <a:buChar char="­"/>
            </a:pPr>
            <a:r>
              <a:rPr lang="en-AU" sz="1800" b="0" i="1" u="none" strike="noStrike" cap="none">
                <a:solidFill>
                  <a:schemeClr val="dk1"/>
                </a:solidFill>
                <a:latin typeface="Arial"/>
                <a:ea typeface="Arial"/>
                <a:cs typeface="Arial"/>
                <a:sym typeface="Arial"/>
              </a:rPr>
              <a:t>ass</a:t>
            </a:r>
            <a:r>
              <a:rPr lang="en-AU" sz="1800" b="0" i="0" u="none" strike="noStrike" cap="none">
                <a:solidFill>
                  <a:schemeClr val="dk1"/>
                </a:solidFill>
                <a:latin typeface="Arial"/>
                <a:ea typeface="Arial"/>
                <a:cs typeface="Arial"/>
                <a:sym typeface="Arial"/>
              </a:rPr>
              <a:t>  | </a:t>
            </a:r>
            <a:r>
              <a:rPr lang="en-AU" sz="1800" b="0" i="1" u="none" strike="noStrike" cap="none">
                <a:solidFill>
                  <a:schemeClr val="dk1"/>
                </a:solidFill>
                <a:latin typeface="Arial"/>
                <a:ea typeface="Arial"/>
                <a:cs typeface="Arial"/>
                <a:sym typeface="Arial"/>
              </a:rPr>
              <a:t>arse</a:t>
            </a:r>
            <a:r>
              <a:rPr lang="en-AU" sz="1800" b="0" i="0" u="none" strike="noStrike" cap="none">
                <a:solidFill>
                  <a:schemeClr val="dk1"/>
                </a:solidFill>
                <a:latin typeface="Arial"/>
                <a:ea typeface="Arial"/>
                <a:cs typeface="Arial"/>
                <a:sym typeface="Arial"/>
              </a:rPr>
              <a:t> vs </a:t>
            </a:r>
            <a:r>
              <a:rPr lang="en-AU" sz="1800" b="0" i="1" u="none" strike="noStrike" cap="none">
                <a:solidFill>
                  <a:schemeClr val="dk1"/>
                </a:solidFill>
                <a:latin typeface="Arial"/>
                <a:ea typeface="Arial"/>
                <a:cs typeface="Arial"/>
                <a:sym typeface="Arial"/>
              </a:rPr>
              <a:t>behind</a:t>
            </a:r>
            <a:r>
              <a:rPr lang="en-AU" sz="1800" b="0" i="0" u="none" strike="noStrike" cap="none">
                <a:solidFill>
                  <a:schemeClr val="dk1"/>
                </a:solidFill>
                <a:latin typeface="Arial"/>
                <a:ea typeface="Arial"/>
                <a:cs typeface="Arial"/>
                <a:sym typeface="Arial"/>
              </a:rPr>
              <a:t> | </a:t>
            </a:r>
            <a:r>
              <a:rPr lang="en-AU" sz="1800" b="0" i="1" u="none" strike="noStrike" cap="none">
                <a:solidFill>
                  <a:schemeClr val="dk1"/>
                </a:solidFill>
                <a:latin typeface="Arial"/>
                <a:ea typeface="Arial"/>
                <a:cs typeface="Arial"/>
                <a:sym typeface="Arial"/>
              </a:rPr>
              <a:t>bottom</a:t>
            </a:r>
            <a:r>
              <a:rPr lang="en-AU" sz="1800" b="0" i="0" u="none" strike="noStrike" cap="none">
                <a:solidFill>
                  <a:schemeClr val="dk1"/>
                </a:solidFill>
                <a:latin typeface="Arial"/>
                <a:ea typeface="Arial"/>
                <a:cs typeface="Arial"/>
                <a:sym typeface="Arial"/>
              </a:rPr>
              <a:t>, etc.</a:t>
            </a:r>
            <a:endParaRPr/>
          </a:p>
          <a:p>
            <a:pPr marL="465750" marR="0" lvl="1" indent="-285750" algn="l" rtl="0">
              <a:lnSpc>
                <a:spcPct val="110000"/>
              </a:lnSpc>
              <a:spcBef>
                <a:spcPts val="50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Is the term </a:t>
            </a:r>
            <a:r>
              <a:rPr lang="en-AU" sz="1800" b="1" i="0" u="none" strike="noStrike" cap="none">
                <a:solidFill>
                  <a:schemeClr val="dk1"/>
                </a:solidFill>
                <a:latin typeface="Arial"/>
                <a:ea typeface="Arial"/>
                <a:cs typeface="Arial"/>
                <a:sym typeface="Arial"/>
              </a:rPr>
              <a:t>marked as vulgar in the OED</a:t>
            </a:r>
            <a:endParaRPr/>
          </a:p>
          <a:p>
            <a:pPr marL="645750" marR="0" lvl="2" indent="-285750" algn="l" rtl="0">
              <a:lnSpc>
                <a:spcPct val="110000"/>
              </a:lnSpc>
              <a:spcBef>
                <a:spcPts val="500"/>
              </a:spcBef>
              <a:spcAft>
                <a:spcPts val="0"/>
              </a:spcAft>
              <a:buClr>
                <a:schemeClr val="accent1"/>
              </a:buClr>
              <a:buSzPts val="1800"/>
              <a:buFont typeface="Arial"/>
              <a:buChar char="­"/>
            </a:pPr>
            <a:r>
              <a:rPr lang="en-AU" sz="1800" b="0" i="1" u="none" strike="noStrike" cap="none">
                <a:solidFill>
                  <a:schemeClr val="dk1"/>
                </a:solidFill>
                <a:latin typeface="Arial"/>
                <a:ea typeface="Arial"/>
                <a:cs typeface="Arial"/>
                <a:sym typeface="Arial"/>
              </a:rPr>
              <a:t>pedophile</a:t>
            </a:r>
            <a:r>
              <a:rPr lang="en-AU" sz="1800" b="0" i="0" u="none" strike="noStrike" cap="none">
                <a:solidFill>
                  <a:schemeClr val="dk1"/>
                </a:solidFill>
                <a:latin typeface="Arial"/>
                <a:ea typeface="Arial"/>
                <a:cs typeface="Arial"/>
                <a:sym typeface="Arial"/>
              </a:rPr>
              <a:t>,</a:t>
            </a:r>
            <a:r>
              <a:rPr lang="en-AU" sz="1800" b="0" i="1" u="none" strike="noStrike" cap="none">
                <a:solidFill>
                  <a:schemeClr val="dk1"/>
                </a:solidFill>
                <a:latin typeface="Arial"/>
                <a:ea typeface="Arial"/>
                <a:cs typeface="Arial"/>
                <a:sym typeface="Arial"/>
              </a:rPr>
              <a:t> idiot </a:t>
            </a:r>
            <a:r>
              <a:rPr lang="en-AU" sz="1800" b="0" i="0" u="none" strike="noStrike" cap="none">
                <a:solidFill>
                  <a:schemeClr val="dk1"/>
                </a:solidFill>
                <a:latin typeface="Arial"/>
                <a:ea typeface="Arial"/>
                <a:cs typeface="Arial"/>
                <a:sym typeface="Arial"/>
              </a:rPr>
              <a:t>(can be insults but not vulgar)</a:t>
            </a:r>
            <a:endParaRPr/>
          </a:p>
          <a:p>
            <a:pPr marL="285750" marR="0" lvl="0" indent="-285750" algn="l" rtl="0">
              <a:lnSpc>
                <a:spcPct val="110000"/>
              </a:lnSpc>
              <a:spcBef>
                <a:spcPts val="50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English only (not considered: </a:t>
            </a:r>
            <a:r>
              <a:rPr lang="en-AU" sz="1800" b="0" i="1" u="none" strike="noStrike" cap="none">
                <a:solidFill>
                  <a:schemeClr val="dk1"/>
                </a:solidFill>
                <a:latin typeface="Arial"/>
                <a:ea typeface="Arial"/>
                <a:cs typeface="Arial"/>
                <a:sym typeface="Arial"/>
              </a:rPr>
              <a:t>bastardo</a:t>
            </a:r>
            <a:r>
              <a:rPr lang="en-AU" sz="1800" b="0" i="0" u="none" strike="noStrike" cap="none">
                <a:solidFill>
                  <a:schemeClr val="dk1"/>
                </a:solidFill>
                <a:latin typeface="Arial"/>
                <a:ea typeface="Arial"/>
                <a:cs typeface="Arial"/>
                <a:sym typeface="Arial"/>
              </a:rPr>
              <a:t>, </a:t>
            </a:r>
            <a:r>
              <a:rPr lang="en-AU" sz="1800" b="0" i="1" u="none" strike="noStrike" cap="none">
                <a:solidFill>
                  <a:schemeClr val="dk1"/>
                </a:solidFill>
                <a:latin typeface="Arial"/>
                <a:ea typeface="Arial"/>
                <a:cs typeface="Arial"/>
                <a:sym typeface="Arial"/>
              </a:rPr>
              <a:t>arschloch,</a:t>
            </a:r>
            <a:r>
              <a:rPr lang="en-AU" sz="1800" b="0" i="0" u="none" strike="noStrike" cap="none">
                <a:solidFill>
                  <a:schemeClr val="dk1"/>
                </a:solidFill>
                <a:latin typeface="Arial"/>
                <a:ea typeface="Arial"/>
                <a:cs typeface="Arial"/>
                <a:sym typeface="Arial"/>
              </a:rPr>
              <a:t> etc.)</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Spelling variation: </a:t>
            </a:r>
            <a:r>
              <a:rPr lang="en-AU" sz="1800" b="0" i="1" u="none" strike="noStrike" cap="none">
                <a:solidFill>
                  <a:schemeClr val="dk1"/>
                </a:solidFill>
                <a:latin typeface="Arial"/>
                <a:ea typeface="Arial"/>
                <a:cs typeface="Arial"/>
                <a:sym typeface="Arial"/>
              </a:rPr>
              <a:t>phuk</a:t>
            </a:r>
            <a:r>
              <a:rPr lang="en-AU" sz="1800" b="0" i="0" u="none" strike="noStrike" cap="none">
                <a:solidFill>
                  <a:schemeClr val="dk1"/>
                </a:solidFill>
                <a:latin typeface="Arial"/>
                <a:ea typeface="Arial"/>
                <a:cs typeface="Arial"/>
                <a:sym typeface="Arial"/>
              </a:rPr>
              <a:t>, </a:t>
            </a:r>
            <a:r>
              <a:rPr lang="en-AU" sz="1800" b="0" i="1" u="none" strike="noStrike" cap="none">
                <a:solidFill>
                  <a:schemeClr val="dk1"/>
                </a:solidFill>
                <a:latin typeface="Arial"/>
                <a:ea typeface="Arial"/>
                <a:cs typeface="Arial"/>
                <a:sym typeface="Arial"/>
              </a:rPr>
              <a:t>fak</a:t>
            </a:r>
            <a:r>
              <a:rPr lang="en-AU" sz="1800" b="0" i="0" u="none" strike="noStrike" cap="none">
                <a:solidFill>
                  <a:schemeClr val="dk1"/>
                </a:solidFill>
                <a:latin typeface="Arial"/>
                <a:ea typeface="Arial"/>
                <a:cs typeface="Arial"/>
                <a:sym typeface="Arial"/>
              </a:rPr>
              <a:t>, </a:t>
            </a:r>
            <a:r>
              <a:rPr lang="en-AU" sz="1800" b="0" i="1" u="none" strike="noStrike" cap="none">
                <a:solidFill>
                  <a:schemeClr val="dk1"/>
                </a:solidFill>
                <a:latin typeface="Arial"/>
                <a:ea typeface="Arial"/>
                <a:cs typeface="Arial"/>
                <a:sym typeface="Arial"/>
              </a:rPr>
              <a:t>fuuuuck</a:t>
            </a:r>
            <a:r>
              <a:rPr lang="en-AU" sz="1800" b="0" i="0" u="none" strike="noStrike" cap="none">
                <a:solidFill>
                  <a:schemeClr val="dk1"/>
                </a:solidFill>
                <a:latin typeface="Arial"/>
                <a:ea typeface="Arial"/>
                <a:cs typeface="Arial"/>
                <a:sym typeface="Arial"/>
              </a:rPr>
              <a:t>, etc. → </a:t>
            </a:r>
            <a:r>
              <a:rPr lang="en-AU" sz="1800" b="0" i="1" u="none" strike="noStrike" cap="none">
                <a:solidFill>
                  <a:schemeClr val="dk1"/>
                </a:solidFill>
                <a:latin typeface="Arial"/>
                <a:ea typeface="Arial"/>
                <a:cs typeface="Arial"/>
                <a:sym typeface="Arial"/>
              </a:rPr>
              <a:t>fuck (lemma)</a:t>
            </a:r>
            <a:endParaRPr sz="1800" b="0" i="0" u="none" strike="noStrike" cap="none">
              <a:solidFill>
                <a:schemeClr val="dk1"/>
              </a:solidFill>
              <a:latin typeface="Arial"/>
              <a:ea typeface="Arial"/>
              <a:cs typeface="Arial"/>
              <a:sym typeface="Arial"/>
            </a:endParaRPr>
          </a:p>
        </p:txBody>
      </p:sp>
      <p:sp>
        <p:nvSpPr>
          <p:cNvPr id="474" name="Google Shape;474;p7"/>
          <p:cNvSpPr/>
          <p:nvPr/>
        </p:nvSpPr>
        <p:spPr>
          <a:xfrm>
            <a:off x="5525425" y="1628800"/>
            <a:ext cx="6502200" cy="5076600"/>
          </a:xfrm>
          <a:prstGeom prst="rect">
            <a:avLst/>
          </a:prstGeom>
          <a:noFill/>
          <a:ln w="38100" cap="flat" cmpd="sng">
            <a:solidFill>
              <a:srgbClr val="FCBA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5" name="Google Shape;475;p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What counts as vulgar?</a:t>
            </a:r>
            <a:endParaRPr>
              <a:solidFill>
                <a:srgbClr val="004E9F"/>
              </a:solidFill>
            </a:endParaRPr>
          </a:p>
        </p:txBody>
      </p:sp>
      <p:sp>
        <p:nvSpPr>
          <p:cNvPr id="476" name="Google Shape;476;p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Research Gaps</a:t>
            </a:r>
            <a:endParaRPr>
              <a:solidFill>
                <a:srgbClr val="004E9F"/>
              </a:solidFill>
            </a:endParaRPr>
          </a:p>
        </p:txBody>
      </p:sp>
      <p:sp>
        <p:nvSpPr>
          <p:cNvPr id="482" name="Google Shape;482;p8"/>
          <p:cNvSpPr txBox="1">
            <a:spLocks noGrp="1"/>
          </p:cNvSpPr>
          <p:nvPr>
            <p:ph type="body" idx="1"/>
          </p:nvPr>
        </p:nvSpPr>
        <p:spPr>
          <a:xfrm>
            <a:off x="695327" y="1700213"/>
            <a:ext cx="9217097" cy="46811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t>Research gaps</a:t>
            </a:r>
            <a:endParaRPr/>
          </a:p>
          <a:p>
            <a:pPr marL="285750" lvl="0" indent="-285750" algn="l" rtl="0">
              <a:lnSpc>
                <a:spcPct val="110000"/>
              </a:lnSpc>
              <a:spcBef>
                <a:spcPts val="600"/>
              </a:spcBef>
              <a:spcAft>
                <a:spcPts val="0"/>
              </a:spcAft>
              <a:buSzPts val="1800"/>
              <a:buFont typeface="Arial"/>
              <a:buChar char="•"/>
            </a:pPr>
            <a:r>
              <a:rPr lang="en-AU"/>
              <a:t>Very little research on vulgarity on </a:t>
            </a:r>
            <a:r>
              <a:rPr lang="en-AU" b="1"/>
              <a:t>social media </a:t>
            </a:r>
            <a:r>
              <a:rPr lang="en-AU"/>
              <a:t>(from a linguistically informed perspective)</a:t>
            </a:r>
            <a:endParaRPr/>
          </a:p>
          <a:p>
            <a:pPr marL="285750" lvl="0" indent="-285750" algn="l" rtl="0">
              <a:lnSpc>
                <a:spcPct val="110000"/>
              </a:lnSpc>
              <a:spcBef>
                <a:spcPts val="600"/>
              </a:spcBef>
              <a:spcAft>
                <a:spcPts val="0"/>
              </a:spcAft>
              <a:buSzPts val="1800"/>
              <a:buFont typeface="Arial"/>
              <a:buChar char="•"/>
            </a:pPr>
            <a:r>
              <a:rPr lang="en-AU"/>
              <a:t>Almost </a:t>
            </a:r>
            <a:r>
              <a:rPr lang="en-AU" b="1"/>
              <a:t>no comparative analyses </a:t>
            </a:r>
            <a:r>
              <a:rPr lang="en-AU"/>
              <a:t>across genres or varieties of English (almost all analyses focus on informal spoken British English – predominantly the speech of adolescents – </a:t>
            </a:r>
            <a:r>
              <a:rPr lang="en-AU" sz="1300">
                <a:solidFill>
                  <a:srgbClr val="7F7F7F"/>
                </a:solidFill>
              </a:rPr>
              <a:t>notable exceptions are Schweinberger 2019 who focused on Irish English and Drange et al. 2014 who analysed Norwegian, Spanish and British youth</a:t>
            </a:r>
            <a:r>
              <a:rPr lang="en-AU"/>
              <a:t>)</a:t>
            </a:r>
            <a:endParaRPr/>
          </a:p>
          <a:p>
            <a:pPr marL="285750" lvl="0" indent="-285750" algn="l" rtl="0">
              <a:lnSpc>
                <a:spcPct val="110000"/>
              </a:lnSpc>
              <a:spcBef>
                <a:spcPts val="600"/>
              </a:spcBef>
              <a:spcAft>
                <a:spcPts val="0"/>
              </a:spcAft>
              <a:buSzPts val="1800"/>
              <a:buFont typeface="Arial"/>
              <a:buChar char="•"/>
            </a:pPr>
            <a:r>
              <a:rPr lang="en-AU" b="1"/>
              <a:t>Inconsistencies in the definition </a:t>
            </a:r>
            <a:r>
              <a:rPr lang="en-AU"/>
              <a:t>of the phenomenon (vague definitions on what counts as swearing | bad language | cussing | vulgarity)</a:t>
            </a:r>
            <a:endParaRPr/>
          </a:p>
          <a:p>
            <a:pPr marL="285750" lvl="0" indent="-285750" algn="l" rtl="0">
              <a:lnSpc>
                <a:spcPct val="110000"/>
              </a:lnSpc>
              <a:spcBef>
                <a:spcPts val="600"/>
              </a:spcBef>
              <a:spcAft>
                <a:spcPts val="0"/>
              </a:spcAft>
              <a:buSzPts val="1800"/>
              <a:buFont typeface="Arial"/>
              <a:buChar char="•"/>
            </a:pPr>
            <a:r>
              <a:rPr lang="en-AU" b="1"/>
              <a:t>No studies of topics | discourses </a:t>
            </a:r>
            <a:r>
              <a:rPr lang="en-AU"/>
              <a:t>that are prone to facilitate the use of vulgarity</a:t>
            </a:r>
            <a:endParaRPr/>
          </a:p>
        </p:txBody>
      </p:sp>
      <p:sp>
        <p:nvSpPr>
          <p:cNvPr id="483" name="Google Shape;483;p8"/>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9"/>
          <p:cNvSpPr txBox="1"/>
          <p:nvPr/>
        </p:nvSpPr>
        <p:spPr>
          <a:xfrm>
            <a:off x="1343472" y="1494651"/>
            <a:ext cx="9649072" cy="4401205"/>
          </a:xfrm>
          <a:prstGeom prst="rect">
            <a:avLst/>
          </a:prstGeom>
          <a:noFill/>
          <a:ln w="50800" cap="flat" cmpd="sng">
            <a:solidFill>
              <a:srgbClr val="FCBA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b="0" i="0" u="none" strike="noStrike" cap="none">
              <a:solidFill>
                <a:schemeClr val="accent1"/>
              </a:solidFill>
              <a:latin typeface="Arial"/>
              <a:ea typeface="Arial"/>
              <a:cs typeface="Arial"/>
              <a:sym typeface="Arial"/>
            </a:endParaRPr>
          </a:p>
          <a:p>
            <a:pPr marL="0" marR="0" lvl="0" indent="0" algn="ctr" rtl="0">
              <a:spcBef>
                <a:spcPts val="0"/>
              </a:spcBef>
              <a:spcAft>
                <a:spcPts val="0"/>
              </a:spcAft>
              <a:buNone/>
            </a:pPr>
            <a:r>
              <a:rPr lang="en-AU" sz="3200" b="0" i="0" u="none" strike="noStrike" cap="none">
                <a:solidFill>
                  <a:srgbClr val="004E9F"/>
                </a:solidFill>
                <a:latin typeface="Arial"/>
                <a:ea typeface="Arial"/>
                <a:cs typeface="Arial"/>
                <a:sym typeface="Arial"/>
              </a:rPr>
              <a:t>Research Questions</a:t>
            </a:r>
            <a:endParaRPr sz="3200" b="1" i="0" u="none" strike="noStrike" cap="none">
              <a:solidFill>
                <a:srgbClr val="004E9F"/>
              </a:solidFill>
              <a:latin typeface="Arial"/>
              <a:ea typeface="Arial"/>
              <a:cs typeface="Arial"/>
              <a:sym typeface="Arial"/>
            </a:endParaRPr>
          </a:p>
          <a:p>
            <a:pPr marL="0" marR="0" lvl="0" indent="0" algn="ctr" rtl="0">
              <a:spcBef>
                <a:spcPts val="0"/>
              </a:spcBef>
              <a:spcAft>
                <a:spcPts val="0"/>
              </a:spcAft>
              <a:buNone/>
            </a:pPr>
            <a:endParaRPr sz="2400" b="0" i="0" u="none" strike="noStrike" cap="none">
              <a:solidFill>
                <a:schemeClr val="accent1"/>
              </a:solidFill>
              <a:latin typeface="Arial"/>
              <a:ea typeface="Arial"/>
              <a:cs typeface="Arial"/>
              <a:sym typeface="Arial"/>
            </a:endParaRPr>
          </a:p>
          <a:p>
            <a:pPr marL="0" marR="0" lvl="0" indent="0" algn="l" rtl="0">
              <a:spcBef>
                <a:spcPts val="0"/>
              </a:spcBef>
              <a:spcAft>
                <a:spcPts val="0"/>
              </a:spcAft>
              <a:buNone/>
            </a:pPr>
            <a:r>
              <a:rPr lang="en-AU" sz="2400" b="0" i="0" u="none" strike="noStrike" cap="none">
                <a:solidFill>
                  <a:schemeClr val="accent1"/>
                </a:solidFill>
                <a:latin typeface="Arial"/>
                <a:ea typeface="Arial"/>
                <a:cs typeface="Arial"/>
                <a:sym typeface="Arial"/>
              </a:rPr>
              <a:t>	</a:t>
            </a:r>
            <a:r>
              <a:rPr lang="en-AU" sz="2400" b="0" i="0" u="none" strike="noStrike" cap="none">
                <a:solidFill>
                  <a:srgbClr val="FCBA00"/>
                </a:solidFill>
                <a:latin typeface="Arial"/>
                <a:ea typeface="Arial"/>
                <a:cs typeface="Arial"/>
                <a:sym typeface="Arial"/>
              </a:rPr>
              <a:t>RQ 1: </a:t>
            </a:r>
            <a:r>
              <a:rPr lang="en-AU" sz="2400" b="0" i="0" u="none" strike="noStrike" cap="none">
                <a:solidFill>
                  <a:schemeClr val="dk1"/>
                </a:solidFill>
                <a:latin typeface="Arial"/>
                <a:ea typeface="Arial"/>
                <a:cs typeface="Arial"/>
                <a:sym typeface="Arial"/>
              </a:rPr>
              <a:t>What forms of vulgarity are used on Twitter in the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		US, Great Britain, and Australia? </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AU" sz="2400">
                <a:solidFill>
                  <a:schemeClr val="dk1"/>
                </a:solidFill>
                <a:latin typeface="Arial"/>
                <a:ea typeface="Arial"/>
                <a:cs typeface="Arial"/>
                <a:sym typeface="Arial"/>
              </a:rPr>
              <a:t>	</a:t>
            </a:r>
            <a:r>
              <a:rPr lang="en-AU" sz="2400">
                <a:solidFill>
                  <a:srgbClr val="FCBA00"/>
                </a:solidFill>
                <a:latin typeface="Arial"/>
                <a:ea typeface="Arial"/>
                <a:cs typeface="Arial"/>
                <a:sym typeface="Arial"/>
              </a:rPr>
              <a:t>RQ 2: </a:t>
            </a:r>
            <a:r>
              <a:rPr lang="en-AU" sz="2400">
                <a:solidFill>
                  <a:schemeClr val="dk1"/>
                </a:solidFill>
                <a:latin typeface="Arial"/>
                <a:ea typeface="Arial"/>
                <a:cs typeface="Arial"/>
                <a:sym typeface="Arial"/>
              </a:rPr>
              <a:t>What topics are associated with vulgarity on Twitter </a:t>
            </a:r>
            <a:br>
              <a:rPr lang="en-AU" sz="2400">
                <a:solidFill>
                  <a:schemeClr val="dk1"/>
                </a:solidFill>
                <a:latin typeface="Arial"/>
                <a:ea typeface="Arial"/>
                <a:cs typeface="Arial"/>
                <a:sym typeface="Arial"/>
              </a:rPr>
            </a:br>
            <a:r>
              <a:rPr lang="en-AU" sz="2400">
                <a:solidFill>
                  <a:schemeClr val="dk1"/>
                </a:solidFill>
                <a:latin typeface="Arial"/>
                <a:ea typeface="Arial"/>
                <a:cs typeface="Arial"/>
                <a:sym typeface="Arial"/>
              </a:rPr>
              <a:t>		in the US, Great Britain, and Australia?</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AU" sz="2400">
                <a:solidFill>
                  <a:schemeClr val="dk1"/>
                </a:solidFill>
                <a:latin typeface="Arial"/>
                <a:ea typeface="Arial"/>
                <a:cs typeface="Arial"/>
                <a:sym typeface="Arial"/>
              </a:rPr>
              <a:t>	</a:t>
            </a:r>
            <a:r>
              <a:rPr lang="en-AU" sz="2400">
                <a:solidFill>
                  <a:srgbClr val="FCBA00"/>
                </a:solidFill>
                <a:latin typeface="Arial"/>
                <a:ea typeface="Arial"/>
                <a:cs typeface="Arial"/>
                <a:sym typeface="Arial"/>
              </a:rPr>
              <a:t>RQ 3: </a:t>
            </a:r>
            <a:r>
              <a:rPr lang="en-AU" sz="2400">
                <a:solidFill>
                  <a:schemeClr val="dk1"/>
                </a:solidFill>
                <a:latin typeface="Arial"/>
                <a:ea typeface="Arial"/>
                <a:cs typeface="Arial"/>
                <a:sym typeface="Arial"/>
              </a:rPr>
              <a:t>What factors correlate with vulgarity on Twitter?</a:t>
            </a:r>
            <a:endParaRPr/>
          </a:p>
          <a:p>
            <a:pPr marL="0" marR="0" lvl="0" indent="0" algn="ctr" rtl="0">
              <a:spcBef>
                <a:spcPts val="0"/>
              </a:spcBef>
              <a:spcAft>
                <a:spcPts val="0"/>
              </a:spcAft>
              <a:buNone/>
            </a:pPr>
            <a:endParaRPr sz="2400">
              <a:solidFill>
                <a:schemeClr val="accent1"/>
              </a:solidFill>
              <a:latin typeface="Arial"/>
              <a:ea typeface="Arial"/>
              <a:cs typeface="Arial"/>
              <a:sym typeface="Arial"/>
            </a:endParaRPr>
          </a:p>
        </p:txBody>
      </p:sp>
      <p:sp>
        <p:nvSpPr>
          <p:cNvPr id="489" name="Google Shape;489;p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0"/>
          <p:cNvSpPr txBox="1">
            <a:spLocks noGrp="1"/>
          </p:cNvSpPr>
          <p:nvPr>
            <p:ph type="title"/>
          </p:nvPr>
        </p:nvSpPr>
        <p:spPr>
          <a:xfrm>
            <a:off x="695327"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Data</a:t>
            </a:r>
            <a:endParaRPr/>
          </a:p>
        </p:txBody>
      </p:sp>
      <p:sp>
        <p:nvSpPr>
          <p:cNvPr id="495" name="Google Shape;495;p10"/>
          <p:cNvSpPr txBox="1">
            <a:spLocks noGrp="1"/>
          </p:cNvSpPr>
          <p:nvPr>
            <p:ph type="body" idx="1"/>
          </p:nvPr>
        </p:nvSpPr>
        <p:spPr>
          <a:xfrm>
            <a:off x="695326" y="1700213"/>
            <a:ext cx="5544690"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a:t>Tweets collected on June 21, 2022 by users self-identifying as being Australian, British, and US American who then served as seed users to collect 3 data sets by collaborators at FIN-CLARIAH and UQ</a:t>
            </a:r>
            <a:endParaRPr/>
          </a:p>
          <a:p>
            <a:pPr marL="285750" lvl="0" indent="-285750" algn="l" rtl="0">
              <a:lnSpc>
                <a:spcPct val="110000"/>
              </a:lnSpc>
              <a:spcBef>
                <a:spcPts val="600"/>
              </a:spcBef>
              <a:spcAft>
                <a:spcPts val="0"/>
              </a:spcAft>
              <a:buSzPts val="1800"/>
              <a:buFont typeface="Arial"/>
              <a:buChar char="•"/>
            </a:pPr>
            <a:r>
              <a:rPr lang="en-AU"/>
              <a:t>Data contained information about</a:t>
            </a:r>
            <a:endParaRPr/>
          </a:p>
          <a:p>
            <a:pPr marL="465750" lvl="1" indent="-285750" algn="l" rtl="0">
              <a:lnSpc>
                <a:spcPct val="110000"/>
              </a:lnSpc>
              <a:spcBef>
                <a:spcPts val="600"/>
              </a:spcBef>
              <a:spcAft>
                <a:spcPts val="0"/>
              </a:spcAft>
              <a:buSzPts val="1800"/>
              <a:buChar char="•"/>
            </a:pPr>
            <a:r>
              <a:rPr lang="en-AU"/>
              <a:t>the tweet</a:t>
            </a:r>
            <a:br>
              <a:rPr lang="en-AU"/>
            </a:br>
            <a:r>
              <a:rPr lang="en-AU"/>
              <a:t>(location, when created, reply, retweet)</a:t>
            </a:r>
            <a:endParaRPr/>
          </a:p>
          <a:p>
            <a:pPr marL="465750" lvl="1" indent="-285750" algn="l" rtl="0">
              <a:lnSpc>
                <a:spcPct val="110000"/>
              </a:lnSpc>
              <a:spcBef>
                <a:spcPts val="600"/>
              </a:spcBef>
              <a:spcAft>
                <a:spcPts val="0"/>
              </a:spcAft>
              <a:buSzPts val="1800"/>
              <a:buChar char="•"/>
            </a:pPr>
            <a:r>
              <a:rPr lang="en-AU"/>
              <a:t>the user (followers, following, verified)</a:t>
            </a:r>
            <a:endParaRPr/>
          </a:p>
          <a:p>
            <a:pPr marL="465750" lvl="1" indent="-285750" algn="l" rtl="0">
              <a:lnSpc>
                <a:spcPct val="110000"/>
              </a:lnSpc>
              <a:spcBef>
                <a:spcPts val="600"/>
              </a:spcBef>
              <a:spcAft>
                <a:spcPts val="0"/>
              </a:spcAft>
              <a:buSzPts val="1800"/>
              <a:buChar char="•"/>
            </a:pPr>
            <a:r>
              <a:rPr lang="en-AU"/>
              <a:t>text of the tweet</a:t>
            </a:r>
            <a:endParaRPr/>
          </a:p>
          <a:p>
            <a:pPr marL="0" lvl="0" indent="0" algn="l" rtl="0">
              <a:lnSpc>
                <a:spcPct val="110000"/>
              </a:lnSpc>
              <a:spcBef>
                <a:spcPts val="600"/>
              </a:spcBef>
              <a:spcAft>
                <a:spcPts val="0"/>
              </a:spcAft>
              <a:buSzPts val="1800"/>
              <a:buNone/>
            </a:pPr>
            <a:r>
              <a:rPr lang="en-AU"/>
              <a:t>Removed: Spanish tweets | function words</a:t>
            </a:r>
            <a:endParaRPr/>
          </a:p>
        </p:txBody>
      </p:sp>
      <p:pic>
        <p:nvPicPr>
          <p:cNvPr id="496" name="Google Shape;496;p10"/>
          <p:cNvPicPr preferRelativeResize="0"/>
          <p:nvPr/>
        </p:nvPicPr>
        <p:blipFill rotWithShape="1">
          <a:blip r:embed="rId3">
            <a:alphaModFix/>
          </a:blip>
          <a:srcRect/>
          <a:stretch/>
        </p:blipFill>
        <p:spPr>
          <a:xfrm>
            <a:off x="5579660" y="3153563"/>
            <a:ext cx="6174684" cy="2304256"/>
          </a:xfrm>
          <a:prstGeom prst="rect">
            <a:avLst/>
          </a:prstGeom>
          <a:noFill/>
          <a:ln>
            <a:noFill/>
          </a:ln>
        </p:spPr>
      </p:pic>
      <p:sp>
        <p:nvSpPr>
          <p:cNvPr id="497" name="Google Shape;497;p1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1"/>
          <p:cNvPicPr preferRelativeResize="0"/>
          <p:nvPr/>
        </p:nvPicPr>
        <p:blipFill rotWithShape="1">
          <a:blip r:embed="rId3">
            <a:alphaModFix/>
          </a:blip>
          <a:srcRect/>
          <a:stretch/>
        </p:blipFill>
        <p:spPr>
          <a:xfrm>
            <a:off x="2927648" y="783208"/>
            <a:ext cx="6048672" cy="6048672"/>
          </a:xfrm>
          <a:prstGeom prst="rect">
            <a:avLst/>
          </a:prstGeom>
          <a:noFill/>
          <a:ln>
            <a:noFill/>
          </a:ln>
        </p:spPr>
      </p:pic>
      <p:sp>
        <p:nvSpPr>
          <p:cNvPr id="503" name="Google Shape;503;p11"/>
          <p:cNvSpPr txBox="1">
            <a:spLocks noGrp="1"/>
          </p:cNvSpPr>
          <p:nvPr>
            <p:ph type="title"/>
          </p:nvPr>
        </p:nvSpPr>
        <p:spPr>
          <a:xfrm>
            <a:off x="695327" y="548680"/>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Overview of frequencies across location</a:t>
            </a:r>
            <a:endParaRPr/>
          </a:p>
        </p:txBody>
      </p:sp>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12"/>
          <p:cNvPicPr preferRelativeResize="0"/>
          <p:nvPr/>
        </p:nvPicPr>
        <p:blipFill rotWithShape="1">
          <a:blip r:embed="rId3">
            <a:alphaModFix/>
          </a:blip>
          <a:srcRect/>
          <a:stretch/>
        </p:blipFill>
        <p:spPr>
          <a:xfrm>
            <a:off x="1703512" y="1096585"/>
            <a:ext cx="9289032" cy="5733967"/>
          </a:xfrm>
          <a:prstGeom prst="rect">
            <a:avLst/>
          </a:prstGeom>
          <a:noFill/>
          <a:ln>
            <a:noFill/>
          </a:ln>
        </p:spPr>
      </p:pic>
      <p:sp>
        <p:nvSpPr>
          <p:cNvPr id="510" name="Google Shape;510;p1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15</a:t>
            </a:fld>
            <a:endParaRPr/>
          </a:p>
        </p:txBody>
      </p:sp>
      <p:sp>
        <p:nvSpPr>
          <p:cNvPr id="511" name="Google Shape;511;p12"/>
          <p:cNvSpPr txBox="1"/>
          <p:nvPr/>
        </p:nvSpPr>
        <p:spPr>
          <a:xfrm>
            <a:off x="695327" y="548680"/>
            <a:ext cx="10801350" cy="469056"/>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rgbClr val="004E9F"/>
              </a:buClr>
              <a:buSzPts val="3400"/>
              <a:buFont typeface="Arial"/>
              <a:buNone/>
            </a:pPr>
            <a:r>
              <a:rPr lang="en-AU" sz="3400" b="0">
                <a:solidFill>
                  <a:srgbClr val="004E9F"/>
                </a:solidFill>
                <a:latin typeface="Arial"/>
                <a:ea typeface="Arial"/>
                <a:cs typeface="Arial"/>
                <a:sym typeface="Arial"/>
              </a:rPr>
              <a:t>Overview of frequencies across time of day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13"/>
          <p:cNvPicPr preferRelativeResize="0"/>
          <p:nvPr/>
        </p:nvPicPr>
        <p:blipFill rotWithShape="1">
          <a:blip r:embed="rId3">
            <a:alphaModFix/>
          </a:blip>
          <a:srcRect/>
          <a:stretch/>
        </p:blipFill>
        <p:spPr>
          <a:xfrm>
            <a:off x="8616280" y="1474497"/>
            <a:ext cx="2952328" cy="2530567"/>
          </a:xfrm>
          <a:prstGeom prst="rect">
            <a:avLst/>
          </a:prstGeom>
          <a:noFill/>
          <a:ln>
            <a:noFill/>
          </a:ln>
        </p:spPr>
      </p:pic>
      <p:sp>
        <p:nvSpPr>
          <p:cNvPr id="517" name="Google Shape;517;p13"/>
          <p:cNvSpPr txBox="1">
            <a:spLocks noGrp="1"/>
          </p:cNvSpPr>
          <p:nvPr>
            <p:ph type="title"/>
          </p:nvPr>
        </p:nvSpPr>
        <p:spPr>
          <a:xfrm>
            <a:off x="687642"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Statistical analysis</a:t>
            </a:r>
            <a:endParaRPr>
              <a:solidFill>
                <a:srgbClr val="004E9F"/>
              </a:solidFill>
            </a:endParaRPr>
          </a:p>
        </p:txBody>
      </p:sp>
      <p:sp>
        <p:nvSpPr>
          <p:cNvPr id="518" name="Google Shape;518;p13"/>
          <p:cNvSpPr txBox="1">
            <a:spLocks noGrp="1"/>
          </p:cNvSpPr>
          <p:nvPr>
            <p:ph type="body" idx="1"/>
          </p:nvPr>
        </p:nvSpPr>
        <p:spPr>
          <a:xfrm>
            <a:off x="695326" y="1700213"/>
            <a:ext cx="10297218" cy="491688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t>Data Processing</a:t>
            </a:r>
            <a:endParaRPr/>
          </a:p>
          <a:p>
            <a:pPr marL="285750" lvl="0" indent="-285750" algn="l" rtl="0">
              <a:lnSpc>
                <a:spcPct val="110000"/>
              </a:lnSpc>
              <a:spcBef>
                <a:spcPts val="600"/>
              </a:spcBef>
              <a:spcAft>
                <a:spcPts val="0"/>
              </a:spcAft>
              <a:buSzPts val="1800"/>
              <a:buFont typeface="Arial"/>
              <a:buChar char="•"/>
            </a:pPr>
            <a:r>
              <a:rPr lang="en-AU"/>
              <a:t>Twitter data extracted using the Twitter API </a:t>
            </a:r>
            <a:br>
              <a:rPr lang="en-AU"/>
            </a:br>
            <a:r>
              <a:rPr lang="en-AU"/>
              <a:t>(starting with individual users as seeds)</a:t>
            </a:r>
            <a:endParaRPr/>
          </a:p>
          <a:p>
            <a:pPr marL="285750" lvl="0" indent="-285750" algn="l" rtl="0">
              <a:lnSpc>
                <a:spcPct val="110000"/>
              </a:lnSpc>
              <a:spcBef>
                <a:spcPts val="600"/>
              </a:spcBef>
              <a:spcAft>
                <a:spcPts val="0"/>
              </a:spcAft>
              <a:buSzPts val="1800"/>
              <a:buFont typeface="Arial"/>
              <a:buChar char="•"/>
            </a:pPr>
            <a:r>
              <a:rPr lang="en-AU"/>
              <a:t>From start to finish the entire analysis is performed in R/RStudio </a:t>
            </a:r>
            <a:br>
              <a:rPr lang="en-AU"/>
            </a:br>
            <a:r>
              <a:rPr lang="en-AU"/>
              <a:t>(guarantees reproducibility and flexibility in the analysis)</a:t>
            </a:r>
            <a:endParaRPr/>
          </a:p>
          <a:p>
            <a:pPr marL="0" lvl="0" indent="0" algn="l" rtl="0">
              <a:lnSpc>
                <a:spcPct val="110000"/>
              </a:lnSpc>
              <a:spcBef>
                <a:spcPts val="600"/>
              </a:spcBef>
              <a:spcAft>
                <a:spcPts val="0"/>
              </a:spcAft>
              <a:buSzPts val="1800"/>
              <a:buNone/>
            </a:pPr>
            <a:endParaRPr/>
          </a:p>
          <a:p>
            <a:pPr marL="0" lvl="0" indent="0" algn="l" rtl="0">
              <a:lnSpc>
                <a:spcPct val="110000"/>
              </a:lnSpc>
              <a:spcBef>
                <a:spcPts val="600"/>
              </a:spcBef>
              <a:spcAft>
                <a:spcPts val="0"/>
              </a:spcAft>
              <a:buSzPts val="1800"/>
              <a:buNone/>
            </a:pPr>
            <a:r>
              <a:rPr lang="en-AU" b="1"/>
              <a:t>Statistical methods </a:t>
            </a:r>
            <a:endParaRPr/>
          </a:p>
          <a:p>
            <a:pPr marL="285750" lvl="0" indent="-285750" algn="l" rtl="0">
              <a:lnSpc>
                <a:spcPct val="110000"/>
              </a:lnSpc>
              <a:spcBef>
                <a:spcPts val="600"/>
              </a:spcBef>
              <a:spcAft>
                <a:spcPts val="0"/>
              </a:spcAft>
              <a:buSzPts val="1800"/>
              <a:buFont typeface="Arial"/>
              <a:buChar char="•"/>
            </a:pPr>
            <a:r>
              <a:rPr lang="en-AU" b="1"/>
              <a:t>Frequency</a:t>
            </a:r>
            <a:r>
              <a:rPr lang="en-AU"/>
              <a:t> and </a:t>
            </a:r>
            <a:r>
              <a:rPr lang="en-AU" b="1"/>
              <a:t>Collostructional Analysis </a:t>
            </a:r>
            <a:r>
              <a:rPr lang="en-AU"/>
              <a:t>(RQ1: forms of vulgarity)</a:t>
            </a:r>
            <a:br>
              <a:rPr lang="en-AU"/>
            </a:br>
            <a:r>
              <a:rPr lang="en-AU"/>
              <a:t>to determine significant preferences within and across locations </a:t>
            </a:r>
            <a:br>
              <a:rPr lang="en-AU"/>
            </a:br>
            <a:r>
              <a:rPr lang="en-AU"/>
              <a:t>(e.g., if users in the US use </a:t>
            </a:r>
            <a:r>
              <a:rPr lang="en-AU" i="1"/>
              <a:t>wft</a:t>
            </a:r>
            <a:r>
              <a:rPr lang="en-AU"/>
              <a:t> more than users in Great Britain or Australia)</a:t>
            </a:r>
            <a:endParaRPr b="1"/>
          </a:p>
          <a:p>
            <a:pPr marL="285750" lvl="0" indent="-285750" algn="l" rtl="0">
              <a:lnSpc>
                <a:spcPct val="110000"/>
              </a:lnSpc>
              <a:spcBef>
                <a:spcPts val="600"/>
              </a:spcBef>
              <a:spcAft>
                <a:spcPts val="0"/>
              </a:spcAft>
              <a:buSzPts val="1800"/>
              <a:buFont typeface="Arial"/>
              <a:buChar char="•"/>
            </a:pPr>
            <a:r>
              <a:rPr lang="en-AU" b="1"/>
              <a:t>Topic modelling </a:t>
            </a:r>
            <a:r>
              <a:rPr lang="en-AU"/>
              <a:t>(RQ2: topics for vulgarity)</a:t>
            </a:r>
            <a:br>
              <a:rPr lang="en-AU"/>
            </a:br>
            <a:r>
              <a:rPr lang="en-AU"/>
              <a:t>to determine the topics of tweets </a:t>
            </a:r>
            <a:br>
              <a:rPr lang="en-AU"/>
            </a:br>
            <a:r>
              <a:rPr lang="en-AU"/>
              <a:t>(e.g. whether a tweet was about sport, politics, or family)</a:t>
            </a:r>
            <a:endParaRPr/>
          </a:p>
        </p:txBody>
      </p:sp>
      <p:pic>
        <p:nvPicPr>
          <p:cNvPr id="519" name="Google Shape;519;p13"/>
          <p:cNvPicPr preferRelativeResize="0"/>
          <p:nvPr/>
        </p:nvPicPr>
        <p:blipFill rotWithShape="1">
          <a:blip r:embed="rId4">
            <a:alphaModFix/>
          </a:blip>
          <a:srcRect/>
          <a:stretch/>
        </p:blipFill>
        <p:spPr>
          <a:xfrm>
            <a:off x="9192344" y="240902"/>
            <a:ext cx="2745879" cy="963593"/>
          </a:xfrm>
          <a:prstGeom prst="rect">
            <a:avLst/>
          </a:prstGeom>
          <a:noFill/>
          <a:ln>
            <a:noFill/>
          </a:ln>
        </p:spPr>
      </p:pic>
      <p:pic>
        <p:nvPicPr>
          <p:cNvPr id="520" name="Google Shape;520;p13"/>
          <p:cNvPicPr preferRelativeResize="0"/>
          <p:nvPr/>
        </p:nvPicPr>
        <p:blipFill rotWithShape="1">
          <a:blip r:embed="rId5">
            <a:alphaModFix/>
          </a:blip>
          <a:srcRect/>
          <a:stretch/>
        </p:blipFill>
        <p:spPr>
          <a:xfrm>
            <a:off x="8904312" y="4835969"/>
            <a:ext cx="3320052" cy="2049415"/>
          </a:xfrm>
          <a:prstGeom prst="rect">
            <a:avLst/>
          </a:prstGeom>
          <a:noFill/>
          <a:ln>
            <a:noFill/>
          </a:ln>
        </p:spPr>
      </p:pic>
      <p:sp>
        <p:nvSpPr>
          <p:cNvPr id="521" name="Google Shape;521;p1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4"/>
          <p:cNvSpPr txBox="1">
            <a:spLocks noGrp="1"/>
          </p:cNvSpPr>
          <p:nvPr>
            <p:ph type="title"/>
          </p:nvPr>
        </p:nvSpPr>
        <p:spPr>
          <a:xfrm>
            <a:off x="695327" y="1121601"/>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Forms of Vulgarity </a:t>
            </a:r>
            <a:r>
              <a:rPr lang="en-AU" sz="2400">
                <a:solidFill>
                  <a:srgbClr val="004E9F"/>
                </a:solidFill>
              </a:rPr>
              <a:t>(RQ1)</a:t>
            </a:r>
            <a:endParaRPr>
              <a:solidFill>
                <a:srgbClr val="004E9F"/>
              </a:solidFill>
            </a:endParaRPr>
          </a:p>
        </p:txBody>
      </p:sp>
      <p:sp>
        <p:nvSpPr>
          <p:cNvPr id="527" name="Google Shape;527;p14"/>
          <p:cNvSpPr txBox="1">
            <a:spLocks noGrp="1"/>
          </p:cNvSpPr>
          <p:nvPr>
            <p:ph type="body" idx="1"/>
          </p:nvPr>
        </p:nvSpPr>
        <p:spPr>
          <a:xfrm>
            <a:off x="695327" y="1700213"/>
            <a:ext cx="3456457" cy="4825131"/>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a:t>Vulgar tokens were identified based on a  list of candidates (281 elements, 22 lemmas)</a:t>
            </a:r>
            <a:endParaRPr/>
          </a:p>
          <a:p>
            <a:pPr marL="285750" lvl="0" indent="-285750" algn="l" rtl="0">
              <a:lnSpc>
                <a:spcPct val="110000"/>
              </a:lnSpc>
              <a:spcBef>
                <a:spcPts val="600"/>
              </a:spcBef>
              <a:spcAft>
                <a:spcPts val="0"/>
              </a:spcAft>
              <a:buSzPts val="1800"/>
              <a:buFont typeface="Arial"/>
              <a:buChar char="•"/>
            </a:pPr>
            <a:r>
              <a:rPr lang="en-AU"/>
              <a:t>111,919 vulgar tokens </a:t>
            </a:r>
            <a:br>
              <a:rPr lang="en-AU"/>
            </a:br>
            <a:r>
              <a:rPr lang="en-AU"/>
              <a:t>(180 types)</a:t>
            </a:r>
            <a:endParaRPr/>
          </a:p>
          <a:p>
            <a:pPr marL="0" lvl="0" indent="0" algn="l" rtl="0">
              <a:lnSpc>
                <a:spcPct val="110000"/>
              </a:lnSpc>
              <a:spcBef>
                <a:spcPts val="600"/>
              </a:spcBef>
              <a:spcAft>
                <a:spcPts val="0"/>
              </a:spcAft>
              <a:buSzPts val="1800"/>
              <a:buNone/>
            </a:pPr>
            <a:r>
              <a:rPr lang="en-AU"/>
              <a:t>Selected examples</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I fucking love disco too </a:t>
            </a:r>
            <a:br>
              <a:rPr lang="en-AU" sz="1200">
                <a:latin typeface="Courier New"/>
                <a:ea typeface="Courier New"/>
                <a:cs typeface="Courier New"/>
                <a:sym typeface="Courier New"/>
              </a:rPr>
            </a:br>
            <a:r>
              <a:rPr lang="en-AU" sz="1200">
                <a:latin typeface="Courier New"/>
                <a:ea typeface="Courier New"/>
                <a:cs typeface="Courier New"/>
                <a:sym typeface="Courier New"/>
              </a:rPr>
              <a:t>(us: 1539071912848110000)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@Mahj___ Wtfffffffff</a:t>
            </a:r>
            <a:r>
              <a:rPr lang="en-AU" sz="1200">
                <a:latin typeface="Courier New"/>
                <a:ea typeface="Courier New"/>
                <a:cs typeface="Courier New"/>
                <a:sym typeface="Courier New"/>
              </a:rPr>
              <a:t>😭😭😭😭 </a:t>
            </a:r>
            <a:br>
              <a:rPr lang="en-AU" sz="1200">
                <a:latin typeface="Courier New"/>
                <a:ea typeface="Courier New"/>
                <a:cs typeface="Courier New"/>
                <a:sym typeface="Courier New"/>
              </a:rPr>
            </a:br>
            <a:r>
              <a:rPr lang="en-AU" sz="1200">
                <a:latin typeface="Courier New"/>
                <a:ea typeface="Courier New"/>
                <a:cs typeface="Courier New"/>
                <a:sym typeface="Courier New"/>
              </a:rPr>
              <a:t>(us: 1539071926584360000)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OMG #BREAKMYSOUL IS A BOP LMFAO WTFFFFFF </a:t>
            </a:r>
            <a:r>
              <a:rPr lang="en-AU" sz="1200">
                <a:latin typeface="Courier New"/>
                <a:ea typeface="Courier New"/>
                <a:cs typeface="Courier New"/>
                <a:sym typeface="Courier New"/>
              </a:rPr>
              <a:t>https://t.co/3TFVP3vC4Y </a:t>
            </a:r>
            <a:br>
              <a:rPr lang="en-AU" sz="1200">
                <a:latin typeface="Courier New"/>
                <a:ea typeface="Courier New"/>
                <a:cs typeface="Courier New"/>
                <a:sym typeface="Courier New"/>
              </a:rPr>
            </a:br>
            <a:r>
              <a:rPr lang="en-AU" sz="1200">
                <a:latin typeface="Courier New"/>
                <a:ea typeface="Courier New"/>
                <a:cs typeface="Courier New"/>
                <a:sym typeface="Courier New"/>
              </a:rPr>
              <a:t>(us: 1539071886226660000)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@JTTH0R yea ok LMFAOOO </a:t>
            </a:r>
            <a:br>
              <a:rPr lang="en-AU" sz="1200">
                <a:latin typeface="Courier New"/>
                <a:ea typeface="Courier New"/>
                <a:cs typeface="Courier New"/>
                <a:sym typeface="Courier New"/>
              </a:rPr>
            </a:br>
            <a:r>
              <a:rPr lang="en-AU" sz="1200">
                <a:latin typeface="Courier New"/>
                <a:ea typeface="Courier New"/>
                <a:cs typeface="Courier New"/>
                <a:sym typeface="Courier New"/>
              </a:rPr>
              <a:t>(us: 1539072061305410000)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Anne is a lame bitch .. I know Rollie whooped that ass lol </a:t>
            </a:r>
            <a:br>
              <a:rPr lang="en-AU" sz="1200">
                <a:latin typeface="Courier New"/>
                <a:ea typeface="Courier New"/>
                <a:cs typeface="Courier New"/>
                <a:sym typeface="Courier New"/>
              </a:rPr>
            </a:br>
            <a:r>
              <a:rPr lang="en-AU" sz="1200">
                <a:latin typeface="Courier New"/>
                <a:ea typeface="Courier New"/>
                <a:cs typeface="Courier New"/>
                <a:sym typeface="Courier New"/>
              </a:rPr>
              <a:t>(us: 1539112482454790000)</a:t>
            </a:r>
            <a:endParaRPr/>
          </a:p>
        </p:txBody>
      </p:sp>
      <p:sp>
        <p:nvSpPr>
          <p:cNvPr id="528" name="Google Shape;528;p1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17</a:t>
            </a:fld>
            <a:endParaRPr/>
          </a:p>
        </p:txBody>
      </p:sp>
      <p:pic>
        <p:nvPicPr>
          <p:cNvPr id="529" name="Google Shape;529;p14"/>
          <p:cNvPicPr preferRelativeResize="0"/>
          <p:nvPr/>
        </p:nvPicPr>
        <p:blipFill rotWithShape="1">
          <a:blip r:embed="rId3">
            <a:alphaModFix/>
          </a:blip>
          <a:srcRect/>
          <a:stretch/>
        </p:blipFill>
        <p:spPr>
          <a:xfrm>
            <a:off x="3791743" y="1590658"/>
            <a:ext cx="8368423" cy="51687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5"/>
          <p:cNvPicPr preferRelativeResize="0"/>
          <p:nvPr/>
        </p:nvPicPr>
        <p:blipFill rotWithShape="1">
          <a:blip r:embed="rId3">
            <a:alphaModFix/>
          </a:blip>
          <a:srcRect/>
          <a:stretch/>
        </p:blipFill>
        <p:spPr>
          <a:xfrm>
            <a:off x="3791744" y="1666229"/>
            <a:ext cx="8400256" cy="5191771"/>
          </a:xfrm>
          <a:prstGeom prst="rect">
            <a:avLst/>
          </a:prstGeom>
          <a:noFill/>
          <a:ln>
            <a:noFill/>
          </a:ln>
        </p:spPr>
      </p:pic>
      <p:sp>
        <p:nvSpPr>
          <p:cNvPr id="535" name="Google Shape;535;p15"/>
          <p:cNvSpPr txBox="1">
            <a:spLocks noGrp="1"/>
          </p:cNvSpPr>
          <p:nvPr>
            <p:ph type="title"/>
          </p:nvPr>
        </p:nvSpPr>
        <p:spPr>
          <a:xfrm>
            <a:off x="695327" y="1106813"/>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Forms of Vulgarity </a:t>
            </a:r>
            <a:r>
              <a:rPr lang="en-AU" sz="2400">
                <a:solidFill>
                  <a:srgbClr val="004E9F"/>
                </a:solidFill>
              </a:rPr>
              <a:t>(RQ1)</a:t>
            </a:r>
            <a:endParaRPr>
              <a:solidFill>
                <a:srgbClr val="004E9F"/>
              </a:solidFill>
            </a:endParaRPr>
          </a:p>
        </p:txBody>
      </p:sp>
      <p:sp>
        <p:nvSpPr>
          <p:cNvPr id="536" name="Google Shape;536;p15"/>
          <p:cNvSpPr txBox="1">
            <a:spLocks noGrp="1"/>
          </p:cNvSpPr>
          <p:nvPr>
            <p:ph type="body" idx="1"/>
          </p:nvPr>
        </p:nvSpPr>
        <p:spPr>
          <a:xfrm>
            <a:off x="695327" y="1700213"/>
            <a:ext cx="3456457"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a:t>Vulgar tokens were identified based on a  list of candidates (281 elements, 22 lemmas)</a:t>
            </a:r>
            <a:endParaRPr/>
          </a:p>
          <a:p>
            <a:pPr marL="285750" lvl="0" indent="-285750" algn="l" rtl="0">
              <a:lnSpc>
                <a:spcPct val="110000"/>
              </a:lnSpc>
              <a:spcBef>
                <a:spcPts val="600"/>
              </a:spcBef>
              <a:spcAft>
                <a:spcPts val="0"/>
              </a:spcAft>
              <a:buSzPts val="1800"/>
              <a:buFont typeface="Arial"/>
              <a:buChar char="•"/>
            </a:pPr>
            <a:r>
              <a:rPr lang="en-AU"/>
              <a:t>111,919 vulgar tokens </a:t>
            </a:r>
            <a:br>
              <a:rPr lang="en-AU"/>
            </a:br>
            <a:r>
              <a:rPr lang="en-AU"/>
              <a:t>(180 types)</a:t>
            </a:r>
            <a:endParaRPr/>
          </a:p>
          <a:p>
            <a:pPr marL="0" lvl="0" indent="0" algn="l" rtl="0">
              <a:lnSpc>
                <a:spcPct val="110000"/>
              </a:lnSpc>
              <a:spcBef>
                <a:spcPts val="600"/>
              </a:spcBef>
              <a:spcAft>
                <a:spcPts val="0"/>
              </a:spcAft>
              <a:buSzPts val="1800"/>
              <a:buNone/>
            </a:pPr>
            <a:r>
              <a:rPr lang="en-AU"/>
              <a:t>Selected examples</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SO. FUCKING. ANGRY.</a:t>
            </a:r>
            <a:br>
              <a:rPr lang="en-AU" sz="1200">
                <a:latin typeface="Courier New"/>
                <a:ea typeface="Courier New"/>
                <a:cs typeface="Courier New"/>
                <a:sym typeface="Courier New"/>
              </a:rPr>
            </a:br>
            <a:r>
              <a:rPr lang="en-AU" sz="1200">
                <a:latin typeface="Courier New"/>
                <a:ea typeface="Courier New"/>
                <a:cs typeface="Courier New"/>
                <a:sym typeface="Courier New"/>
              </a:rPr>
              <a:t>(us: 1539329043472030000)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Quite frankly, I fucking adore the rude-ass little bitch that is Byakuya Togami</a:t>
            </a:r>
            <a:br>
              <a:rPr lang="en-AU" sz="1200">
                <a:latin typeface="Courier New"/>
                <a:ea typeface="Courier New"/>
                <a:cs typeface="Courier New"/>
                <a:sym typeface="Courier New"/>
              </a:rPr>
            </a:br>
            <a:r>
              <a:rPr lang="en-AU" sz="1200">
                <a:latin typeface="Courier New"/>
                <a:ea typeface="Courier New"/>
                <a:cs typeface="Courier New"/>
                <a:sym typeface="Courier New"/>
              </a:rPr>
              <a:t>(us: 1539329027932030000)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Chelsea na mumu club for that Lukaku shit </a:t>
            </a:r>
            <a:r>
              <a:rPr lang="en-AU" sz="1200">
                <a:latin typeface="Courier New"/>
                <a:ea typeface="Courier New"/>
                <a:cs typeface="Courier New"/>
                <a:sym typeface="Courier New"/>
              </a:rPr>
              <a:t>🤣🤣🤣</a:t>
            </a:r>
            <a:br>
              <a:rPr lang="en-AU" sz="1200">
                <a:latin typeface="Courier New"/>
                <a:ea typeface="Courier New"/>
                <a:cs typeface="Courier New"/>
                <a:sym typeface="Courier New"/>
              </a:rPr>
            </a:br>
            <a:r>
              <a:rPr lang="en-AU" sz="1200">
                <a:latin typeface="Courier New"/>
                <a:ea typeface="Courier New"/>
                <a:cs typeface="Courier New"/>
                <a:sym typeface="Courier New"/>
              </a:rPr>
              <a:t>(us: 1539320606411340000)</a:t>
            </a:r>
            <a:endParaRPr/>
          </a:p>
          <a:p>
            <a:pPr marL="0" lvl="0" indent="0" algn="l" rtl="0">
              <a:lnSpc>
                <a:spcPct val="110000"/>
              </a:lnSpc>
              <a:spcBef>
                <a:spcPts val="600"/>
              </a:spcBef>
              <a:spcAft>
                <a:spcPts val="0"/>
              </a:spcAft>
              <a:buSzPts val="1200"/>
              <a:buNone/>
            </a:pPr>
            <a:r>
              <a:rPr lang="en-AU" sz="1200" b="1">
                <a:solidFill>
                  <a:srgbClr val="004E9F"/>
                </a:solidFill>
                <a:latin typeface="Courier New"/>
                <a:ea typeface="Courier New"/>
                <a:cs typeface="Courier New"/>
                <a:sym typeface="Courier New"/>
              </a:rPr>
              <a:t>It’s hella shit going on </a:t>
            </a:r>
            <a:r>
              <a:rPr lang="en-AU" sz="1200">
                <a:latin typeface="Courier New"/>
                <a:ea typeface="Courier New"/>
                <a:cs typeface="Courier New"/>
                <a:sym typeface="Courier New"/>
              </a:rPr>
              <a:t>😂</a:t>
            </a:r>
            <a:br>
              <a:rPr lang="en-AU" sz="1200">
                <a:latin typeface="Courier New"/>
                <a:ea typeface="Courier New"/>
                <a:cs typeface="Courier New"/>
                <a:sym typeface="Courier New"/>
              </a:rPr>
            </a:br>
            <a:r>
              <a:rPr lang="en-AU" sz="1200">
                <a:latin typeface="Courier New"/>
                <a:ea typeface="Courier New"/>
                <a:cs typeface="Courier New"/>
                <a:sym typeface="Courier New"/>
              </a:rPr>
              <a:t>(us: 1539322226557610000)</a:t>
            </a:r>
            <a:endParaRPr/>
          </a:p>
        </p:txBody>
      </p:sp>
      <p:sp>
        <p:nvSpPr>
          <p:cNvPr id="537" name="Google Shape;537;p1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16"/>
          <p:cNvPicPr preferRelativeResize="0"/>
          <p:nvPr/>
        </p:nvPicPr>
        <p:blipFill rotWithShape="1">
          <a:blip r:embed="rId3">
            <a:alphaModFix/>
          </a:blip>
          <a:srcRect/>
          <a:stretch/>
        </p:blipFill>
        <p:spPr>
          <a:xfrm>
            <a:off x="6118200" y="1700213"/>
            <a:ext cx="6017419" cy="5157787"/>
          </a:xfrm>
          <a:prstGeom prst="rect">
            <a:avLst/>
          </a:prstGeom>
          <a:noFill/>
          <a:ln>
            <a:noFill/>
          </a:ln>
        </p:spPr>
      </p:pic>
      <p:sp>
        <p:nvSpPr>
          <p:cNvPr id="543" name="Google Shape;543;p16"/>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Forms of Vulgarity </a:t>
            </a:r>
            <a:br>
              <a:rPr lang="en-AU">
                <a:solidFill>
                  <a:srgbClr val="004E9F"/>
                </a:solidFill>
              </a:rPr>
            </a:br>
            <a:r>
              <a:rPr lang="en-AU">
                <a:solidFill>
                  <a:srgbClr val="004E9F"/>
                </a:solidFill>
              </a:rPr>
              <a:t>by Location </a:t>
            </a:r>
            <a:r>
              <a:rPr lang="en-AU" sz="2400">
                <a:solidFill>
                  <a:srgbClr val="004E9F"/>
                </a:solidFill>
              </a:rPr>
              <a:t>(RQ1)</a:t>
            </a:r>
            <a:endParaRPr>
              <a:solidFill>
                <a:srgbClr val="004E9F"/>
              </a:solidFill>
            </a:endParaRPr>
          </a:p>
        </p:txBody>
      </p:sp>
      <p:sp>
        <p:nvSpPr>
          <p:cNvPr id="544" name="Google Shape;544;p16"/>
          <p:cNvSpPr txBox="1">
            <a:spLocks noGrp="1"/>
          </p:cNvSpPr>
          <p:nvPr>
            <p:ph type="body" idx="1"/>
          </p:nvPr>
        </p:nvSpPr>
        <p:spPr>
          <a:xfrm>
            <a:off x="695327" y="1700213"/>
            <a:ext cx="5472682" cy="5157787"/>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solidFill>
                  <a:srgbClr val="FCBA00"/>
                </a:solidFill>
              </a:rPr>
              <a:t>Collostructional Analysis</a:t>
            </a:r>
            <a:endParaRPr/>
          </a:p>
          <a:p>
            <a:pPr marL="285750" lvl="0" indent="-285750" algn="l" rtl="0">
              <a:lnSpc>
                <a:spcPct val="110000"/>
              </a:lnSpc>
              <a:spcBef>
                <a:spcPts val="600"/>
              </a:spcBef>
              <a:spcAft>
                <a:spcPts val="0"/>
              </a:spcAft>
              <a:buSzPts val="1800"/>
              <a:buFont typeface="Arial"/>
              <a:buChar char="•"/>
            </a:pPr>
            <a:r>
              <a:rPr lang="en-AU"/>
              <a:t>to determine significant preferences and association strengths across locations </a:t>
            </a:r>
            <a:endParaRPr/>
          </a:p>
          <a:p>
            <a:pPr marL="285750" lvl="0" indent="-285750" algn="l" rtl="0">
              <a:lnSpc>
                <a:spcPct val="110000"/>
              </a:lnSpc>
              <a:spcBef>
                <a:spcPts val="600"/>
              </a:spcBef>
              <a:spcAft>
                <a:spcPts val="0"/>
              </a:spcAft>
              <a:buSzPts val="1800"/>
              <a:buFont typeface="Arial"/>
              <a:buChar char="•"/>
            </a:pPr>
            <a:r>
              <a:rPr lang="en-AU"/>
              <a:t>e.g., if users in the Australian use </a:t>
            </a:r>
            <a:r>
              <a:rPr lang="en-AU" i="1"/>
              <a:t>fuck</a:t>
            </a:r>
            <a:r>
              <a:rPr lang="en-AU"/>
              <a:t> (or </a:t>
            </a:r>
            <a:r>
              <a:rPr lang="en-AU" i="1"/>
              <a:t>lmfao)</a:t>
            </a:r>
            <a:r>
              <a:rPr lang="en-AU"/>
              <a:t> more than users in Great Britain or the United States</a:t>
            </a:r>
            <a:endParaRPr/>
          </a:p>
          <a:p>
            <a:pPr marL="285750" lvl="0" indent="-285750" algn="l" rtl="0">
              <a:lnSpc>
                <a:spcPct val="110000"/>
              </a:lnSpc>
              <a:spcBef>
                <a:spcPts val="600"/>
              </a:spcBef>
              <a:spcAft>
                <a:spcPts val="0"/>
              </a:spcAft>
              <a:buSzPts val="1800"/>
              <a:buFont typeface="Arial"/>
              <a:buChar char="•"/>
            </a:pPr>
            <a:r>
              <a:rPr lang="en-AU"/>
              <a:t>based on repeated Fisher’s Exact tests for all vulgar elements across locations  (Bonferroni corrections to avoid α-errors)</a:t>
            </a:r>
            <a:endParaRPr/>
          </a:p>
          <a:p>
            <a:pPr marL="285750" lvl="0" indent="-285750" algn="l" rtl="0">
              <a:lnSpc>
                <a:spcPct val="110000"/>
              </a:lnSpc>
              <a:spcBef>
                <a:spcPts val="600"/>
              </a:spcBef>
              <a:spcAft>
                <a:spcPts val="0"/>
              </a:spcAft>
              <a:buSzPts val="1800"/>
              <a:buFont typeface="Arial"/>
              <a:buChar char="•"/>
            </a:pPr>
            <a:r>
              <a:rPr lang="en-AU"/>
              <a:t>effect size measures: φ (phi) and LogLikelihood</a:t>
            </a:r>
            <a:endParaRPr/>
          </a:p>
          <a:p>
            <a:pPr marL="285750" lvl="0" indent="-285750" algn="l" rtl="0">
              <a:lnSpc>
                <a:spcPct val="110000"/>
              </a:lnSpc>
              <a:spcBef>
                <a:spcPts val="600"/>
              </a:spcBef>
              <a:spcAft>
                <a:spcPts val="0"/>
              </a:spcAft>
              <a:buSzPts val="1800"/>
              <a:buFont typeface="Arial"/>
              <a:buChar char="•"/>
            </a:pPr>
            <a:r>
              <a:rPr lang="en-AU"/>
              <a:t>Comparisons</a:t>
            </a:r>
            <a:endParaRPr/>
          </a:p>
          <a:p>
            <a:pPr marL="645750" lvl="2" indent="-285750" algn="l" rtl="0">
              <a:lnSpc>
                <a:spcPct val="110000"/>
              </a:lnSpc>
              <a:spcBef>
                <a:spcPts val="500"/>
              </a:spcBef>
              <a:spcAft>
                <a:spcPts val="0"/>
              </a:spcAft>
              <a:buSzPts val="1800"/>
              <a:buChar char="­"/>
            </a:pPr>
            <a:r>
              <a:rPr lang="en-AU"/>
              <a:t>Australia vs United States</a:t>
            </a:r>
            <a:endParaRPr/>
          </a:p>
          <a:p>
            <a:pPr marL="645750" lvl="2" indent="-285750" algn="l" rtl="0">
              <a:lnSpc>
                <a:spcPct val="110000"/>
              </a:lnSpc>
              <a:spcBef>
                <a:spcPts val="400"/>
              </a:spcBef>
              <a:spcAft>
                <a:spcPts val="0"/>
              </a:spcAft>
              <a:buSzPts val="1800"/>
              <a:buChar char="­"/>
            </a:pPr>
            <a:r>
              <a:rPr lang="en-AU"/>
              <a:t>Great Britain vs United States</a:t>
            </a:r>
            <a:endParaRPr/>
          </a:p>
          <a:p>
            <a:pPr marL="645750" lvl="2" indent="-285750" algn="l" rtl="0">
              <a:lnSpc>
                <a:spcPct val="110000"/>
              </a:lnSpc>
              <a:spcBef>
                <a:spcPts val="400"/>
              </a:spcBef>
              <a:spcAft>
                <a:spcPts val="0"/>
              </a:spcAft>
              <a:buSzPts val="1800"/>
              <a:buChar char="­"/>
            </a:pPr>
            <a:r>
              <a:rPr lang="en-AU"/>
              <a:t>Australia vs Great Britain</a:t>
            </a:r>
            <a:endParaRPr/>
          </a:p>
        </p:txBody>
      </p:sp>
      <p:pic>
        <p:nvPicPr>
          <p:cNvPr id="545" name="Google Shape;545;p16"/>
          <p:cNvPicPr preferRelativeResize="0"/>
          <p:nvPr/>
        </p:nvPicPr>
        <p:blipFill rotWithShape="1">
          <a:blip r:embed="rId4">
            <a:alphaModFix/>
          </a:blip>
          <a:srcRect/>
          <a:stretch/>
        </p:blipFill>
        <p:spPr>
          <a:xfrm>
            <a:off x="7248128" y="476672"/>
            <a:ext cx="4599459" cy="1051114"/>
          </a:xfrm>
          <a:prstGeom prst="rect">
            <a:avLst/>
          </a:prstGeom>
          <a:noFill/>
          <a:ln>
            <a:noFill/>
          </a:ln>
        </p:spPr>
      </p:pic>
      <p:sp>
        <p:nvSpPr>
          <p:cNvPr id="546" name="Google Shape;546;p1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AD86-533D-A84A-45BD-014E4A770BEA}"/>
              </a:ext>
            </a:extLst>
          </p:cNvPr>
          <p:cNvSpPr>
            <a:spLocks noGrp="1"/>
          </p:cNvSpPr>
          <p:nvPr>
            <p:ph type="title"/>
          </p:nvPr>
        </p:nvSpPr>
        <p:spPr/>
        <p:txBody>
          <a:bodyPr/>
          <a:lstStyle/>
          <a:p>
            <a:r>
              <a:rPr lang="en-AU" dirty="0"/>
              <a:t>About</a:t>
            </a:r>
          </a:p>
        </p:txBody>
      </p:sp>
      <p:sp>
        <p:nvSpPr>
          <p:cNvPr id="3" name="Text Placeholder 2">
            <a:extLst>
              <a:ext uri="{FF2B5EF4-FFF2-40B4-BE49-F238E27FC236}">
                <a16:creationId xmlns:a16="http://schemas.microsoft.com/office/drawing/2014/main" id="{986BC717-28C8-DA99-07DA-0B28B4DDE975}"/>
              </a:ext>
            </a:extLst>
          </p:cNvPr>
          <p:cNvSpPr>
            <a:spLocks noGrp="1"/>
          </p:cNvSpPr>
          <p:nvPr>
            <p:ph type="body" idx="1"/>
          </p:nvPr>
        </p:nvSpPr>
        <p:spPr/>
        <p:txBody>
          <a:bodyPr>
            <a:normAutofit/>
          </a:bodyPr>
          <a:lstStyle/>
          <a:p>
            <a:r>
              <a:rPr lang="en-AU" dirty="0"/>
              <a:t>Martin Schweinberger (martinschweinberger.de) works as a </a:t>
            </a:r>
            <a:br>
              <a:rPr lang="en-AU" dirty="0"/>
            </a:br>
            <a:r>
              <a:rPr lang="en-AU" dirty="0"/>
              <a:t>Lecturer in Applied Linguistics at the University of Queensland (UQ)  in Brisbane, Australia. </a:t>
            </a:r>
          </a:p>
          <a:p>
            <a:r>
              <a:rPr lang="en-AU" dirty="0"/>
              <a:t>Martin studied English Philology, Philosophy and Psychology at the University of Kassel </a:t>
            </a:r>
            <a:br>
              <a:rPr lang="en-AU" dirty="0"/>
            </a:br>
            <a:r>
              <a:rPr lang="en-AU" dirty="0"/>
              <a:t>and the National University of Ireland in Galway. </a:t>
            </a:r>
          </a:p>
          <a:p>
            <a:r>
              <a:rPr lang="en-AU" dirty="0"/>
              <a:t>After obtaining his PhD in English linguistics at University of Hamburg (2011) he has worked at several German universities before taking on a postdoc at UQ and worked as an Associate Professor at the Arctic University of Norway in Troms</a:t>
            </a:r>
            <a:r>
              <a:rPr lang="nb-NO" dirty="0"/>
              <a:t>ø.</a:t>
            </a:r>
          </a:p>
          <a:p>
            <a:r>
              <a:rPr lang="nb-NO" dirty="0"/>
              <a:t>He is now Chef Investigator for the Australian Text Analytics Platform and the Language Data Commons of Australia. He is board member of the</a:t>
            </a:r>
            <a:r>
              <a:rPr lang="en-AU" dirty="0"/>
              <a:t> International Computer Archive of Modern and Medieval English</a:t>
            </a:r>
            <a:r>
              <a:rPr lang="nb-NO" dirty="0"/>
              <a:t> (ICAME) and Vice-President Profession of the International Society for the Linguistics of English (ISLE).</a:t>
            </a:r>
          </a:p>
          <a:p>
            <a:r>
              <a:rPr lang="nb-NO" dirty="0"/>
              <a:t>In his research and as </a:t>
            </a:r>
            <a:r>
              <a:rPr lang="en-AU" dirty="0"/>
              <a:t>quantitative corpus linguist / language data scientist</a:t>
            </a:r>
            <a:r>
              <a:rPr lang="nb-NO" dirty="0"/>
              <a:t>, </a:t>
            </a:r>
            <a:br>
              <a:rPr lang="nb-NO" dirty="0"/>
            </a:br>
            <a:r>
              <a:rPr lang="nb-NO" dirty="0"/>
              <a:t>Martin bridges computational linguistics and corpus linguistics and he </a:t>
            </a:r>
            <a:br>
              <a:rPr lang="nb-NO" dirty="0"/>
            </a:br>
            <a:r>
              <a:rPr lang="nb-NO" dirty="0"/>
              <a:t>has specialised </a:t>
            </a:r>
            <a:r>
              <a:rPr lang="en-AU" dirty="0"/>
              <a:t>on understanding language variability and reproducibility in the humanities.</a:t>
            </a:r>
          </a:p>
        </p:txBody>
      </p:sp>
      <p:sp>
        <p:nvSpPr>
          <p:cNvPr id="4" name="Slide Number Placeholder 3">
            <a:extLst>
              <a:ext uri="{FF2B5EF4-FFF2-40B4-BE49-F238E27FC236}">
                <a16:creationId xmlns:a16="http://schemas.microsoft.com/office/drawing/2014/main" id="{DF22BA0B-D2A9-D7BE-DF06-7FAF6F48FD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AU" smtClean="0"/>
              <a:t>2</a:t>
            </a:fld>
            <a:endParaRPr lang="en-AU"/>
          </a:p>
        </p:txBody>
      </p:sp>
      <p:pic>
        <p:nvPicPr>
          <p:cNvPr id="5" name="Google Shape;651;p29">
            <a:extLst>
              <a:ext uri="{FF2B5EF4-FFF2-40B4-BE49-F238E27FC236}">
                <a16:creationId xmlns:a16="http://schemas.microsoft.com/office/drawing/2014/main" id="{11708101-E19E-0B60-9393-3F2F1C4808B6}"/>
              </a:ext>
            </a:extLst>
          </p:cNvPr>
          <p:cNvPicPr preferRelativeResize="0"/>
          <p:nvPr/>
        </p:nvPicPr>
        <p:blipFill rotWithShape="1">
          <a:blip r:embed="rId2">
            <a:alphaModFix/>
          </a:blip>
          <a:srcRect/>
          <a:stretch/>
        </p:blipFill>
        <p:spPr>
          <a:xfrm>
            <a:off x="7235687" y="80516"/>
            <a:ext cx="1821122" cy="1912289"/>
          </a:xfrm>
          <a:prstGeom prst="rect">
            <a:avLst/>
          </a:prstGeom>
          <a:noFill/>
          <a:ln>
            <a:noFill/>
          </a:ln>
        </p:spPr>
      </p:pic>
      <p:pic>
        <p:nvPicPr>
          <p:cNvPr id="7" name="Picture 6" descr="A purple rectangular sign with white text&#10;&#10;Description automatically generated">
            <a:extLst>
              <a:ext uri="{FF2B5EF4-FFF2-40B4-BE49-F238E27FC236}">
                <a16:creationId xmlns:a16="http://schemas.microsoft.com/office/drawing/2014/main" id="{3429E19D-BE87-5A1E-2F84-8B61A4EA8036}"/>
              </a:ext>
            </a:extLst>
          </p:cNvPr>
          <p:cNvPicPr>
            <a:picLocks noChangeAspect="1"/>
          </p:cNvPicPr>
          <p:nvPr/>
        </p:nvPicPr>
        <p:blipFill>
          <a:blip r:embed="rId3"/>
          <a:stretch>
            <a:fillRect/>
          </a:stretch>
        </p:blipFill>
        <p:spPr>
          <a:xfrm>
            <a:off x="9152722" y="80516"/>
            <a:ext cx="3028950" cy="1514475"/>
          </a:xfrm>
          <a:prstGeom prst="rect">
            <a:avLst/>
          </a:prstGeom>
        </p:spPr>
      </p:pic>
    </p:spTree>
    <p:extLst>
      <p:ext uri="{BB962C8B-B14F-4D97-AF65-F5344CB8AC3E}">
        <p14:creationId xmlns:p14="http://schemas.microsoft.com/office/powerpoint/2010/main" val="68616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17"/>
          <p:cNvPicPr preferRelativeResize="0"/>
          <p:nvPr/>
        </p:nvPicPr>
        <p:blipFill rotWithShape="1">
          <a:blip r:embed="rId3">
            <a:alphaModFix/>
          </a:blip>
          <a:srcRect/>
          <a:stretch/>
        </p:blipFill>
        <p:spPr>
          <a:xfrm>
            <a:off x="5447928" y="174837"/>
            <a:ext cx="6638539" cy="6638539"/>
          </a:xfrm>
          <a:prstGeom prst="rect">
            <a:avLst/>
          </a:prstGeom>
          <a:noFill/>
          <a:ln>
            <a:noFill/>
          </a:ln>
        </p:spPr>
      </p:pic>
      <p:sp>
        <p:nvSpPr>
          <p:cNvPr id="552" name="Google Shape;552;p1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Forms of Vulgarity </a:t>
            </a:r>
            <a:br>
              <a:rPr lang="en-AU">
                <a:solidFill>
                  <a:srgbClr val="004E9F"/>
                </a:solidFill>
              </a:rPr>
            </a:br>
            <a:r>
              <a:rPr lang="en-AU">
                <a:solidFill>
                  <a:srgbClr val="004E9F"/>
                </a:solidFill>
              </a:rPr>
              <a:t>by Location </a:t>
            </a:r>
            <a:r>
              <a:rPr lang="en-AU" sz="2400">
                <a:solidFill>
                  <a:srgbClr val="004E9F"/>
                </a:solidFill>
              </a:rPr>
              <a:t>(RQ1)</a:t>
            </a:r>
            <a:endParaRPr/>
          </a:p>
        </p:txBody>
      </p:sp>
      <p:sp>
        <p:nvSpPr>
          <p:cNvPr id="553" name="Google Shape;553;p17"/>
          <p:cNvSpPr txBox="1">
            <a:spLocks noGrp="1"/>
          </p:cNvSpPr>
          <p:nvPr>
            <p:ph type="body" idx="1"/>
          </p:nvPr>
        </p:nvSpPr>
        <p:spPr>
          <a:xfrm>
            <a:off x="695327" y="1700213"/>
            <a:ext cx="5256658" cy="5157787"/>
          </a:xfrm>
          <a:prstGeom prst="rect">
            <a:avLst/>
          </a:prstGeom>
          <a:noFill/>
          <a:ln>
            <a:noFill/>
          </a:ln>
        </p:spPr>
        <p:txBody>
          <a:bodyPr spcFirstLastPara="1" wrap="square" lIns="0" tIns="0" rIns="0" bIns="0" anchor="t" anchorCtr="0">
            <a:normAutofit lnSpcReduction="10000"/>
          </a:bodyPr>
          <a:lstStyle/>
          <a:p>
            <a:pPr marL="0" lvl="0" indent="0" algn="l" rtl="0">
              <a:lnSpc>
                <a:spcPct val="110000"/>
              </a:lnSpc>
              <a:spcBef>
                <a:spcPts val="0"/>
              </a:spcBef>
              <a:spcAft>
                <a:spcPts val="0"/>
              </a:spcAft>
              <a:buSzPts val="1800"/>
              <a:buNone/>
            </a:pPr>
            <a:r>
              <a:rPr lang="en-AU" b="1">
                <a:solidFill>
                  <a:srgbClr val="FCBA00"/>
                </a:solidFill>
              </a:rPr>
              <a:t>Great Britain vs United States</a:t>
            </a:r>
            <a:endParaRPr/>
          </a:p>
          <a:p>
            <a:pPr marL="285750" lvl="0" indent="-285750" algn="l" rtl="0">
              <a:lnSpc>
                <a:spcPct val="110000"/>
              </a:lnSpc>
              <a:spcBef>
                <a:spcPts val="600"/>
              </a:spcBef>
              <a:spcAft>
                <a:spcPts val="0"/>
              </a:spcAft>
              <a:buSzPts val="1800"/>
              <a:buFont typeface="Arial"/>
              <a:buChar char="•"/>
            </a:pPr>
            <a:r>
              <a:rPr lang="en-AU"/>
              <a:t>British users also use vulgarity items that are prototypically associated with British English (</a:t>
            </a:r>
            <a:r>
              <a:rPr lang="en-AU" i="1"/>
              <a:t>arse</a:t>
            </a:r>
            <a:r>
              <a:rPr lang="en-AU"/>
              <a:t>, </a:t>
            </a:r>
            <a:r>
              <a:rPr lang="en-AU" i="1"/>
              <a:t>bollocks</a:t>
            </a:r>
            <a:r>
              <a:rPr lang="en-AU"/>
              <a:t>, </a:t>
            </a:r>
            <a:r>
              <a:rPr lang="en-AU" i="1"/>
              <a:t>cunt</a:t>
            </a:r>
            <a:r>
              <a:rPr lang="en-AU"/>
              <a:t>, </a:t>
            </a:r>
            <a:r>
              <a:rPr lang="en-AU" i="1"/>
              <a:t>shag</a:t>
            </a:r>
            <a:r>
              <a:rPr lang="en-AU"/>
              <a:t>) significantly more than US users</a:t>
            </a:r>
            <a:endParaRPr/>
          </a:p>
          <a:p>
            <a:pPr marL="285750" lvl="0" indent="-285750" algn="l" rtl="0">
              <a:lnSpc>
                <a:spcPct val="110000"/>
              </a:lnSpc>
              <a:spcBef>
                <a:spcPts val="600"/>
              </a:spcBef>
              <a:spcAft>
                <a:spcPts val="0"/>
              </a:spcAft>
              <a:buSzPts val="1800"/>
              <a:buFont typeface="Arial"/>
              <a:buChar char="•"/>
            </a:pPr>
            <a:r>
              <a:rPr lang="en-AU"/>
              <a:t>US users use vulgarity items associated with </a:t>
            </a:r>
            <a:endParaRPr/>
          </a:p>
          <a:p>
            <a:pPr marL="645750" lvl="2" indent="-285750" algn="l" rtl="0">
              <a:lnSpc>
                <a:spcPct val="110000"/>
              </a:lnSpc>
              <a:spcBef>
                <a:spcPts val="500"/>
              </a:spcBef>
              <a:spcAft>
                <a:spcPts val="0"/>
              </a:spcAft>
              <a:buSzPts val="1800"/>
              <a:buChar char="­"/>
            </a:pPr>
            <a:r>
              <a:rPr lang="en-AU"/>
              <a:t>online discourse (</a:t>
            </a:r>
            <a:r>
              <a:rPr lang="en-AU" i="1"/>
              <a:t>lmao</a:t>
            </a:r>
            <a:r>
              <a:rPr lang="en-AU"/>
              <a:t>, </a:t>
            </a:r>
            <a:r>
              <a:rPr lang="en-AU" i="1"/>
              <a:t>lmfao</a:t>
            </a:r>
            <a:r>
              <a:rPr lang="en-AU"/>
              <a:t>, </a:t>
            </a:r>
            <a:r>
              <a:rPr lang="en-AU" i="1"/>
              <a:t>wtf</a:t>
            </a:r>
            <a:r>
              <a:rPr lang="en-AU"/>
              <a:t>) a</a:t>
            </a:r>
            <a:endParaRPr/>
          </a:p>
          <a:p>
            <a:pPr marL="645750" lvl="2" indent="-285750" algn="l" rtl="0">
              <a:lnSpc>
                <a:spcPct val="110000"/>
              </a:lnSpc>
              <a:spcBef>
                <a:spcPts val="400"/>
              </a:spcBef>
              <a:spcAft>
                <a:spcPts val="0"/>
              </a:spcAft>
              <a:buSzPts val="1800"/>
              <a:buChar char="­"/>
            </a:pPr>
            <a:r>
              <a:rPr lang="en-AU"/>
              <a:t>racial slurs* (</a:t>
            </a:r>
            <a:r>
              <a:rPr lang="en-AU" i="1"/>
              <a:t>nigger</a:t>
            </a:r>
            <a:r>
              <a:rPr lang="en-AU"/>
              <a:t>, </a:t>
            </a:r>
            <a:r>
              <a:rPr lang="en-AU" i="1"/>
              <a:t>nigga</a:t>
            </a:r>
            <a:r>
              <a:rPr lang="en-AU"/>
              <a:t>)</a:t>
            </a:r>
            <a:endParaRPr/>
          </a:p>
          <a:p>
            <a:pPr marL="645750" lvl="2" indent="-285750" algn="l" rtl="0">
              <a:lnSpc>
                <a:spcPct val="110000"/>
              </a:lnSpc>
              <a:spcBef>
                <a:spcPts val="400"/>
              </a:spcBef>
              <a:spcAft>
                <a:spcPts val="0"/>
              </a:spcAft>
              <a:buSzPts val="1800"/>
              <a:buChar char="­"/>
            </a:pPr>
            <a:r>
              <a:rPr lang="en-AU"/>
              <a:t>female sexual behaviour (</a:t>
            </a:r>
            <a:r>
              <a:rPr lang="en-AU" i="1"/>
              <a:t>bitch</a:t>
            </a:r>
            <a:r>
              <a:rPr lang="en-AU"/>
              <a:t>) </a:t>
            </a:r>
            <a:endParaRPr/>
          </a:p>
          <a:p>
            <a:pPr marL="645750" lvl="2" indent="-285750" algn="l" rtl="0">
              <a:lnSpc>
                <a:spcPct val="110000"/>
              </a:lnSpc>
              <a:spcBef>
                <a:spcPts val="400"/>
              </a:spcBef>
              <a:spcAft>
                <a:spcPts val="0"/>
              </a:spcAft>
              <a:buSzPts val="1800"/>
              <a:buChar char="­"/>
            </a:pPr>
            <a:r>
              <a:rPr lang="en-AU"/>
              <a:t>general items (</a:t>
            </a:r>
            <a:r>
              <a:rPr lang="en-AU" i="1"/>
              <a:t>fuck</a:t>
            </a:r>
            <a:r>
              <a:rPr lang="en-AU"/>
              <a:t>, </a:t>
            </a:r>
            <a:r>
              <a:rPr lang="en-AU" i="1"/>
              <a:t>damn</a:t>
            </a:r>
            <a:r>
              <a:rPr lang="en-AU"/>
              <a:t>) </a:t>
            </a:r>
            <a:endParaRPr/>
          </a:p>
          <a:p>
            <a:pPr marL="360000" lvl="2" indent="0" algn="l" rtl="0">
              <a:lnSpc>
                <a:spcPct val="110000"/>
              </a:lnSpc>
              <a:spcBef>
                <a:spcPts val="400"/>
              </a:spcBef>
              <a:spcAft>
                <a:spcPts val="0"/>
              </a:spcAft>
              <a:buSzPts val="1800"/>
              <a:buNone/>
            </a:pPr>
            <a:r>
              <a:rPr lang="en-AU"/>
              <a:t>significantly more frequently than British users</a:t>
            </a:r>
            <a:endParaRPr/>
          </a:p>
          <a:p>
            <a:pPr marL="360000" lvl="2" indent="0" algn="l" rtl="0">
              <a:lnSpc>
                <a:spcPct val="110000"/>
              </a:lnSpc>
              <a:spcBef>
                <a:spcPts val="400"/>
              </a:spcBef>
              <a:spcAft>
                <a:spcPts val="0"/>
              </a:spcAft>
              <a:buSzPts val="1800"/>
              <a:buNone/>
            </a:pPr>
            <a:endParaRPr/>
          </a:p>
          <a:p>
            <a:pPr marL="360000" lvl="2" indent="0" algn="l" rtl="0">
              <a:lnSpc>
                <a:spcPct val="110000"/>
              </a:lnSpc>
              <a:spcBef>
                <a:spcPts val="400"/>
              </a:spcBef>
              <a:spcAft>
                <a:spcPts val="0"/>
              </a:spcAft>
              <a:buSzPts val="1800"/>
              <a:buNone/>
            </a:pPr>
            <a:r>
              <a:rPr lang="en-AU" b="1">
                <a:solidFill>
                  <a:srgbClr val="FCBA00"/>
                </a:solidFill>
              </a:rPr>
              <a:t>Important: very(!) similar to Australia vs United States!</a:t>
            </a:r>
            <a:endParaRPr/>
          </a:p>
          <a:p>
            <a:pPr marL="360000" lvl="2" indent="0" algn="l" rtl="0">
              <a:lnSpc>
                <a:spcPct val="110000"/>
              </a:lnSpc>
              <a:spcBef>
                <a:spcPts val="400"/>
              </a:spcBef>
              <a:spcAft>
                <a:spcPts val="0"/>
              </a:spcAft>
              <a:buSzPts val="1800"/>
              <a:buNone/>
            </a:pPr>
            <a:endParaRPr/>
          </a:p>
          <a:p>
            <a:pPr marL="0" lvl="0" indent="0" algn="l" rtl="0">
              <a:lnSpc>
                <a:spcPct val="110000"/>
              </a:lnSpc>
              <a:spcBef>
                <a:spcPts val="500"/>
              </a:spcBef>
              <a:spcAft>
                <a:spcPts val="0"/>
              </a:spcAft>
              <a:buSzPts val="1300"/>
              <a:buNone/>
            </a:pPr>
            <a:r>
              <a:rPr lang="en-AU" sz="1300">
                <a:solidFill>
                  <a:srgbClr val="7F7F7F"/>
                </a:solidFill>
              </a:rPr>
              <a:t>* could also be ingroup markers! </a:t>
            </a:r>
            <a:endParaRPr/>
          </a:p>
        </p:txBody>
      </p:sp>
      <p:sp>
        <p:nvSpPr>
          <p:cNvPr id="554" name="Google Shape;554;p1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18"/>
          <p:cNvPicPr preferRelativeResize="0"/>
          <p:nvPr/>
        </p:nvPicPr>
        <p:blipFill rotWithShape="1">
          <a:blip r:embed="rId3">
            <a:alphaModFix/>
          </a:blip>
          <a:srcRect/>
          <a:stretch/>
        </p:blipFill>
        <p:spPr>
          <a:xfrm>
            <a:off x="5159896" y="908720"/>
            <a:ext cx="6854191" cy="5140643"/>
          </a:xfrm>
          <a:prstGeom prst="rect">
            <a:avLst/>
          </a:prstGeom>
          <a:noFill/>
          <a:ln>
            <a:noFill/>
          </a:ln>
        </p:spPr>
      </p:pic>
      <p:sp>
        <p:nvSpPr>
          <p:cNvPr id="560" name="Google Shape;560;p18"/>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Forms of Vulgarity </a:t>
            </a:r>
            <a:br>
              <a:rPr lang="en-AU">
                <a:solidFill>
                  <a:srgbClr val="004E9F"/>
                </a:solidFill>
              </a:rPr>
            </a:br>
            <a:r>
              <a:rPr lang="en-AU">
                <a:solidFill>
                  <a:srgbClr val="004E9F"/>
                </a:solidFill>
              </a:rPr>
              <a:t>by Location </a:t>
            </a:r>
            <a:r>
              <a:rPr lang="en-AU" sz="2400">
                <a:solidFill>
                  <a:srgbClr val="004E9F"/>
                </a:solidFill>
              </a:rPr>
              <a:t>(RQ1)</a:t>
            </a:r>
            <a:endParaRPr/>
          </a:p>
        </p:txBody>
      </p:sp>
      <p:sp>
        <p:nvSpPr>
          <p:cNvPr id="561" name="Google Shape;561;p18"/>
          <p:cNvSpPr txBox="1">
            <a:spLocks noGrp="1"/>
          </p:cNvSpPr>
          <p:nvPr>
            <p:ph type="body" idx="1"/>
          </p:nvPr>
        </p:nvSpPr>
        <p:spPr>
          <a:xfrm>
            <a:off x="695327" y="1700805"/>
            <a:ext cx="4752601"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solidFill>
                  <a:srgbClr val="FCBA00"/>
                </a:solidFill>
              </a:rPr>
              <a:t>Great Britain vs Australia</a:t>
            </a:r>
            <a:endParaRPr/>
          </a:p>
          <a:p>
            <a:pPr marL="285750" lvl="0" indent="-285750" algn="l" rtl="0">
              <a:lnSpc>
                <a:spcPct val="110000"/>
              </a:lnSpc>
              <a:spcBef>
                <a:spcPts val="600"/>
              </a:spcBef>
              <a:spcAft>
                <a:spcPts val="0"/>
              </a:spcAft>
              <a:buSzPts val="1800"/>
              <a:buFont typeface="Arial"/>
              <a:buChar char="•"/>
            </a:pPr>
            <a:r>
              <a:rPr lang="en-AU"/>
              <a:t>Overall few significant differences </a:t>
            </a:r>
            <a:endParaRPr/>
          </a:p>
          <a:p>
            <a:pPr marL="285750" lvl="0" indent="-285750" algn="l" rtl="0">
              <a:lnSpc>
                <a:spcPct val="110000"/>
              </a:lnSpc>
              <a:spcBef>
                <a:spcPts val="600"/>
              </a:spcBef>
              <a:spcAft>
                <a:spcPts val="0"/>
              </a:spcAft>
              <a:buSzPts val="1800"/>
              <a:buFont typeface="Arial"/>
              <a:buChar char="•"/>
            </a:pPr>
            <a:r>
              <a:rPr lang="en-AU"/>
              <a:t>British users, again, overuse vulgarity items that are prototypically associated with British English (</a:t>
            </a:r>
            <a:r>
              <a:rPr lang="en-AU" i="1"/>
              <a:t>shag</a:t>
            </a:r>
            <a:r>
              <a:rPr lang="en-AU"/>
              <a:t>, </a:t>
            </a:r>
            <a:r>
              <a:rPr lang="en-AU" i="1"/>
              <a:t>bollocks</a:t>
            </a:r>
            <a:r>
              <a:rPr lang="en-AU"/>
              <a:t>, </a:t>
            </a:r>
            <a:r>
              <a:rPr lang="en-AU" i="1"/>
              <a:t>cunt</a:t>
            </a:r>
            <a:r>
              <a:rPr lang="en-AU"/>
              <a:t>, </a:t>
            </a:r>
            <a:r>
              <a:rPr lang="en-AU" i="1"/>
              <a:t>prick</a:t>
            </a:r>
            <a:r>
              <a:rPr lang="en-AU"/>
              <a:t>) significantly more than Australian users</a:t>
            </a:r>
            <a:endParaRPr/>
          </a:p>
          <a:p>
            <a:pPr marL="285750" lvl="0" indent="-285750" algn="l" rtl="0">
              <a:lnSpc>
                <a:spcPct val="110000"/>
              </a:lnSpc>
              <a:spcBef>
                <a:spcPts val="600"/>
              </a:spcBef>
              <a:spcAft>
                <a:spcPts val="0"/>
              </a:spcAft>
              <a:buSzPts val="1800"/>
              <a:buFont typeface="Arial"/>
              <a:buChar char="•"/>
            </a:pPr>
            <a:r>
              <a:rPr lang="en-AU"/>
              <a:t>Australian users use vulgarity items associated with US English (</a:t>
            </a:r>
            <a:r>
              <a:rPr lang="en-AU" i="1"/>
              <a:t>damn</a:t>
            </a:r>
            <a:r>
              <a:rPr lang="en-AU"/>
              <a:t>, </a:t>
            </a:r>
            <a:r>
              <a:rPr lang="en-AU" i="1"/>
              <a:t>ass</a:t>
            </a:r>
            <a:r>
              <a:rPr lang="en-AU"/>
              <a:t>, </a:t>
            </a:r>
            <a:r>
              <a:rPr lang="en-AU" i="1"/>
              <a:t>lmao</a:t>
            </a:r>
            <a:r>
              <a:rPr lang="en-AU"/>
              <a:t>, </a:t>
            </a:r>
            <a:r>
              <a:rPr lang="en-AU" i="1"/>
              <a:t>wtf</a:t>
            </a:r>
            <a:r>
              <a:rPr lang="en-AU"/>
              <a:t>, </a:t>
            </a:r>
            <a:r>
              <a:rPr lang="en-AU" i="1"/>
              <a:t>shit</a:t>
            </a:r>
            <a:r>
              <a:rPr lang="en-AU"/>
              <a:t>, </a:t>
            </a:r>
            <a:r>
              <a:rPr lang="en-AU" i="1"/>
              <a:t>motherfucker</a:t>
            </a:r>
            <a:r>
              <a:rPr lang="en-AU"/>
              <a:t>)</a:t>
            </a:r>
            <a:endParaRPr/>
          </a:p>
          <a:p>
            <a:pPr marL="360000" lvl="2" indent="0" algn="l" rtl="0">
              <a:lnSpc>
                <a:spcPct val="110000"/>
              </a:lnSpc>
              <a:spcBef>
                <a:spcPts val="500"/>
              </a:spcBef>
              <a:spcAft>
                <a:spcPts val="0"/>
              </a:spcAft>
              <a:buSzPts val="1800"/>
              <a:buNone/>
            </a:pPr>
            <a:endParaRPr/>
          </a:p>
          <a:p>
            <a:pPr marL="360000" lvl="2" indent="0" algn="l" rtl="0">
              <a:lnSpc>
                <a:spcPct val="110000"/>
              </a:lnSpc>
              <a:spcBef>
                <a:spcPts val="400"/>
              </a:spcBef>
              <a:spcAft>
                <a:spcPts val="0"/>
              </a:spcAft>
              <a:buSzPts val="1800"/>
              <a:buNone/>
            </a:pPr>
            <a:r>
              <a:rPr lang="en-AU" b="1">
                <a:solidFill>
                  <a:srgbClr val="FCBA00"/>
                </a:solidFill>
              </a:rPr>
              <a:t>Important: Australian is British when compared to the US but US-like when compared to GB!</a:t>
            </a:r>
            <a:endParaRPr/>
          </a:p>
        </p:txBody>
      </p:sp>
      <p:sp>
        <p:nvSpPr>
          <p:cNvPr id="562" name="Google Shape;562;p18"/>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9"/>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Topic facilitating Vulgarity</a:t>
            </a:r>
            <a:br>
              <a:rPr lang="en-AU">
                <a:solidFill>
                  <a:srgbClr val="004E9F"/>
                </a:solidFill>
              </a:rPr>
            </a:br>
            <a:r>
              <a:rPr lang="en-AU">
                <a:solidFill>
                  <a:srgbClr val="004E9F"/>
                </a:solidFill>
              </a:rPr>
              <a:t> </a:t>
            </a:r>
            <a:r>
              <a:rPr lang="en-AU" sz="2700">
                <a:solidFill>
                  <a:srgbClr val="004E9F"/>
                </a:solidFill>
              </a:rPr>
              <a:t>(RQ2)</a:t>
            </a:r>
            <a:endParaRPr/>
          </a:p>
        </p:txBody>
      </p:sp>
      <p:sp>
        <p:nvSpPr>
          <p:cNvPr id="568" name="Google Shape;568;p19"/>
          <p:cNvSpPr txBox="1">
            <a:spLocks noGrp="1"/>
          </p:cNvSpPr>
          <p:nvPr>
            <p:ph type="body" idx="1"/>
          </p:nvPr>
        </p:nvSpPr>
        <p:spPr>
          <a:xfrm>
            <a:off x="695327" y="1700213"/>
            <a:ext cx="6048745" cy="4646799"/>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endParaRPr/>
          </a:p>
          <a:p>
            <a:pPr marL="0" lvl="0" indent="0" algn="l" rtl="0">
              <a:lnSpc>
                <a:spcPct val="110000"/>
              </a:lnSpc>
              <a:spcBef>
                <a:spcPts val="600"/>
              </a:spcBef>
              <a:spcAft>
                <a:spcPts val="0"/>
              </a:spcAft>
              <a:buSzPts val="1800"/>
              <a:buNone/>
            </a:pPr>
            <a:r>
              <a:rPr lang="en-AU"/>
              <a:t>What topics attract vulgarity in Oz, GB, and the US?</a:t>
            </a:r>
            <a:endParaRPr/>
          </a:p>
          <a:p>
            <a:pPr marL="0" lvl="0" indent="0" algn="l" rtl="0">
              <a:lnSpc>
                <a:spcPct val="110000"/>
              </a:lnSpc>
              <a:spcBef>
                <a:spcPts val="600"/>
              </a:spcBef>
              <a:spcAft>
                <a:spcPts val="0"/>
              </a:spcAft>
              <a:buSzPts val="1800"/>
              <a:buNone/>
            </a:pPr>
            <a:r>
              <a:rPr lang="en-AU" b="1">
                <a:solidFill>
                  <a:srgbClr val="FCBA00"/>
                </a:solidFill>
              </a:rPr>
              <a:t>Topic modelling </a:t>
            </a:r>
            <a:endParaRPr/>
          </a:p>
          <a:p>
            <a:pPr marL="0" lvl="0" indent="0" algn="l" rtl="0">
              <a:lnSpc>
                <a:spcPct val="110000"/>
              </a:lnSpc>
              <a:spcBef>
                <a:spcPts val="600"/>
              </a:spcBef>
              <a:spcAft>
                <a:spcPts val="0"/>
              </a:spcAft>
              <a:buSzPts val="1800"/>
              <a:buNone/>
            </a:pPr>
            <a:r>
              <a:rPr lang="en-AU"/>
              <a:t>Finds words that correlate with seed terms </a:t>
            </a:r>
            <a:br>
              <a:rPr lang="en-AU"/>
            </a:br>
            <a:r>
              <a:rPr lang="en-AU"/>
              <a:t>(e.g.: 	topic = sports: match, game, play, season, players;</a:t>
            </a:r>
            <a:endParaRPr/>
          </a:p>
          <a:p>
            <a:pPr marL="0" lvl="0" indent="0" algn="l" rtl="0">
              <a:lnSpc>
                <a:spcPct val="110000"/>
              </a:lnSpc>
              <a:spcBef>
                <a:spcPts val="600"/>
              </a:spcBef>
              <a:spcAft>
                <a:spcPts val="0"/>
              </a:spcAft>
              <a:buSzPts val="1800"/>
              <a:buNone/>
            </a:pPr>
            <a:r>
              <a:rPr lang="en-AU"/>
              <a:t>	topic = employment: pay, wage, money, work, job)</a:t>
            </a:r>
            <a:endParaRPr/>
          </a:p>
          <a:p>
            <a:pPr marL="0" lvl="0" indent="0" algn="l" rtl="0">
              <a:lnSpc>
                <a:spcPct val="110000"/>
              </a:lnSpc>
              <a:spcBef>
                <a:spcPts val="600"/>
              </a:spcBef>
              <a:spcAft>
                <a:spcPts val="0"/>
              </a:spcAft>
              <a:buSzPts val="1800"/>
              <a:buNone/>
            </a:pPr>
            <a:r>
              <a:rPr lang="en-AU"/>
              <a:t>Assesses correlations of semantic similarity based on collocational profiles of types. </a:t>
            </a:r>
            <a:endParaRPr/>
          </a:p>
          <a:p>
            <a:pPr marL="0" lvl="0" indent="0" algn="l" rtl="0">
              <a:lnSpc>
                <a:spcPct val="110000"/>
              </a:lnSpc>
              <a:spcBef>
                <a:spcPts val="600"/>
              </a:spcBef>
              <a:spcAft>
                <a:spcPts val="0"/>
              </a:spcAft>
              <a:buSzPts val="1800"/>
              <a:buNone/>
            </a:pPr>
            <a:r>
              <a:rPr lang="en-AU"/>
              <a:t>Topics: 	employment, politics, climate, sports, medical,</a:t>
            </a:r>
            <a:br>
              <a:rPr lang="en-AU"/>
            </a:br>
            <a:r>
              <a:rPr lang="en-AU"/>
              <a:t> 	education, foreign, immigration, crime, tech,</a:t>
            </a:r>
            <a:br>
              <a:rPr lang="en-AU"/>
            </a:br>
            <a:r>
              <a:rPr lang="en-AU"/>
              <a:t> 	media, military, family, web, wishes, spanish,</a:t>
            </a:r>
            <a:br>
              <a:rPr lang="en-AU"/>
            </a:br>
            <a:r>
              <a:rPr lang="en-AU"/>
              <a:t> 	other)</a:t>
            </a:r>
            <a:endParaRPr/>
          </a:p>
        </p:txBody>
      </p:sp>
      <p:pic>
        <p:nvPicPr>
          <p:cNvPr id="569" name="Google Shape;569;p19"/>
          <p:cNvPicPr preferRelativeResize="0"/>
          <p:nvPr/>
        </p:nvPicPr>
        <p:blipFill rotWithShape="1">
          <a:blip r:embed="rId3">
            <a:alphaModFix/>
          </a:blip>
          <a:srcRect/>
          <a:stretch/>
        </p:blipFill>
        <p:spPr>
          <a:xfrm>
            <a:off x="8572812" y="145380"/>
            <a:ext cx="3544101" cy="2187716"/>
          </a:xfrm>
          <a:prstGeom prst="rect">
            <a:avLst/>
          </a:prstGeom>
          <a:noFill/>
          <a:ln>
            <a:noFill/>
          </a:ln>
        </p:spPr>
      </p:pic>
      <p:pic>
        <p:nvPicPr>
          <p:cNvPr id="570" name="Google Shape;570;p19"/>
          <p:cNvPicPr preferRelativeResize="0"/>
          <p:nvPr/>
        </p:nvPicPr>
        <p:blipFill rotWithShape="1">
          <a:blip r:embed="rId4">
            <a:alphaModFix/>
          </a:blip>
          <a:srcRect/>
          <a:stretch/>
        </p:blipFill>
        <p:spPr>
          <a:xfrm>
            <a:off x="5879976" y="249747"/>
            <a:ext cx="2508896" cy="1272045"/>
          </a:xfrm>
          <a:prstGeom prst="rect">
            <a:avLst/>
          </a:prstGeom>
          <a:noFill/>
          <a:ln>
            <a:noFill/>
          </a:ln>
        </p:spPr>
      </p:pic>
      <p:pic>
        <p:nvPicPr>
          <p:cNvPr id="571" name="Google Shape;571;p19"/>
          <p:cNvPicPr preferRelativeResize="0"/>
          <p:nvPr/>
        </p:nvPicPr>
        <p:blipFill rotWithShape="1">
          <a:blip r:embed="rId5">
            <a:alphaModFix/>
          </a:blip>
          <a:srcRect/>
          <a:stretch/>
        </p:blipFill>
        <p:spPr>
          <a:xfrm>
            <a:off x="6860279" y="2333096"/>
            <a:ext cx="5256634" cy="4505686"/>
          </a:xfrm>
          <a:prstGeom prst="rect">
            <a:avLst/>
          </a:prstGeom>
          <a:noFill/>
          <a:ln>
            <a:noFill/>
          </a:ln>
        </p:spPr>
      </p:pic>
      <p:sp>
        <p:nvSpPr>
          <p:cNvPr id="572" name="Google Shape;572;p1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0"/>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Topic facilitating Vulgarity</a:t>
            </a:r>
            <a:br>
              <a:rPr lang="en-AU">
                <a:solidFill>
                  <a:srgbClr val="004E9F"/>
                </a:solidFill>
              </a:rPr>
            </a:br>
            <a:r>
              <a:rPr lang="en-AU">
                <a:solidFill>
                  <a:srgbClr val="004E9F"/>
                </a:solidFill>
              </a:rPr>
              <a:t> </a:t>
            </a:r>
            <a:r>
              <a:rPr lang="en-AU" sz="2700">
                <a:solidFill>
                  <a:srgbClr val="004E9F"/>
                </a:solidFill>
              </a:rPr>
              <a:t>(RQ2)</a:t>
            </a:r>
            <a:endParaRPr/>
          </a:p>
        </p:txBody>
      </p:sp>
      <p:sp>
        <p:nvSpPr>
          <p:cNvPr id="578" name="Google Shape;578;p20"/>
          <p:cNvSpPr txBox="1">
            <a:spLocks noGrp="1"/>
          </p:cNvSpPr>
          <p:nvPr>
            <p:ph type="body" idx="1"/>
          </p:nvPr>
        </p:nvSpPr>
        <p:spPr>
          <a:xfrm>
            <a:off x="695326" y="1700213"/>
            <a:ext cx="5832722" cy="5157787"/>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endParaRPr/>
          </a:p>
          <a:p>
            <a:pPr marL="0" lvl="0" indent="0" algn="l" rtl="0">
              <a:lnSpc>
                <a:spcPct val="110000"/>
              </a:lnSpc>
              <a:spcBef>
                <a:spcPts val="600"/>
              </a:spcBef>
              <a:spcAft>
                <a:spcPts val="0"/>
              </a:spcAft>
              <a:buSzPts val="1800"/>
              <a:buNone/>
            </a:pPr>
            <a:r>
              <a:rPr lang="en-AU"/>
              <a:t>What topics attract vulgarity in Oz, GB, and the US?</a:t>
            </a:r>
            <a:endParaRPr/>
          </a:p>
          <a:p>
            <a:pPr marL="285750" lvl="0" indent="-285750" algn="l" rtl="0">
              <a:lnSpc>
                <a:spcPct val="110000"/>
              </a:lnSpc>
              <a:spcBef>
                <a:spcPts val="600"/>
              </a:spcBef>
              <a:spcAft>
                <a:spcPts val="0"/>
              </a:spcAft>
              <a:buSzPts val="1800"/>
              <a:buFont typeface="Arial"/>
              <a:buChar char="•"/>
            </a:pPr>
            <a:r>
              <a:rPr lang="en-AU" b="1">
                <a:solidFill>
                  <a:srgbClr val="FFC000"/>
                </a:solidFill>
              </a:rPr>
              <a:t>Crime</a:t>
            </a:r>
            <a:r>
              <a:rPr lang="en-AU"/>
              <a:t> attracts vulgarity in Australia and Great Britain but vulgarity is dispreferred in tweets about crime in the US data.</a:t>
            </a:r>
            <a:endParaRPr/>
          </a:p>
          <a:p>
            <a:pPr marL="285750" lvl="0" indent="-285750" algn="l" rtl="0">
              <a:lnSpc>
                <a:spcPct val="110000"/>
              </a:lnSpc>
              <a:spcBef>
                <a:spcPts val="600"/>
              </a:spcBef>
              <a:spcAft>
                <a:spcPts val="0"/>
              </a:spcAft>
              <a:buSzPts val="1800"/>
              <a:buFont typeface="Arial"/>
              <a:buChar char="•"/>
            </a:pPr>
            <a:r>
              <a:rPr lang="en-AU" b="1">
                <a:solidFill>
                  <a:srgbClr val="FFC000"/>
                </a:solidFill>
              </a:rPr>
              <a:t>Employment</a:t>
            </a:r>
            <a:r>
              <a:rPr lang="en-AU"/>
              <a:t>-related tweets strongly facilitate vulgar language in Great Britain but not so in Australia and it is decidedly non-vulgar in the US data.</a:t>
            </a:r>
            <a:endParaRPr/>
          </a:p>
          <a:p>
            <a:pPr marL="285750" lvl="0" indent="-285750" algn="l" rtl="0">
              <a:lnSpc>
                <a:spcPct val="110000"/>
              </a:lnSpc>
              <a:spcBef>
                <a:spcPts val="600"/>
              </a:spcBef>
              <a:spcAft>
                <a:spcPts val="0"/>
              </a:spcAft>
              <a:buSzPts val="1800"/>
              <a:buFont typeface="Arial"/>
              <a:buChar char="•"/>
            </a:pPr>
            <a:r>
              <a:rPr lang="en-AU"/>
              <a:t>The</a:t>
            </a:r>
            <a:r>
              <a:rPr lang="en-AU" b="1"/>
              <a:t> </a:t>
            </a:r>
            <a:r>
              <a:rPr lang="en-AU" b="1">
                <a:solidFill>
                  <a:srgbClr val="FFC000"/>
                </a:solidFill>
              </a:rPr>
              <a:t>other</a:t>
            </a:r>
            <a:r>
              <a:rPr lang="en-AU"/>
              <a:t> category strongly attracts vulgarity in the US but not in Australia and it is decidedly non-vulgar in Great Britain.</a:t>
            </a:r>
            <a:br>
              <a:rPr lang="en-AU"/>
            </a:br>
            <a:r>
              <a:rPr lang="en-AU"/>
              <a:t>(keywords other category: </a:t>
            </a:r>
            <a:r>
              <a:rPr lang="en-AU" i="1"/>
              <a:t>bro</a:t>
            </a:r>
            <a:r>
              <a:rPr lang="en-AU"/>
              <a:t>, </a:t>
            </a:r>
            <a:r>
              <a:rPr lang="en-AU" i="1"/>
              <a:t>shit</a:t>
            </a:r>
            <a:r>
              <a:rPr lang="en-AU"/>
              <a:t>, </a:t>
            </a:r>
            <a:r>
              <a:rPr lang="en-AU" i="1"/>
              <a:t>get</a:t>
            </a:r>
            <a:r>
              <a:rPr lang="en-AU"/>
              <a:t>, </a:t>
            </a:r>
            <a:r>
              <a:rPr lang="en-AU" i="1"/>
              <a:t>man</a:t>
            </a:r>
            <a:r>
              <a:rPr lang="en-AU"/>
              <a:t>, </a:t>
            </a:r>
            <a:r>
              <a:rPr lang="en-AU" i="1"/>
              <a:t>fuck</a:t>
            </a:r>
            <a:r>
              <a:rPr lang="en-AU"/>
              <a:t>, </a:t>
            </a:r>
            <a:r>
              <a:rPr lang="en-AU" i="1"/>
              <a:t>got</a:t>
            </a:r>
            <a:r>
              <a:rPr lang="en-AU"/>
              <a:t>, </a:t>
            </a:r>
            <a:r>
              <a:rPr lang="en-AU" i="1"/>
              <a:t>ass</a:t>
            </a:r>
            <a:r>
              <a:rPr lang="en-AU"/>
              <a:t>, </a:t>
            </a:r>
            <a:r>
              <a:rPr lang="en-AU" i="1"/>
              <a:t>im</a:t>
            </a:r>
            <a:r>
              <a:rPr lang="en-AU"/>
              <a:t>, </a:t>
            </a:r>
            <a:r>
              <a:rPr lang="en-AU" i="1"/>
              <a:t>fucking</a:t>
            </a:r>
            <a:r>
              <a:rPr lang="en-AU"/>
              <a:t>, </a:t>
            </a:r>
            <a:r>
              <a:rPr lang="en-AU" i="1"/>
              <a:t>lmao</a:t>
            </a:r>
            <a:r>
              <a:rPr lang="en-AU"/>
              <a:t>) → naughty web talk</a:t>
            </a:r>
            <a:endParaRPr/>
          </a:p>
          <a:p>
            <a:pPr marL="0" lvl="0" indent="0" algn="l" rtl="0">
              <a:lnSpc>
                <a:spcPct val="110000"/>
              </a:lnSpc>
              <a:spcBef>
                <a:spcPts val="600"/>
              </a:spcBef>
              <a:spcAft>
                <a:spcPts val="0"/>
              </a:spcAft>
              <a:buSzPts val="1800"/>
              <a:buNone/>
            </a:pPr>
            <a:r>
              <a:rPr lang="en-AU"/>
              <a:t>     → 	</a:t>
            </a:r>
            <a:r>
              <a:rPr lang="en-AU" b="1">
                <a:solidFill>
                  <a:srgbClr val="FFC000"/>
                </a:solidFill>
              </a:rPr>
              <a:t>In the US, vulgarity is register-constrained</a:t>
            </a:r>
            <a:br>
              <a:rPr lang="en-AU" b="1">
                <a:solidFill>
                  <a:srgbClr val="FFC000"/>
                </a:solidFill>
              </a:rPr>
            </a:br>
            <a:r>
              <a:rPr lang="en-AU" b="1">
                <a:solidFill>
                  <a:srgbClr val="FFC000"/>
                </a:solidFill>
              </a:rPr>
              <a:t>	whereas, in Britain, it is topic constrained. </a:t>
            </a:r>
            <a:endParaRPr/>
          </a:p>
        </p:txBody>
      </p:sp>
      <p:pic>
        <p:nvPicPr>
          <p:cNvPr id="579" name="Google Shape;579;p20"/>
          <p:cNvPicPr preferRelativeResize="0"/>
          <p:nvPr/>
        </p:nvPicPr>
        <p:blipFill rotWithShape="1">
          <a:blip r:embed="rId3">
            <a:alphaModFix/>
          </a:blip>
          <a:srcRect/>
          <a:stretch/>
        </p:blipFill>
        <p:spPr>
          <a:xfrm>
            <a:off x="6712303" y="811519"/>
            <a:ext cx="5486411" cy="5486411"/>
          </a:xfrm>
          <a:prstGeom prst="rect">
            <a:avLst/>
          </a:prstGeom>
          <a:noFill/>
          <a:ln>
            <a:noFill/>
          </a:ln>
        </p:spPr>
      </p:pic>
      <p:sp>
        <p:nvSpPr>
          <p:cNvPr id="580" name="Google Shape;580;p2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1"/>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Topic facilitating Vulgarity</a:t>
            </a:r>
            <a:br>
              <a:rPr lang="en-AU">
                <a:solidFill>
                  <a:srgbClr val="004E9F"/>
                </a:solidFill>
              </a:rPr>
            </a:br>
            <a:r>
              <a:rPr lang="en-AU">
                <a:solidFill>
                  <a:srgbClr val="004E9F"/>
                </a:solidFill>
              </a:rPr>
              <a:t> </a:t>
            </a:r>
            <a:r>
              <a:rPr lang="en-AU" sz="2700">
                <a:solidFill>
                  <a:srgbClr val="004E9F"/>
                </a:solidFill>
              </a:rPr>
              <a:t>(RQ2)</a:t>
            </a:r>
            <a:endParaRPr/>
          </a:p>
        </p:txBody>
      </p:sp>
      <p:sp>
        <p:nvSpPr>
          <p:cNvPr id="586" name="Google Shape;586;p21"/>
          <p:cNvSpPr txBox="1">
            <a:spLocks noGrp="1"/>
          </p:cNvSpPr>
          <p:nvPr>
            <p:ph type="body" idx="1"/>
          </p:nvPr>
        </p:nvSpPr>
        <p:spPr>
          <a:xfrm>
            <a:off x="695400" y="1700213"/>
            <a:ext cx="5832722" cy="5157787"/>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endParaRPr/>
          </a:p>
          <a:p>
            <a:pPr marL="0" lvl="0" indent="0" algn="l" rtl="0">
              <a:lnSpc>
                <a:spcPct val="110000"/>
              </a:lnSpc>
              <a:spcBef>
                <a:spcPts val="600"/>
              </a:spcBef>
              <a:spcAft>
                <a:spcPts val="0"/>
              </a:spcAft>
              <a:buSzPts val="1800"/>
              <a:buNone/>
            </a:pPr>
            <a:r>
              <a:rPr lang="en-AU"/>
              <a:t>What topics attract vulgarity in Oz, GB, and the US?</a:t>
            </a:r>
            <a:endParaRPr/>
          </a:p>
          <a:p>
            <a:pPr marL="285750" lvl="0" indent="-285750" algn="l" rtl="0">
              <a:lnSpc>
                <a:spcPct val="110000"/>
              </a:lnSpc>
              <a:spcBef>
                <a:spcPts val="600"/>
              </a:spcBef>
              <a:spcAft>
                <a:spcPts val="0"/>
              </a:spcAft>
              <a:buSzPts val="1800"/>
              <a:buFont typeface="Arial"/>
              <a:buChar char="•"/>
            </a:pPr>
            <a:r>
              <a:rPr lang="en-AU" b="1">
                <a:solidFill>
                  <a:srgbClr val="FFC000"/>
                </a:solidFill>
              </a:rPr>
              <a:t>Crime</a:t>
            </a:r>
            <a:r>
              <a:rPr lang="en-AU"/>
              <a:t> attracts vulgarity in Australia and Great Britain but vulgarity is dispreferred in tweets about crime in the US data.</a:t>
            </a:r>
            <a:endParaRPr/>
          </a:p>
          <a:p>
            <a:pPr marL="285750" lvl="0" indent="-285750" algn="l" rtl="0">
              <a:lnSpc>
                <a:spcPct val="110000"/>
              </a:lnSpc>
              <a:spcBef>
                <a:spcPts val="600"/>
              </a:spcBef>
              <a:spcAft>
                <a:spcPts val="0"/>
              </a:spcAft>
              <a:buSzPts val="1800"/>
              <a:buFont typeface="Arial"/>
              <a:buChar char="•"/>
            </a:pPr>
            <a:r>
              <a:rPr lang="en-AU" b="1">
                <a:solidFill>
                  <a:srgbClr val="FFC000"/>
                </a:solidFill>
              </a:rPr>
              <a:t>Employment</a:t>
            </a:r>
            <a:r>
              <a:rPr lang="en-AU"/>
              <a:t>-related tweets strongly facilitate vulgar language in Great Britain but not so in Australia and it is decidedly non-vulgar in the US data.</a:t>
            </a:r>
            <a:endParaRPr/>
          </a:p>
          <a:p>
            <a:pPr marL="285750" lvl="0" indent="-285750" algn="l" rtl="0">
              <a:lnSpc>
                <a:spcPct val="110000"/>
              </a:lnSpc>
              <a:spcBef>
                <a:spcPts val="600"/>
              </a:spcBef>
              <a:spcAft>
                <a:spcPts val="0"/>
              </a:spcAft>
              <a:buSzPts val="1800"/>
              <a:buFont typeface="Arial"/>
              <a:buChar char="•"/>
            </a:pPr>
            <a:r>
              <a:rPr lang="en-AU"/>
              <a:t>The</a:t>
            </a:r>
            <a:r>
              <a:rPr lang="en-AU" b="1"/>
              <a:t> </a:t>
            </a:r>
            <a:r>
              <a:rPr lang="en-AU" b="1">
                <a:solidFill>
                  <a:srgbClr val="FFC000"/>
                </a:solidFill>
              </a:rPr>
              <a:t>other</a:t>
            </a:r>
            <a:r>
              <a:rPr lang="en-AU"/>
              <a:t> category strongly attracts vulgarity in the US but not in Australia and it is decidedly non-vulgar in Great Britain.</a:t>
            </a:r>
            <a:br>
              <a:rPr lang="en-AU"/>
            </a:br>
            <a:r>
              <a:rPr lang="en-AU"/>
              <a:t>(keywords other category: </a:t>
            </a:r>
            <a:r>
              <a:rPr lang="en-AU" i="1"/>
              <a:t>bro</a:t>
            </a:r>
            <a:r>
              <a:rPr lang="en-AU"/>
              <a:t>, </a:t>
            </a:r>
            <a:r>
              <a:rPr lang="en-AU" i="1"/>
              <a:t>shit</a:t>
            </a:r>
            <a:r>
              <a:rPr lang="en-AU"/>
              <a:t>, </a:t>
            </a:r>
            <a:r>
              <a:rPr lang="en-AU" i="1"/>
              <a:t>get</a:t>
            </a:r>
            <a:r>
              <a:rPr lang="en-AU"/>
              <a:t>, </a:t>
            </a:r>
            <a:r>
              <a:rPr lang="en-AU" i="1"/>
              <a:t>man</a:t>
            </a:r>
            <a:r>
              <a:rPr lang="en-AU"/>
              <a:t>, </a:t>
            </a:r>
            <a:r>
              <a:rPr lang="en-AU" i="1"/>
              <a:t>fuck</a:t>
            </a:r>
            <a:r>
              <a:rPr lang="en-AU"/>
              <a:t>, </a:t>
            </a:r>
            <a:r>
              <a:rPr lang="en-AU" i="1"/>
              <a:t>got</a:t>
            </a:r>
            <a:r>
              <a:rPr lang="en-AU"/>
              <a:t>, </a:t>
            </a:r>
            <a:r>
              <a:rPr lang="en-AU" i="1"/>
              <a:t>ass</a:t>
            </a:r>
            <a:r>
              <a:rPr lang="en-AU"/>
              <a:t>, </a:t>
            </a:r>
            <a:r>
              <a:rPr lang="en-AU" i="1"/>
              <a:t>im</a:t>
            </a:r>
            <a:r>
              <a:rPr lang="en-AU"/>
              <a:t>, </a:t>
            </a:r>
            <a:r>
              <a:rPr lang="en-AU" i="1"/>
              <a:t>fucking</a:t>
            </a:r>
            <a:r>
              <a:rPr lang="en-AU"/>
              <a:t>, </a:t>
            </a:r>
            <a:r>
              <a:rPr lang="en-AU" i="1"/>
              <a:t>lmao</a:t>
            </a:r>
            <a:r>
              <a:rPr lang="en-AU"/>
              <a:t>) → naughty web talk</a:t>
            </a:r>
            <a:endParaRPr/>
          </a:p>
          <a:p>
            <a:pPr marL="0" lvl="0" indent="0" algn="l" rtl="0">
              <a:lnSpc>
                <a:spcPct val="110000"/>
              </a:lnSpc>
              <a:spcBef>
                <a:spcPts val="600"/>
              </a:spcBef>
              <a:spcAft>
                <a:spcPts val="0"/>
              </a:spcAft>
              <a:buSzPts val="1800"/>
              <a:buNone/>
            </a:pPr>
            <a:r>
              <a:rPr lang="en-AU"/>
              <a:t>     → 	</a:t>
            </a:r>
            <a:r>
              <a:rPr lang="en-AU" b="1">
                <a:solidFill>
                  <a:srgbClr val="FFC000"/>
                </a:solidFill>
              </a:rPr>
              <a:t>In the US, vulgarity is register-constrained</a:t>
            </a:r>
            <a:br>
              <a:rPr lang="en-AU" b="1">
                <a:solidFill>
                  <a:srgbClr val="FFC000"/>
                </a:solidFill>
              </a:rPr>
            </a:br>
            <a:r>
              <a:rPr lang="en-AU" b="1">
                <a:solidFill>
                  <a:srgbClr val="FFC000"/>
                </a:solidFill>
              </a:rPr>
              <a:t>	whereas, in Britain, it is topic constrained. </a:t>
            </a:r>
            <a:endParaRPr/>
          </a:p>
        </p:txBody>
      </p:sp>
      <p:sp>
        <p:nvSpPr>
          <p:cNvPr id="587" name="Google Shape;587;p2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24</a:t>
            </a:fld>
            <a:endParaRPr/>
          </a:p>
        </p:txBody>
      </p:sp>
      <p:sp>
        <p:nvSpPr>
          <p:cNvPr id="588" name="Google Shape;588;p21"/>
          <p:cNvSpPr txBox="1"/>
          <p:nvPr/>
        </p:nvSpPr>
        <p:spPr>
          <a:xfrm>
            <a:off x="695326" y="1700213"/>
            <a:ext cx="5832722" cy="5157787"/>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lnSpc>
                <a:spcPct val="110000"/>
              </a:lnSpc>
              <a:spcBef>
                <a:spcPts val="600"/>
              </a:spcBef>
              <a:spcAft>
                <a:spcPts val="0"/>
              </a:spcAft>
              <a:buClr>
                <a:schemeClr val="dk1"/>
              </a:buClr>
              <a:buSzPts val="1800"/>
              <a:buFont typeface="Arial"/>
              <a:buNone/>
            </a:pPr>
            <a:r>
              <a:rPr lang="en-AU" sz="1800">
                <a:solidFill>
                  <a:schemeClr val="dk1"/>
                </a:solidFill>
                <a:latin typeface="Arial"/>
                <a:ea typeface="Arial"/>
                <a:cs typeface="Arial"/>
                <a:sym typeface="Arial"/>
              </a:rPr>
              <a:t>What topics attract vulgarity in Oz, GB, and the US?</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1">
                <a:solidFill>
                  <a:srgbClr val="FFC000"/>
                </a:solidFill>
                <a:latin typeface="Arial"/>
                <a:ea typeface="Arial"/>
                <a:cs typeface="Arial"/>
                <a:sym typeface="Arial"/>
              </a:rPr>
              <a:t>Crime</a:t>
            </a:r>
            <a:r>
              <a:rPr lang="en-AU" sz="1800">
                <a:solidFill>
                  <a:schemeClr val="dk1"/>
                </a:solidFill>
                <a:latin typeface="Arial"/>
                <a:ea typeface="Arial"/>
                <a:cs typeface="Arial"/>
                <a:sym typeface="Arial"/>
              </a:rPr>
              <a:t> attracts vulgarity in Australia and Great Britain but vulgarity is dispreferred in tweets about crime in the US data.</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b="1">
                <a:solidFill>
                  <a:srgbClr val="FFC000"/>
                </a:solidFill>
                <a:latin typeface="Arial"/>
                <a:ea typeface="Arial"/>
                <a:cs typeface="Arial"/>
                <a:sym typeface="Arial"/>
              </a:rPr>
              <a:t>Employment</a:t>
            </a:r>
            <a:r>
              <a:rPr lang="en-AU" sz="1800">
                <a:solidFill>
                  <a:schemeClr val="dk1"/>
                </a:solidFill>
                <a:latin typeface="Arial"/>
                <a:ea typeface="Arial"/>
                <a:cs typeface="Arial"/>
                <a:sym typeface="Arial"/>
              </a:rPr>
              <a:t>-related tweets strongly facilitate vulgar language in Great Britain but not so in Australia and it is decidedly non-vulgar in the US data.</a:t>
            </a:r>
            <a:endParaRPr/>
          </a:p>
          <a:p>
            <a:pPr marL="285750" marR="0" lvl="0" indent="-285750" algn="l" rtl="0">
              <a:lnSpc>
                <a:spcPct val="110000"/>
              </a:lnSpc>
              <a:spcBef>
                <a:spcPts val="600"/>
              </a:spcBef>
              <a:spcAft>
                <a:spcPts val="0"/>
              </a:spcAft>
              <a:buClr>
                <a:schemeClr val="dk1"/>
              </a:buClr>
              <a:buSzPts val="1800"/>
              <a:buFont typeface="Arial"/>
              <a:buChar char="•"/>
            </a:pPr>
            <a:r>
              <a:rPr lang="en-AU" sz="1800">
                <a:solidFill>
                  <a:schemeClr val="dk1"/>
                </a:solidFill>
                <a:latin typeface="Arial"/>
                <a:ea typeface="Arial"/>
                <a:cs typeface="Arial"/>
                <a:sym typeface="Arial"/>
              </a:rPr>
              <a:t>The</a:t>
            </a:r>
            <a:r>
              <a:rPr lang="en-AU" sz="1800" b="1">
                <a:solidFill>
                  <a:schemeClr val="dk1"/>
                </a:solidFill>
                <a:latin typeface="Arial"/>
                <a:ea typeface="Arial"/>
                <a:cs typeface="Arial"/>
                <a:sym typeface="Arial"/>
              </a:rPr>
              <a:t> </a:t>
            </a:r>
            <a:r>
              <a:rPr lang="en-AU" sz="1800" b="1">
                <a:solidFill>
                  <a:srgbClr val="FFC000"/>
                </a:solidFill>
                <a:latin typeface="Arial"/>
                <a:ea typeface="Arial"/>
                <a:cs typeface="Arial"/>
                <a:sym typeface="Arial"/>
              </a:rPr>
              <a:t>other</a:t>
            </a:r>
            <a:r>
              <a:rPr lang="en-AU" sz="1800">
                <a:solidFill>
                  <a:schemeClr val="dk1"/>
                </a:solidFill>
                <a:latin typeface="Arial"/>
                <a:ea typeface="Arial"/>
                <a:cs typeface="Arial"/>
                <a:sym typeface="Arial"/>
              </a:rPr>
              <a:t> category strongly attracts vulgarity in the US but not in Australia and it is decidedly non-vulgar in Great Britain.</a:t>
            </a:r>
            <a:br>
              <a:rPr lang="en-AU" sz="1800">
                <a:solidFill>
                  <a:schemeClr val="dk1"/>
                </a:solidFill>
                <a:latin typeface="Arial"/>
                <a:ea typeface="Arial"/>
                <a:cs typeface="Arial"/>
                <a:sym typeface="Arial"/>
              </a:rPr>
            </a:br>
            <a:r>
              <a:rPr lang="en-AU" sz="1800">
                <a:solidFill>
                  <a:schemeClr val="dk1"/>
                </a:solidFill>
                <a:latin typeface="Arial"/>
                <a:ea typeface="Arial"/>
                <a:cs typeface="Arial"/>
                <a:sym typeface="Arial"/>
              </a:rPr>
              <a:t>(keywords other category: </a:t>
            </a:r>
            <a:r>
              <a:rPr lang="en-AU" sz="1800" i="1">
                <a:solidFill>
                  <a:schemeClr val="dk1"/>
                </a:solidFill>
                <a:latin typeface="Arial"/>
                <a:ea typeface="Arial"/>
                <a:cs typeface="Arial"/>
                <a:sym typeface="Arial"/>
              </a:rPr>
              <a:t>bro</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shit</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get</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man</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fuck</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got</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ass</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im</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fucking</a:t>
            </a:r>
            <a:r>
              <a:rPr lang="en-AU" sz="1800">
                <a:solidFill>
                  <a:schemeClr val="dk1"/>
                </a:solidFill>
                <a:latin typeface="Arial"/>
                <a:ea typeface="Arial"/>
                <a:cs typeface="Arial"/>
                <a:sym typeface="Arial"/>
              </a:rPr>
              <a:t>, </a:t>
            </a:r>
            <a:r>
              <a:rPr lang="en-AU" sz="1800" i="1">
                <a:solidFill>
                  <a:schemeClr val="dk1"/>
                </a:solidFill>
                <a:latin typeface="Arial"/>
                <a:ea typeface="Arial"/>
                <a:cs typeface="Arial"/>
                <a:sym typeface="Arial"/>
              </a:rPr>
              <a:t>lmao</a:t>
            </a:r>
            <a:r>
              <a:rPr lang="en-AU" sz="1800">
                <a:solidFill>
                  <a:schemeClr val="dk1"/>
                </a:solidFill>
                <a:latin typeface="Arial"/>
                <a:ea typeface="Arial"/>
                <a:cs typeface="Arial"/>
                <a:sym typeface="Arial"/>
              </a:rPr>
              <a:t>) → naughty web talk</a:t>
            </a:r>
            <a:endParaRPr/>
          </a:p>
          <a:p>
            <a:pPr marL="0" marR="0" lvl="0" indent="0" algn="l" rtl="0">
              <a:lnSpc>
                <a:spcPct val="110000"/>
              </a:lnSpc>
              <a:spcBef>
                <a:spcPts val="600"/>
              </a:spcBef>
              <a:spcAft>
                <a:spcPts val="0"/>
              </a:spcAft>
              <a:buClr>
                <a:schemeClr val="dk1"/>
              </a:buClr>
              <a:buSzPts val="1800"/>
              <a:buFont typeface="Arial"/>
              <a:buNone/>
            </a:pPr>
            <a:r>
              <a:rPr lang="en-AU" sz="1800">
                <a:solidFill>
                  <a:schemeClr val="dk1"/>
                </a:solidFill>
                <a:latin typeface="Arial"/>
                <a:ea typeface="Arial"/>
                <a:cs typeface="Arial"/>
                <a:sym typeface="Arial"/>
              </a:rPr>
              <a:t>     → 	</a:t>
            </a:r>
            <a:r>
              <a:rPr lang="en-AU" sz="1800" b="1">
                <a:solidFill>
                  <a:srgbClr val="FFC000"/>
                </a:solidFill>
                <a:latin typeface="Arial"/>
                <a:ea typeface="Arial"/>
                <a:cs typeface="Arial"/>
                <a:sym typeface="Arial"/>
              </a:rPr>
              <a:t>In the US, vulgarity is register-constrained</a:t>
            </a:r>
            <a:br>
              <a:rPr lang="en-AU" sz="1800" b="1">
                <a:solidFill>
                  <a:srgbClr val="FFC000"/>
                </a:solidFill>
                <a:latin typeface="Arial"/>
                <a:ea typeface="Arial"/>
                <a:cs typeface="Arial"/>
                <a:sym typeface="Arial"/>
              </a:rPr>
            </a:br>
            <a:r>
              <a:rPr lang="en-AU" sz="1800" b="1">
                <a:solidFill>
                  <a:srgbClr val="FFC000"/>
                </a:solidFill>
                <a:latin typeface="Arial"/>
                <a:ea typeface="Arial"/>
                <a:cs typeface="Arial"/>
                <a:sym typeface="Arial"/>
              </a:rPr>
              <a:t>	whereas, in Britain, it is topic constrained. </a:t>
            </a:r>
            <a:endParaRPr/>
          </a:p>
        </p:txBody>
      </p:sp>
      <p:sp>
        <p:nvSpPr>
          <p:cNvPr id="589" name="Google Shape;589;p21"/>
          <p:cNvSpPr txBox="1"/>
          <p:nvPr/>
        </p:nvSpPr>
        <p:spPr>
          <a:xfrm>
            <a:off x="6672064" y="1521791"/>
            <a:ext cx="5184650" cy="5150353"/>
          </a:xfrm>
          <a:prstGeom prst="rect">
            <a:avLst/>
          </a:prstGeom>
          <a:noFill/>
          <a:ln w="38100" cap="flat" cmpd="sng">
            <a:solidFill>
              <a:srgbClr val="FCBA00"/>
            </a:solidFill>
            <a:prstDash val="solid"/>
            <a:round/>
            <a:headEnd type="none" w="sm" len="sm"/>
            <a:tailEnd type="none" w="sm" len="sm"/>
          </a:ln>
        </p:spPr>
        <p:txBody>
          <a:bodyPr spcFirstLastPara="1" wrap="square" lIns="0" tIns="0" rIns="0" bIns="0" anchor="t" anchorCtr="0">
            <a:normAutofit/>
          </a:bodyPr>
          <a:lstStyle/>
          <a:p>
            <a:pPr marL="180612" marR="0" lvl="2" indent="0" algn="l" rtl="0">
              <a:lnSpc>
                <a:spcPct val="110000"/>
              </a:lnSpc>
              <a:spcBef>
                <a:spcPts val="0"/>
              </a:spcBef>
              <a:spcAft>
                <a:spcPts val="0"/>
              </a:spcAft>
              <a:buClr>
                <a:schemeClr val="accent1"/>
              </a:buClr>
              <a:buSzPts val="1800"/>
              <a:buFont typeface="Arial"/>
              <a:buNone/>
            </a:pPr>
            <a:endParaRPr sz="1800" b="0" i="0" u="none" strike="noStrike" cap="none">
              <a:solidFill>
                <a:schemeClr val="dk1"/>
              </a:solidFill>
              <a:latin typeface="Arial"/>
              <a:ea typeface="Arial"/>
              <a:cs typeface="Arial"/>
              <a:sym typeface="Arial"/>
            </a:endParaRPr>
          </a:p>
          <a:p>
            <a:pPr marL="180612" marR="0" lvl="2" indent="0" algn="l" rtl="0">
              <a:lnSpc>
                <a:spcPct val="110000"/>
              </a:lnSpc>
              <a:spcBef>
                <a:spcPts val="400"/>
              </a:spcBef>
              <a:spcAft>
                <a:spcPts val="0"/>
              </a:spcAft>
              <a:buClr>
                <a:schemeClr val="accent1"/>
              </a:buClr>
              <a:buSzPts val="1800"/>
              <a:buFont typeface="Arial"/>
              <a:buNone/>
            </a:pPr>
            <a:r>
              <a:rPr lang="en-AU" sz="1800" b="0" i="0" u="none" strike="noStrike" cap="none">
                <a:solidFill>
                  <a:schemeClr val="dk1"/>
                </a:solidFill>
                <a:latin typeface="Arial"/>
                <a:ea typeface="Arial"/>
                <a:cs typeface="Arial"/>
                <a:sym typeface="Arial"/>
              </a:rPr>
              <a:t>Examples</a:t>
            </a:r>
            <a:endParaRPr/>
          </a:p>
          <a:p>
            <a:pPr marL="180612" marR="0" lvl="2" indent="0" algn="l" rtl="0">
              <a:lnSpc>
                <a:spcPct val="110000"/>
              </a:lnSpc>
              <a:spcBef>
                <a:spcPts val="400"/>
              </a:spcBef>
              <a:spcAft>
                <a:spcPts val="0"/>
              </a:spcAft>
              <a:buClr>
                <a:schemeClr val="accent1"/>
              </a:buClr>
              <a:buSzPts val="1800"/>
              <a:buFont typeface="Arial"/>
              <a:buNone/>
            </a:pPr>
            <a:r>
              <a:rPr lang="en-AU" sz="1800" b="1" i="0" u="none" strike="noStrike" cap="none">
                <a:solidFill>
                  <a:srgbClr val="FFC000"/>
                </a:solidFill>
                <a:latin typeface="Arial"/>
                <a:ea typeface="Arial"/>
                <a:cs typeface="Arial"/>
                <a:sym typeface="Arial"/>
              </a:rPr>
              <a:t>Crime</a:t>
            </a:r>
            <a:r>
              <a:rPr lang="en-AU" sz="1800" b="0" i="0" u="none" strike="noStrike" cap="none">
                <a:solidFill>
                  <a:schemeClr val="dk1"/>
                </a:solidFill>
                <a:latin typeface="Arial"/>
                <a:ea typeface="Arial"/>
                <a:cs typeface="Arial"/>
                <a:sym typeface="Arial"/>
              </a:rPr>
              <a:t> </a:t>
            </a:r>
            <a:endParaRPr/>
          </a:p>
          <a:p>
            <a:pPr marL="180612" marR="0" lvl="2" indent="0" algn="l" rtl="0">
              <a:lnSpc>
                <a:spcPct val="110000"/>
              </a:lnSpc>
              <a:spcBef>
                <a:spcPts val="400"/>
              </a:spcBef>
              <a:spcAft>
                <a:spcPts val="0"/>
              </a:spcAft>
              <a:buClr>
                <a:schemeClr val="accent1"/>
              </a:buClr>
              <a:buSzPts val="1200"/>
              <a:buFont typeface="Arial"/>
              <a:buNone/>
            </a:pPr>
            <a:r>
              <a:rPr lang="en-AU" sz="1200" b="1" i="0" u="none" strike="noStrike" cap="none">
                <a:solidFill>
                  <a:srgbClr val="004E9F"/>
                </a:solidFill>
                <a:latin typeface="Courier New"/>
                <a:ea typeface="Courier New"/>
                <a:cs typeface="Courier New"/>
                <a:sym typeface="Courier New"/>
              </a:rPr>
              <a:t>ok so this person is actually fucking deranged </a:t>
            </a:r>
            <a:r>
              <a:rPr lang="en-AU" sz="1200" b="1" i="0" u="sng" strike="noStrike" cap="none">
                <a:solidFill>
                  <a:srgbClr val="004E9F"/>
                </a:solidFill>
                <a:latin typeface="Courier New"/>
                <a:ea typeface="Courier New"/>
                <a:cs typeface="Courier New"/>
                <a:sym typeface="Courier New"/>
                <a:hlinkClick r:id="rId3">
                  <a:extLst>
                    <a:ext uri="{A12FA001-AC4F-418D-AE19-62706E023703}">
                      <ahyp:hlinkClr xmlns:ahyp="http://schemas.microsoft.com/office/drawing/2018/hyperlinkcolor" val="tx"/>
                    </a:ext>
                  </a:extLst>
                </a:hlinkClick>
              </a:rPr>
              <a:t>https://t.co/nONQyzScdJ</a:t>
            </a:r>
            <a:r>
              <a:rPr lang="en-AU" sz="1200" b="1" i="0" u="none" strike="noStrike" cap="none">
                <a:solidFill>
                  <a:srgbClr val="004E9F"/>
                </a:solidFill>
                <a:latin typeface="Courier New"/>
                <a:ea typeface="Courier New"/>
                <a:cs typeface="Courier New"/>
                <a:sym typeface="Courier New"/>
              </a:rPr>
              <a:t> </a:t>
            </a:r>
            <a:r>
              <a:rPr lang="en-AU" sz="1200" b="0" i="0" u="none" strike="noStrike" cap="none">
                <a:solidFill>
                  <a:schemeClr val="dk1"/>
                </a:solidFill>
                <a:latin typeface="Courier New"/>
                <a:ea typeface="Courier New"/>
                <a:cs typeface="Courier New"/>
                <a:sym typeface="Courier New"/>
              </a:rPr>
              <a:t>(gb: 1539127156449710000)</a:t>
            </a:r>
            <a:endParaRPr sz="1200" b="1" i="0" u="none" strike="noStrike" cap="none">
              <a:solidFill>
                <a:srgbClr val="004E9F"/>
              </a:solidFill>
              <a:latin typeface="Courier New"/>
              <a:ea typeface="Courier New"/>
              <a:cs typeface="Courier New"/>
              <a:sym typeface="Courier New"/>
            </a:endParaRPr>
          </a:p>
          <a:p>
            <a:pPr marL="180612" marR="0" lvl="2" indent="0" algn="l" rtl="0">
              <a:lnSpc>
                <a:spcPct val="110000"/>
              </a:lnSpc>
              <a:spcBef>
                <a:spcPts val="400"/>
              </a:spcBef>
              <a:spcAft>
                <a:spcPts val="0"/>
              </a:spcAft>
              <a:buClr>
                <a:schemeClr val="accent1"/>
              </a:buClr>
              <a:buSzPts val="1200"/>
              <a:buFont typeface="Arial"/>
              <a:buNone/>
            </a:pPr>
            <a:endParaRPr sz="1200" b="1" i="0" u="none" strike="noStrike" cap="none">
              <a:solidFill>
                <a:srgbClr val="004E9F"/>
              </a:solidFill>
              <a:latin typeface="Courier New"/>
              <a:ea typeface="Courier New"/>
              <a:cs typeface="Courier New"/>
              <a:sym typeface="Courier New"/>
            </a:endParaRPr>
          </a:p>
          <a:p>
            <a:pPr marL="180612" marR="0" lvl="2" indent="0" algn="l" rtl="0">
              <a:lnSpc>
                <a:spcPct val="110000"/>
              </a:lnSpc>
              <a:spcBef>
                <a:spcPts val="400"/>
              </a:spcBef>
              <a:spcAft>
                <a:spcPts val="0"/>
              </a:spcAft>
              <a:buClr>
                <a:schemeClr val="accent1"/>
              </a:buClr>
              <a:buSzPts val="1800"/>
              <a:buFont typeface="Arial"/>
              <a:buNone/>
            </a:pPr>
            <a:r>
              <a:rPr lang="en-AU" sz="1800" b="1" i="0" u="none" strike="noStrike" cap="none">
                <a:solidFill>
                  <a:srgbClr val="FFC000"/>
                </a:solidFill>
                <a:latin typeface="Arial"/>
                <a:ea typeface="Arial"/>
                <a:cs typeface="Arial"/>
                <a:sym typeface="Arial"/>
              </a:rPr>
              <a:t>Employment</a:t>
            </a:r>
            <a:endParaRPr/>
          </a:p>
          <a:p>
            <a:pPr marL="180612" marR="0" lvl="2" indent="0" algn="l" rtl="0">
              <a:lnSpc>
                <a:spcPct val="110000"/>
              </a:lnSpc>
              <a:spcBef>
                <a:spcPts val="400"/>
              </a:spcBef>
              <a:spcAft>
                <a:spcPts val="0"/>
              </a:spcAft>
              <a:buClr>
                <a:schemeClr val="accent1"/>
              </a:buClr>
              <a:buSzPts val="1200"/>
              <a:buFont typeface="Arial"/>
              <a:buNone/>
            </a:pPr>
            <a:r>
              <a:rPr lang="en-AU" sz="1200" b="1" i="0" u="none" strike="noStrike" cap="none">
                <a:solidFill>
                  <a:srgbClr val="004E9F"/>
                </a:solidFill>
                <a:latin typeface="Courier New"/>
                <a:ea typeface="Courier New"/>
                <a:cs typeface="Courier New"/>
                <a:sym typeface="Courier New"/>
              </a:rPr>
              <a:t>@Deborahfrankier @Tinman07382139 @NavyLookout Shit wages but you stand with Boris? If you give me £50 I'll kick you in the bollcks but only if you ask nice </a:t>
            </a:r>
            <a:br>
              <a:rPr lang="en-AU" sz="1200" b="1" i="0" u="none" strike="noStrike" cap="none">
                <a:solidFill>
                  <a:srgbClr val="004E9F"/>
                </a:solidFill>
                <a:latin typeface="Courier New"/>
                <a:ea typeface="Courier New"/>
                <a:cs typeface="Courier New"/>
                <a:sym typeface="Courier New"/>
              </a:rPr>
            </a:br>
            <a:r>
              <a:rPr lang="en-AU" sz="1200" b="0" i="0" u="none" strike="noStrike" cap="none">
                <a:solidFill>
                  <a:schemeClr val="dk1"/>
                </a:solidFill>
                <a:latin typeface="Courier New"/>
                <a:ea typeface="Courier New"/>
                <a:cs typeface="Courier New"/>
                <a:sym typeface="Courier New"/>
              </a:rPr>
              <a:t>(gb: 1539036748390570000)</a:t>
            </a:r>
            <a:endParaRPr sz="1200" b="1" i="0" u="none" strike="noStrike" cap="none">
              <a:solidFill>
                <a:srgbClr val="004E9F"/>
              </a:solidFill>
              <a:latin typeface="Courier New"/>
              <a:ea typeface="Courier New"/>
              <a:cs typeface="Courier New"/>
              <a:sym typeface="Courier New"/>
            </a:endParaRPr>
          </a:p>
          <a:p>
            <a:pPr marL="180612" marR="0" lvl="2" indent="0" algn="l" rtl="0">
              <a:lnSpc>
                <a:spcPct val="110000"/>
              </a:lnSpc>
              <a:spcBef>
                <a:spcPts val="400"/>
              </a:spcBef>
              <a:spcAft>
                <a:spcPts val="0"/>
              </a:spcAft>
              <a:buClr>
                <a:schemeClr val="accent1"/>
              </a:buClr>
              <a:buSzPts val="1800"/>
              <a:buFont typeface="Arial"/>
              <a:buNone/>
            </a:pPr>
            <a:endParaRPr sz="1800" b="1" i="0" u="none" strike="noStrike" cap="none">
              <a:solidFill>
                <a:srgbClr val="FFC000"/>
              </a:solidFill>
              <a:latin typeface="Arial"/>
              <a:ea typeface="Arial"/>
              <a:cs typeface="Arial"/>
              <a:sym typeface="Arial"/>
            </a:endParaRPr>
          </a:p>
          <a:p>
            <a:pPr marL="180612" marR="0" lvl="2" indent="0" algn="l" rtl="0">
              <a:lnSpc>
                <a:spcPct val="110000"/>
              </a:lnSpc>
              <a:spcBef>
                <a:spcPts val="400"/>
              </a:spcBef>
              <a:spcAft>
                <a:spcPts val="0"/>
              </a:spcAft>
              <a:buClr>
                <a:schemeClr val="accent1"/>
              </a:buClr>
              <a:buSzPts val="1800"/>
              <a:buFont typeface="Arial"/>
              <a:buNone/>
            </a:pPr>
            <a:r>
              <a:rPr lang="en-AU" sz="1800" b="1" i="0" u="none" strike="noStrike" cap="none">
                <a:solidFill>
                  <a:srgbClr val="FFC000"/>
                </a:solidFill>
                <a:latin typeface="Arial"/>
                <a:ea typeface="Arial"/>
                <a:cs typeface="Arial"/>
                <a:sym typeface="Arial"/>
              </a:rPr>
              <a:t>Other (Web)</a:t>
            </a:r>
            <a:endParaRPr/>
          </a:p>
          <a:p>
            <a:pPr marL="180612" marR="0" lvl="2" indent="0" algn="l" rtl="0">
              <a:lnSpc>
                <a:spcPct val="110000"/>
              </a:lnSpc>
              <a:spcBef>
                <a:spcPts val="400"/>
              </a:spcBef>
              <a:spcAft>
                <a:spcPts val="0"/>
              </a:spcAft>
              <a:buClr>
                <a:schemeClr val="accent1"/>
              </a:buClr>
              <a:buSzPts val="1200"/>
              <a:buFont typeface="Arial"/>
              <a:buNone/>
            </a:pPr>
            <a:r>
              <a:rPr lang="en-AU" sz="1200" b="1" i="0" u="none" strike="noStrike" cap="none">
                <a:solidFill>
                  <a:srgbClr val="004E9F"/>
                </a:solidFill>
                <a:latin typeface="Courier New"/>
                <a:ea typeface="Courier New"/>
                <a:cs typeface="Courier New"/>
                <a:sym typeface="Courier New"/>
              </a:rPr>
              <a:t>Lmfaoooo nah Eddie was funny asf on that’s so raven. Orlando brown really was funny asf. </a:t>
            </a:r>
            <a:r>
              <a:rPr lang="en-AU" sz="1200" b="0" i="0" u="none" strike="noStrike" cap="none">
                <a:solidFill>
                  <a:schemeClr val="dk1"/>
                </a:solidFill>
                <a:latin typeface="Courier New"/>
                <a:ea typeface="Courier New"/>
                <a:cs typeface="Courier New"/>
                <a:sym typeface="Courier New"/>
              </a:rPr>
              <a:t>(us: 1539072377027490000)</a:t>
            </a:r>
            <a:endParaRPr sz="1800" b="1" i="0" u="none" strike="noStrike" cap="none">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2"/>
          <p:cNvSpPr txBox="1">
            <a:spLocks noGrp="1"/>
          </p:cNvSpPr>
          <p:nvPr>
            <p:ph type="body" idx="1"/>
          </p:nvPr>
        </p:nvSpPr>
        <p:spPr>
          <a:xfrm>
            <a:off x="695327" y="1738600"/>
            <a:ext cx="4896618"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endParaRPr/>
          </a:p>
          <a:p>
            <a:pPr marL="0" lvl="0" indent="0" algn="l" rtl="0">
              <a:lnSpc>
                <a:spcPct val="110000"/>
              </a:lnSpc>
              <a:spcBef>
                <a:spcPts val="600"/>
              </a:spcBef>
              <a:spcAft>
                <a:spcPts val="0"/>
              </a:spcAft>
              <a:buSzPts val="1800"/>
              <a:buNone/>
            </a:pPr>
            <a:r>
              <a:rPr lang="en-AU"/>
              <a:t>based on a sample of 15,000 tweets </a:t>
            </a:r>
            <a:br>
              <a:rPr lang="en-AU"/>
            </a:br>
            <a:r>
              <a:rPr lang="en-AU"/>
              <a:t>(5,000 random tweets from each location)</a:t>
            </a:r>
            <a:endParaRPr/>
          </a:p>
          <a:p>
            <a:pPr marL="0" lvl="0" indent="0" algn="l" rtl="0">
              <a:lnSpc>
                <a:spcPct val="110000"/>
              </a:lnSpc>
              <a:spcBef>
                <a:spcPts val="600"/>
              </a:spcBef>
              <a:spcAft>
                <a:spcPts val="0"/>
              </a:spcAft>
              <a:buSzPts val="1800"/>
              <a:buNone/>
            </a:pPr>
            <a:r>
              <a:rPr lang="en-AU" b="1">
                <a:solidFill>
                  <a:srgbClr val="FFC000"/>
                </a:solidFill>
              </a:rPr>
              <a:t>Boruta Model</a:t>
            </a:r>
            <a:endParaRPr/>
          </a:p>
          <a:p>
            <a:pPr marL="285750" lvl="0" indent="-285750" algn="l" rtl="0">
              <a:lnSpc>
                <a:spcPct val="110000"/>
              </a:lnSpc>
              <a:spcBef>
                <a:spcPts val="600"/>
              </a:spcBef>
              <a:spcAft>
                <a:spcPts val="0"/>
              </a:spcAft>
              <a:buSzPts val="1800"/>
              <a:buFont typeface="Arial"/>
              <a:buChar char="•"/>
            </a:pPr>
            <a:r>
              <a:rPr lang="en-AU"/>
              <a:t>Tree-based method </a:t>
            </a:r>
            <a:br>
              <a:rPr lang="en-AU"/>
            </a:br>
            <a:r>
              <a:rPr lang="en-AU"/>
              <a:t>(extension of conditional inference trees and random forests)</a:t>
            </a:r>
            <a:endParaRPr/>
          </a:p>
          <a:p>
            <a:pPr marL="285750" lvl="0" indent="-285750" algn="l" rtl="0">
              <a:lnSpc>
                <a:spcPct val="110000"/>
              </a:lnSpc>
              <a:spcBef>
                <a:spcPts val="600"/>
              </a:spcBef>
              <a:spcAft>
                <a:spcPts val="0"/>
              </a:spcAft>
              <a:buSzPts val="1800"/>
              <a:buFont typeface="Arial"/>
              <a:buChar char="•"/>
            </a:pPr>
            <a:r>
              <a:rPr lang="en-AU"/>
              <a:t>Multivariate machine-learning method: </a:t>
            </a:r>
            <a:br>
              <a:rPr lang="en-AU"/>
            </a:br>
            <a:r>
              <a:rPr lang="en-AU"/>
              <a:t>assesses the impact of a factor while controlling for the effects of all other factors (confounding)</a:t>
            </a:r>
            <a:endParaRPr/>
          </a:p>
          <a:p>
            <a:pPr marL="285750" lvl="0" indent="-285750" algn="l" rtl="0">
              <a:lnSpc>
                <a:spcPct val="110000"/>
              </a:lnSpc>
              <a:spcBef>
                <a:spcPts val="600"/>
              </a:spcBef>
              <a:spcAft>
                <a:spcPts val="0"/>
              </a:spcAft>
              <a:buSzPts val="1800"/>
              <a:buFont typeface="Arial"/>
              <a:buChar char="•"/>
            </a:pPr>
            <a:r>
              <a:rPr lang="en-AU"/>
              <a:t>Used here to determine which factors impact vulgarity (and how strong that influence is) </a:t>
            </a:r>
            <a:endParaRPr/>
          </a:p>
        </p:txBody>
      </p:sp>
      <p:pic>
        <p:nvPicPr>
          <p:cNvPr id="595" name="Google Shape;595;p22" descr="Diagram&#10;&#10;Description automatically generated"/>
          <p:cNvPicPr preferRelativeResize="0"/>
          <p:nvPr/>
        </p:nvPicPr>
        <p:blipFill rotWithShape="1">
          <a:blip r:embed="rId3">
            <a:alphaModFix/>
          </a:blip>
          <a:srcRect/>
          <a:stretch/>
        </p:blipFill>
        <p:spPr>
          <a:xfrm>
            <a:off x="7032104" y="404664"/>
            <a:ext cx="4726738" cy="2410479"/>
          </a:xfrm>
          <a:prstGeom prst="rect">
            <a:avLst/>
          </a:prstGeom>
          <a:noFill/>
          <a:ln>
            <a:noFill/>
          </a:ln>
        </p:spPr>
      </p:pic>
      <p:sp>
        <p:nvSpPr>
          <p:cNvPr id="596" name="Google Shape;596;p2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25</a:t>
            </a:fld>
            <a:endParaRPr/>
          </a:p>
        </p:txBody>
      </p:sp>
      <p:pic>
        <p:nvPicPr>
          <p:cNvPr id="597" name="Google Shape;597;p22"/>
          <p:cNvPicPr preferRelativeResize="0"/>
          <p:nvPr/>
        </p:nvPicPr>
        <p:blipFill rotWithShape="1">
          <a:blip r:embed="rId4">
            <a:alphaModFix/>
          </a:blip>
          <a:srcRect/>
          <a:stretch/>
        </p:blipFill>
        <p:spPr>
          <a:xfrm>
            <a:off x="5618621" y="3346128"/>
            <a:ext cx="6563140" cy="2747167"/>
          </a:xfrm>
          <a:prstGeom prst="rect">
            <a:avLst/>
          </a:prstGeom>
          <a:noFill/>
          <a:ln>
            <a:noFill/>
          </a:ln>
        </p:spPr>
      </p:pic>
      <p:sp>
        <p:nvSpPr>
          <p:cNvPr id="598" name="Google Shape;598;p22"/>
          <p:cNvSpPr txBox="1">
            <a:spLocks noGrp="1"/>
          </p:cNvSpPr>
          <p:nvPr>
            <p:ph type="title"/>
          </p:nvPr>
        </p:nvSpPr>
        <p:spPr>
          <a:xfrm>
            <a:off x="695327"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Factors correlating with Vulgarity</a:t>
            </a:r>
            <a:br>
              <a:rPr lang="en-AU">
                <a:solidFill>
                  <a:srgbClr val="004E9F"/>
                </a:solidFill>
              </a:rPr>
            </a:br>
            <a:r>
              <a:rPr lang="en-AU" sz="2200">
                <a:solidFill>
                  <a:srgbClr val="004E9F"/>
                </a:solidFill>
              </a:rPr>
              <a:t>(RQ3)</a:t>
            </a:r>
            <a:endParaRPr>
              <a:solidFill>
                <a:srgbClr val="004E9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23" descr="Chart, box and whisker chart&#10;&#10;Description automatically generated"/>
          <p:cNvPicPr preferRelativeResize="0"/>
          <p:nvPr/>
        </p:nvPicPr>
        <p:blipFill rotWithShape="1">
          <a:blip r:embed="rId3">
            <a:alphaModFix/>
          </a:blip>
          <a:srcRect/>
          <a:stretch/>
        </p:blipFill>
        <p:spPr>
          <a:xfrm>
            <a:off x="5159896" y="1844824"/>
            <a:ext cx="6995064" cy="4320480"/>
          </a:xfrm>
          <a:prstGeom prst="rect">
            <a:avLst/>
          </a:prstGeom>
          <a:noFill/>
          <a:ln>
            <a:noFill/>
          </a:ln>
        </p:spPr>
      </p:pic>
      <p:sp>
        <p:nvSpPr>
          <p:cNvPr id="604" name="Google Shape;604;p23"/>
          <p:cNvSpPr txBox="1">
            <a:spLocks noGrp="1"/>
          </p:cNvSpPr>
          <p:nvPr>
            <p:ph type="title"/>
          </p:nvPr>
        </p:nvSpPr>
        <p:spPr>
          <a:xfrm>
            <a:off x="695327" y="1052736"/>
            <a:ext cx="10801350" cy="469056"/>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ct val="100000"/>
              <a:buFont typeface="Arial"/>
              <a:buNone/>
            </a:pPr>
            <a:r>
              <a:rPr lang="en-AU">
                <a:solidFill>
                  <a:srgbClr val="004E9F"/>
                </a:solidFill>
              </a:rPr>
              <a:t>Factors correlating with Vulgarity</a:t>
            </a:r>
            <a:br>
              <a:rPr lang="en-AU">
                <a:solidFill>
                  <a:srgbClr val="004E9F"/>
                </a:solidFill>
              </a:rPr>
            </a:br>
            <a:r>
              <a:rPr lang="en-AU" sz="2200">
                <a:solidFill>
                  <a:srgbClr val="004E9F"/>
                </a:solidFill>
              </a:rPr>
              <a:t>(RQ3)</a:t>
            </a:r>
            <a:endParaRPr>
              <a:solidFill>
                <a:srgbClr val="004E9F"/>
              </a:solidFill>
            </a:endParaRPr>
          </a:p>
        </p:txBody>
      </p:sp>
      <p:sp>
        <p:nvSpPr>
          <p:cNvPr id="605" name="Google Shape;605;p23"/>
          <p:cNvSpPr txBox="1">
            <a:spLocks noGrp="1"/>
          </p:cNvSpPr>
          <p:nvPr>
            <p:ph type="body" idx="1"/>
          </p:nvPr>
        </p:nvSpPr>
        <p:spPr>
          <a:xfrm>
            <a:off x="695327" y="1738600"/>
            <a:ext cx="4824610" cy="4780571"/>
          </a:xfrm>
          <a:prstGeom prst="rect">
            <a:avLst/>
          </a:prstGeom>
          <a:noFill/>
          <a:ln>
            <a:noFill/>
          </a:ln>
        </p:spPr>
        <p:txBody>
          <a:bodyPr spcFirstLastPara="1" wrap="square" lIns="0" tIns="0" rIns="0" bIns="0" anchor="t" anchorCtr="0">
            <a:normAutofit/>
          </a:bodyPr>
          <a:lstStyle/>
          <a:p>
            <a:pPr marL="285750" lvl="0" indent="-285750" algn="l" rtl="0">
              <a:lnSpc>
                <a:spcPct val="110000"/>
              </a:lnSpc>
              <a:spcBef>
                <a:spcPts val="0"/>
              </a:spcBef>
              <a:spcAft>
                <a:spcPts val="0"/>
              </a:spcAft>
              <a:buSzPts val="1800"/>
              <a:buFont typeface="Arial"/>
              <a:buChar char="•"/>
            </a:pPr>
            <a:r>
              <a:rPr lang="en-AU" b="1"/>
              <a:t>Location</a:t>
            </a:r>
            <a:r>
              <a:rPr lang="en-AU"/>
              <a:t> is NOT significant when we use a multivariate approach!</a:t>
            </a:r>
            <a:endParaRPr/>
          </a:p>
          <a:p>
            <a:pPr marL="285750" lvl="0" indent="-285750" algn="l" rtl="0">
              <a:lnSpc>
                <a:spcPct val="110000"/>
              </a:lnSpc>
              <a:spcBef>
                <a:spcPts val="600"/>
              </a:spcBef>
              <a:spcAft>
                <a:spcPts val="0"/>
              </a:spcAft>
              <a:buSzPts val="1800"/>
              <a:buFont typeface="Arial"/>
              <a:buChar char="•"/>
            </a:pPr>
            <a:r>
              <a:rPr lang="en-AU" b="1"/>
              <a:t>Topic | Register</a:t>
            </a:r>
            <a:r>
              <a:rPr lang="en-AU"/>
              <a:t> is a very important predictor for vulgarity</a:t>
            </a:r>
            <a:endParaRPr/>
          </a:p>
          <a:p>
            <a:pPr marL="285750" lvl="0" indent="-285750" algn="l" rtl="0">
              <a:lnSpc>
                <a:spcPct val="110000"/>
              </a:lnSpc>
              <a:spcBef>
                <a:spcPts val="600"/>
              </a:spcBef>
              <a:spcAft>
                <a:spcPts val="0"/>
              </a:spcAft>
              <a:buSzPts val="1800"/>
              <a:buFont typeface="Arial"/>
              <a:buChar char="•"/>
            </a:pPr>
            <a:r>
              <a:rPr lang="en-AU"/>
              <a:t>Vulgarity is affected by whether users </a:t>
            </a:r>
            <a:endParaRPr/>
          </a:p>
          <a:p>
            <a:pPr marL="645750" lvl="2" indent="-285750" algn="l" rtl="0">
              <a:lnSpc>
                <a:spcPct val="110000"/>
              </a:lnSpc>
              <a:spcBef>
                <a:spcPts val="500"/>
              </a:spcBef>
              <a:spcAft>
                <a:spcPts val="0"/>
              </a:spcAft>
              <a:buSzPts val="1800"/>
              <a:buChar char="­"/>
            </a:pPr>
            <a:r>
              <a:rPr lang="en-AU"/>
              <a:t>have a large following </a:t>
            </a:r>
            <a:endParaRPr/>
          </a:p>
          <a:p>
            <a:pPr marL="645750" lvl="2" indent="-285750" algn="l" rtl="0">
              <a:lnSpc>
                <a:spcPct val="110000"/>
              </a:lnSpc>
              <a:spcBef>
                <a:spcPts val="400"/>
              </a:spcBef>
              <a:spcAft>
                <a:spcPts val="0"/>
              </a:spcAft>
              <a:buSzPts val="1800"/>
              <a:buChar char="­"/>
            </a:pPr>
            <a:r>
              <a:rPr lang="en-AU"/>
              <a:t>follow many other users</a:t>
            </a:r>
            <a:endParaRPr/>
          </a:p>
          <a:p>
            <a:pPr marL="645750" lvl="2" indent="-285750" algn="l" rtl="0">
              <a:lnSpc>
                <a:spcPct val="110000"/>
              </a:lnSpc>
              <a:spcBef>
                <a:spcPts val="400"/>
              </a:spcBef>
              <a:spcAft>
                <a:spcPts val="0"/>
              </a:spcAft>
              <a:buSzPts val="1800"/>
              <a:buChar char="­"/>
            </a:pPr>
            <a:r>
              <a:rPr lang="en-AU"/>
              <a:t>tweet a lot </a:t>
            </a:r>
            <a:endParaRPr/>
          </a:p>
          <a:p>
            <a:pPr marL="645750" lvl="2" indent="-285750" algn="l" rtl="0">
              <a:lnSpc>
                <a:spcPct val="110000"/>
              </a:lnSpc>
              <a:spcBef>
                <a:spcPts val="400"/>
              </a:spcBef>
              <a:spcAft>
                <a:spcPts val="0"/>
              </a:spcAft>
              <a:buSzPts val="1800"/>
              <a:buChar char="­"/>
            </a:pPr>
            <a:r>
              <a:rPr lang="en-AU"/>
              <a:t>have been on Twitter for a long time</a:t>
            </a:r>
            <a:endParaRPr/>
          </a:p>
          <a:p>
            <a:pPr marL="285750" lvl="0" indent="-285750" algn="l" rtl="0">
              <a:lnSpc>
                <a:spcPct val="110000"/>
              </a:lnSpc>
              <a:spcBef>
                <a:spcPts val="500"/>
              </a:spcBef>
              <a:spcAft>
                <a:spcPts val="0"/>
              </a:spcAft>
              <a:buSzPts val="1800"/>
              <a:buFont typeface="Arial"/>
              <a:buChar char="•"/>
            </a:pPr>
            <a:r>
              <a:rPr lang="en-AU"/>
              <a:t>Also, if the tweet is a reply or a quote it affects the probability that a tweet contains vulgarity</a:t>
            </a:r>
            <a:endParaRPr/>
          </a:p>
        </p:txBody>
      </p:sp>
      <p:sp>
        <p:nvSpPr>
          <p:cNvPr id="606" name="Google Shape;606;p2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4"/>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Discussion | Outlook</a:t>
            </a:r>
            <a:endParaRPr>
              <a:solidFill>
                <a:srgbClr val="004E9F"/>
              </a:solidFill>
            </a:endParaRPr>
          </a:p>
        </p:txBody>
      </p:sp>
      <p:sp>
        <p:nvSpPr>
          <p:cNvPr id="613" name="Google Shape;613;p24"/>
          <p:cNvSpPr txBox="1"/>
          <p:nvPr/>
        </p:nvSpPr>
        <p:spPr>
          <a:xfrm>
            <a:off x="695401" y="1700808"/>
            <a:ext cx="10969162" cy="4608515"/>
          </a:xfrm>
          <a:prstGeom prst="rect">
            <a:avLst/>
          </a:prstGeom>
          <a:noFill/>
          <a:ln>
            <a:noFill/>
          </a:ln>
        </p:spPr>
        <p:txBody>
          <a:bodyPr spcFirstLastPara="1" wrap="square" lIns="0" tIns="0" rIns="0" bIns="0" anchor="t" anchorCtr="0">
            <a:normAutofit fontScale="92500"/>
          </a:bodyPr>
          <a:lstStyle/>
          <a:p>
            <a:pPr marL="0" marR="0" lvl="0" indent="0" algn="l" rtl="0">
              <a:lnSpc>
                <a:spcPct val="110000"/>
              </a:lnSpc>
              <a:spcBef>
                <a:spcPts val="0"/>
              </a:spcBef>
              <a:spcAft>
                <a:spcPts val="0"/>
              </a:spcAft>
              <a:buClr>
                <a:schemeClr val="dk1"/>
              </a:buClr>
              <a:buSzPts val="1800"/>
              <a:buFont typeface="Arial"/>
              <a:buNone/>
            </a:pPr>
            <a:r>
              <a:rPr lang="en-AU" sz="1800" b="1" dirty="0">
                <a:solidFill>
                  <a:schemeClr val="dk1"/>
                </a:solidFill>
                <a:latin typeface="Arial"/>
                <a:ea typeface="Arial"/>
                <a:cs typeface="Arial"/>
                <a:sym typeface="Arial"/>
              </a:rPr>
              <a:t>Comparison with previous findings</a:t>
            </a:r>
            <a:endParaRPr sz="1800" dirty="0"/>
          </a:p>
          <a:p>
            <a:pPr marL="285750" marR="0" lvl="0" indent="-285750" algn="l" rtl="0">
              <a:lnSpc>
                <a:spcPct val="110000"/>
              </a:lnSpc>
              <a:spcBef>
                <a:spcPts val="600"/>
              </a:spcBef>
              <a:spcAft>
                <a:spcPts val="0"/>
              </a:spcAft>
              <a:buClr>
                <a:schemeClr val="dk1"/>
              </a:buClr>
              <a:buSzPts val="1800"/>
              <a:buFont typeface="Arial"/>
              <a:buChar char="•"/>
            </a:pPr>
            <a:r>
              <a:rPr lang="en-AU" sz="1800" b="1" dirty="0">
                <a:solidFill>
                  <a:schemeClr val="dk1"/>
                </a:solidFill>
                <a:latin typeface="Arial"/>
                <a:ea typeface="Arial"/>
                <a:cs typeface="Arial"/>
                <a:sym typeface="Arial"/>
              </a:rPr>
              <a:t>Confirmation | Substantiation</a:t>
            </a:r>
            <a:endParaRPr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Swearing is a common linguistic phenomenon </a:t>
            </a:r>
            <a:r>
              <a:rPr lang="en-AU" sz="1800" b="0" i="0" u="none" strike="noStrike" cap="none" dirty="0">
                <a:solidFill>
                  <a:srgbClr val="7F7F7F"/>
                </a:solidFill>
                <a:latin typeface="Arial"/>
                <a:ea typeface="Arial"/>
                <a:cs typeface="Arial"/>
                <a:sym typeface="Arial"/>
              </a:rPr>
              <a:t>(McEnery 2006, Love 2021)</a:t>
            </a:r>
            <a:endParaRPr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Almost half of the users use vulgarity but in less than 1 percent of tweets</a:t>
            </a:r>
            <a:endParaRPr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Australian English combines features of </a:t>
            </a:r>
            <a:r>
              <a:rPr lang="en-AU" sz="1800" b="0" i="0" u="none" strike="noStrike" cap="none" dirty="0" err="1">
                <a:solidFill>
                  <a:schemeClr val="dk1"/>
                </a:solidFill>
                <a:latin typeface="Arial"/>
                <a:ea typeface="Arial"/>
                <a:cs typeface="Arial"/>
                <a:sym typeface="Arial"/>
              </a:rPr>
              <a:t>AmE</a:t>
            </a:r>
            <a:r>
              <a:rPr lang="en-AU" sz="1800" b="0" i="0" u="none" strike="noStrike" cap="none" dirty="0">
                <a:solidFill>
                  <a:schemeClr val="dk1"/>
                </a:solidFill>
                <a:latin typeface="Arial"/>
                <a:ea typeface="Arial"/>
                <a:cs typeface="Arial"/>
                <a:sym typeface="Arial"/>
              </a:rPr>
              <a:t> and </a:t>
            </a:r>
            <a:r>
              <a:rPr lang="en-AU" sz="1800" b="0" i="0" u="none" strike="noStrike" cap="none" dirty="0" err="1">
                <a:solidFill>
                  <a:schemeClr val="dk1"/>
                </a:solidFill>
                <a:latin typeface="Arial"/>
                <a:ea typeface="Arial"/>
                <a:cs typeface="Arial"/>
                <a:sym typeface="Arial"/>
              </a:rPr>
              <a:t>BrE</a:t>
            </a:r>
            <a:endParaRPr sz="1800" b="0" i="0" u="none" strike="noStrike" cap="none" dirty="0">
              <a:solidFill>
                <a:schemeClr val="dk1"/>
              </a:solidFill>
              <a:latin typeface="Arial"/>
              <a:ea typeface="Arial"/>
              <a:cs typeface="Arial"/>
              <a:sym typeface="Arial"/>
            </a:endParaRPr>
          </a:p>
          <a:p>
            <a:pPr marL="285750" marR="0" lvl="0" indent="-285750" algn="l" rtl="0">
              <a:lnSpc>
                <a:spcPct val="110000"/>
              </a:lnSpc>
              <a:spcBef>
                <a:spcPts val="600"/>
              </a:spcBef>
              <a:spcAft>
                <a:spcPts val="0"/>
              </a:spcAft>
              <a:buClr>
                <a:schemeClr val="dk1"/>
              </a:buClr>
              <a:buSzPts val="1800"/>
              <a:buFont typeface="Arial"/>
              <a:buChar char="•"/>
            </a:pPr>
            <a:r>
              <a:rPr lang="en-AU" sz="1800" b="1" dirty="0">
                <a:solidFill>
                  <a:schemeClr val="dk1"/>
                </a:solidFill>
                <a:latin typeface="Arial"/>
                <a:ea typeface="Arial"/>
                <a:cs typeface="Arial"/>
                <a:sym typeface="Arial"/>
              </a:rPr>
              <a:t>Unique findings | Conflicts</a:t>
            </a:r>
            <a:endParaRPr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Vulgarity is topic specific in Britain but register specific in the US Twitter data</a:t>
            </a:r>
            <a:endParaRPr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Variety differences become less important once other conditioning factors are included</a:t>
            </a:r>
          </a:p>
          <a:p>
            <a:pPr marL="0" lvl="0" indent="0" algn="l" rtl="0">
              <a:lnSpc>
                <a:spcPct val="110000"/>
              </a:lnSpc>
              <a:spcBef>
                <a:spcPts val="0"/>
              </a:spcBef>
              <a:spcAft>
                <a:spcPts val="0"/>
              </a:spcAft>
              <a:buSzPts val="1800"/>
              <a:buNone/>
            </a:pPr>
            <a:r>
              <a:rPr lang="en-AU" sz="1800" b="1" dirty="0"/>
              <a:t>Significance</a:t>
            </a:r>
            <a:endParaRPr lang="en-AU" sz="1800" dirty="0"/>
          </a:p>
          <a:p>
            <a:pPr marL="285750" lvl="0" indent="-285750" algn="l" rtl="0">
              <a:lnSpc>
                <a:spcPct val="110000"/>
              </a:lnSpc>
              <a:spcBef>
                <a:spcPts val="600"/>
              </a:spcBef>
              <a:spcAft>
                <a:spcPts val="0"/>
              </a:spcAft>
              <a:buSzPts val="1800"/>
              <a:buFont typeface="Arial"/>
              <a:buChar char="•"/>
            </a:pPr>
            <a:r>
              <a:rPr lang="en-AU" sz="1800" dirty="0"/>
              <a:t>First large-scale, comparative, corpus-based (and linguistically informed) study of vulgarity on social media</a:t>
            </a:r>
          </a:p>
          <a:p>
            <a:pPr marL="0" lvl="0" indent="0" algn="l" rtl="0">
              <a:lnSpc>
                <a:spcPct val="110000"/>
              </a:lnSpc>
              <a:spcBef>
                <a:spcPts val="600"/>
              </a:spcBef>
              <a:spcAft>
                <a:spcPts val="0"/>
              </a:spcAft>
              <a:buSzPts val="1800"/>
              <a:buNone/>
            </a:pPr>
            <a:r>
              <a:rPr lang="en-AU" sz="1800" b="1" dirty="0"/>
              <a:t>Limitations</a:t>
            </a:r>
            <a:r>
              <a:rPr lang="en-AU" sz="1800" dirty="0"/>
              <a:t> </a:t>
            </a:r>
          </a:p>
          <a:p>
            <a:pPr marL="285750" lvl="0" indent="-285750" algn="l" rtl="0">
              <a:lnSpc>
                <a:spcPct val="110000"/>
              </a:lnSpc>
              <a:spcBef>
                <a:spcPts val="600"/>
              </a:spcBef>
              <a:spcAft>
                <a:spcPts val="0"/>
              </a:spcAft>
              <a:buSzPts val="1800"/>
              <a:buFont typeface="Arial"/>
              <a:buChar char="•"/>
            </a:pPr>
            <a:r>
              <a:rPr lang="en-AU" sz="1800" dirty="0"/>
              <a:t>More socio-demographic information needed: gender, age, socio-economic status) </a:t>
            </a:r>
            <a:r>
              <a:rPr lang="en-AU" sz="1800" dirty="0">
                <a:solidFill>
                  <a:srgbClr val="7F7F7F"/>
                </a:solidFill>
              </a:rPr>
              <a:t>(see Beers Fägersten 2012)</a:t>
            </a:r>
          </a:p>
          <a:p>
            <a:pPr marL="285750" lvl="0" indent="-266700" algn="l" rtl="0">
              <a:lnSpc>
                <a:spcPct val="110000"/>
              </a:lnSpc>
              <a:spcBef>
                <a:spcPts val="600"/>
              </a:spcBef>
              <a:spcAft>
                <a:spcPts val="0"/>
              </a:spcAft>
              <a:buClr>
                <a:srgbClr val="7F7F7F"/>
              </a:buClr>
              <a:buSzPts val="1500"/>
              <a:buChar char="•"/>
            </a:pPr>
            <a:r>
              <a:rPr lang="en-AU" sz="1800" dirty="0"/>
              <a:t>Multimodality not considered! (graphics and emojis were ignored)</a:t>
            </a:r>
            <a:endParaRPr lang="en-AU" sz="1800" dirty="0">
              <a:solidFill>
                <a:srgbClr val="7F7F7F"/>
              </a:solidFill>
            </a:endParaRPr>
          </a:p>
          <a:p>
            <a:pPr marL="465750" marR="0" lvl="1" indent="-285750" algn="l" rtl="0">
              <a:lnSpc>
                <a:spcPct val="110000"/>
              </a:lnSpc>
              <a:spcBef>
                <a:spcPts val="600"/>
              </a:spcBef>
              <a:spcAft>
                <a:spcPts val="0"/>
              </a:spcAft>
              <a:buClr>
                <a:schemeClr val="dk1"/>
              </a:buClr>
              <a:buSzPts val="1800"/>
              <a:buFont typeface="Courier New"/>
              <a:buChar char="o"/>
            </a:pPr>
            <a:endParaRPr dirty="0"/>
          </a:p>
          <a:p>
            <a:pPr marL="0" marR="0" lvl="0" indent="0" algn="l" rtl="0">
              <a:lnSpc>
                <a:spcPct val="110000"/>
              </a:lnSpc>
              <a:spcBef>
                <a:spcPts val="6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pic>
        <p:nvPicPr>
          <p:cNvPr id="615" name="Google Shape;615;p24"/>
          <p:cNvPicPr preferRelativeResize="0"/>
          <p:nvPr/>
        </p:nvPicPr>
        <p:blipFill rotWithShape="1">
          <a:blip r:embed="rId3">
            <a:alphaModFix/>
          </a:blip>
          <a:srcRect/>
          <a:stretch/>
        </p:blipFill>
        <p:spPr>
          <a:xfrm>
            <a:off x="8779990" y="73656"/>
            <a:ext cx="3316245" cy="1901011"/>
          </a:xfrm>
          <a:prstGeom prst="rect">
            <a:avLst/>
          </a:prstGeom>
          <a:noFill/>
          <a:ln>
            <a:noFill/>
          </a:ln>
        </p:spPr>
      </p:pic>
      <p:sp>
        <p:nvSpPr>
          <p:cNvPr id="616" name="Google Shape;616;p2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27</a:t>
            </a:fld>
            <a:endParaRPr/>
          </a:p>
        </p:txBody>
      </p:sp>
    </p:spTree>
    <p:extLst>
      <p:ext uri="{BB962C8B-B14F-4D97-AF65-F5344CB8AC3E}">
        <p14:creationId xmlns:p14="http://schemas.microsoft.com/office/powerpoint/2010/main" val="201104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F2D7A881-202B-2A17-86C4-73D4E16A6F1B}"/>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45" name="Google Shape;445;p4"/>
          <p:cNvSpPr txBox="1"/>
          <p:nvPr/>
        </p:nvSpPr>
        <p:spPr>
          <a:xfrm>
            <a:off x="839416" y="1104022"/>
            <a:ext cx="10801200" cy="5493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4E9F"/>
              </a:buClr>
              <a:buSzPts val="4000"/>
              <a:buFont typeface="Arial"/>
              <a:buNone/>
            </a:pPr>
            <a:endParaRPr dirty="0"/>
          </a:p>
          <a:p>
            <a:pPr marL="0" marR="0" lvl="0" indent="0" algn="ctr" rtl="0">
              <a:lnSpc>
                <a:spcPct val="90000"/>
              </a:lnSpc>
              <a:spcBef>
                <a:spcPts val="0"/>
              </a:spcBef>
              <a:spcAft>
                <a:spcPts val="0"/>
              </a:spcAft>
              <a:buClr>
                <a:schemeClr val="accent1"/>
              </a:buClr>
              <a:buSzPts val="2000"/>
              <a:buFont typeface="Arial"/>
              <a:buNone/>
            </a:pPr>
            <a:endParaRPr sz="2000" b="0" i="0" u="none" strike="noStrike" cap="none" dirty="0">
              <a:solidFill>
                <a:schemeClr val="dk1"/>
              </a:solidFill>
              <a:latin typeface="Arial"/>
              <a:ea typeface="Arial"/>
              <a:cs typeface="Arial"/>
              <a:sym typeface="Arial"/>
            </a:endParaRPr>
          </a:p>
          <a:p>
            <a:pPr algn="ctr">
              <a:lnSpc>
                <a:spcPct val="90000"/>
              </a:lnSpc>
              <a:buClr>
                <a:schemeClr val="accent1"/>
              </a:buClr>
              <a:buSzPts val="2000"/>
            </a:pPr>
            <a:r>
              <a:rPr lang="en-AU" sz="4000" b="1" dirty="0">
                <a:solidFill>
                  <a:schemeClr val="tx1"/>
                </a:solidFill>
              </a:rPr>
              <a:t>STUDY 2</a:t>
            </a:r>
          </a:p>
          <a:p>
            <a:pPr algn="ctr">
              <a:lnSpc>
                <a:spcPct val="90000"/>
              </a:lnSpc>
              <a:buClr>
                <a:schemeClr val="accent1"/>
              </a:buClr>
              <a:buSzPts val="2000"/>
            </a:pPr>
            <a:endParaRPr lang="en-AU" sz="4000" b="1" dirty="0">
              <a:solidFill>
                <a:schemeClr val="tx1"/>
              </a:solidFill>
            </a:endParaRPr>
          </a:p>
          <a:p>
            <a:pPr algn="ctr">
              <a:lnSpc>
                <a:spcPct val="90000"/>
              </a:lnSpc>
              <a:buClr>
                <a:schemeClr val="accent1"/>
              </a:buClr>
              <a:buSzPts val="2000"/>
            </a:pPr>
            <a:r>
              <a:rPr lang="en-AU" sz="4000" b="1" dirty="0">
                <a:solidFill>
                  <a:srgbClr val="004E9F"/>
                </a:solidFill>
              </a:rPr>
              <a:t>Variability in Vulgarity </a:t>
            </a:r>
            <a:br>
              <a:rPr lang="en-AU" sz="4000" b="1" dirty="0">
                <a:solidFill>
                  <a:srgbClr val="004E9F"/>
                </a:solidFill>
              </a:rPr>
            </a:br>
            <a:r>
              <a:rPr lang="en-AU" sz="4000" b="1" dirty="0" err="1">
                <a:solidFill>
                  <a:srgbClr val="004E9F"/>
                </a:solidFill>
              </a:rPr>
              <a:t>Vulgarity</a:t>
            </a:r>
            <a:r>
              <a:rPr lang="en-AU" sz="4000" b="1" dirty="0">
                <a:solidFill>
                  <a:srgbClr val="004E9F"/>
                </a:solidFill>
              </a:rPr>
              <a:t> across 20 different English-speaking regions based on the </a:t>
            </a:r>
            <a:r>
              <a:rPr lang="en-AU" sz="4000" b="1" dirty="0" err="1">
                <a:solidFill>
                  <a:srgbClr val="004E9F"/>
                </a:solidFill>
              </a:rPr>
              <a:t>GloWbE</a:t>
            </a:r>
            <a:r>
              <a:rPr lang="en-AU" sz="4000" b="1" dirty="0">
                <a:solidFill>
                  <a:srgbClr val="004E9F"/>
                </a:solidFill>
              </a:rPr>
              <a:t> corpus</a:t>
            </a:r>
          </a:p>
          <a:p>
            <a:pPr algn="ctr">
              <a:lnSpc>
                <a:spcPct val="90000"/>
              </a:lnSpc>
              <a:buClr>
                <a:schemeClr val="accent1"/>
              </a:buClr>
              <a:buSzPts val="2000"/>
            </a:pPr>
            <a:endParaRPr lang="en-AU" sz="4000" b="1" dirty="0">
              <a:solidFill>
                <a:srgbClr val="004E9F"/>
              </a:solidFill>
            </a:endParaRPr>
          </a:p>
        </p:txBody>
      </p:sp>
      <p:sp>
        <p:nvSpPr>
          <p:cNvPr id="447" name="Google Shape;447;p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28</a:t>
            </a:fld>
            <a:endParaRPr/>
          </a:p>
        </p:txBody>
      </p:sp>
    </p:spTree>
    <p:extLst>
      <p:ext uri="{BB962C8B-B14F-4D97-AF65-F5344CB8AC3E}">
        <p14:creationId xmlns:p14="http://schemas.microsoft.com/office/powerpoint/2010/main" val="27902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9"/>
          <p:cNvSpPr txBox="1"/>
          <p:nvPr/>
        </p:nvSpPr>
        <p:spPr>
          <a:xfrm>
            <a:off x="1343472" y="1494651"/>
            <a:ext cx="9649072" cy="4770496"/>
          </a:xfrm>
          <a:prstGeom prst="rect">
            <a:avLst/>
          </a:prstGeom>
          <a:noFill/>
          <a:ln w="50800" cap="flat" cmpd="sng">
            <a:solidFill>
              <a:srgbClr val="FCBA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b="0" i="0" u="none" strike="noStrike" cap="none" dirty="0">
              <a:solidFill>
                <a:schemeClr val="accent1"/>
              </a:solidFill>
              <a:latin typeface="Arial"/>
              <a:ea typeface="Arial"/>
              <a:cs typeface="Arial"/>
              <a:sym typeface="Arial"/>
            </a:endParaRPr>
          </a:p>
          <a:p>
            <a:pPr marL="0" marR="0" lvl="0" indent="0" algn="ctr" rtl="0">
              <a:spcBef>
                <a:spcPts val="0"/>
              </a:spcBef>
              <a:spcAft>
                <a:spcPts val="0"/>
              </a:spcAft>
              <a:buNone/>
            </a:pPr>
            <a:r>
              <a:rPr lang="en-AU" sz="3200" b="0" i="0" u="none" strike="noStrike" cap="none" dirty="0">
                <a:solidFill>
                  <a:srgbClr val="004E9F"/>
                </a:solidFill>
                <a:latin typeface="Arial"/>
                <a:ea typeface="Arial"/>
                <a:cs typeface="Arial"/>
                <a:sym typeface="Arial"/>
              </a:rPr>
              <a:t>Research Questions</a:t>
            </a:r>
            <a:endParaRPr sz="3200" b="1" i="0" u="none" strike="noStrike" cap="none" dirty="0">
              <a:solidFill>
                <a:srgbClr val="004E9F"/>
              </a:solidFill>
              <a:latin typeface="Arial"/>
              <a:ea typeface="Arial"/>
              <a:cs typeface="Arial"/>
              <a:sym typeface="Arial"/>
            </a:endParaRPr>
          </a:p>
          <a:p>
            <a:pPr marL="0" marR="0" lvl="0" indent="0" algn="ctr" rtl="0">
              <a:spcBef>
                <a:spcPts val="0"/>
              </a:spcBef>
              <a:spcAft>
                <a:spcPts val="0"/>
              </a:spcAft>
              <a:buNone/>
            </a:pPr>
            <a:endParaRPr sz="2400" b="0" i="0" u="none" strike="noStrike" cap="none" dirty="0">
              <a:solidFill>
                <a:schemeClr val="accent1"/>
              </a:solidFill>
              <a:latin typeface="Arial"/>
              <a:ea typeface="Arial"/>
              <a:cs typeface="Arial"/>
              <a:sym typeface="Arial"/>
            </a:endParaRPr>
          </a:p>
          <a:p>
            <a:pPr marL="0" marR="0" lvl="0" indent="0" algn="l" rtl="0">
              <a:spcBef>
                <a:spcPts val="0"/>
              </a:spcBef>
              <a:spcAft>
                <a:spcPts val="0"/>
              </a:spcAft>
              <a:buNone/>
            </a:pPr>
            <a:r>
              <a:rPr lang="en-AU" sz="2400" b="0" i="0" u="none" strike="noStrike" cap="none" dirty="0">
                <a:solidFill>
                  <a:schemeClr val="accent1"/>
                </a:solidFill>
                <a:latin typeface="Arial"/>
                <a:ea typeface="Arial"/>
                <a:cs typeface="Arial"/>
                <a:sym typeface="Arial"/>
              </a:rPr>
              <a:t>	</a:t>
            </a:r>
            <a:r>
              <a:rPr lang="en-AU" sz="2400" b="0" i="0" u="none" strike="noStrike" cap="none" dirty="0">
                <a:solidFill>
                  <a:srgbClr val="FCBA00"/>
                </a:solidFill>
                <a:latin typeface="Arial"/>
                <a:ea typeface="Arial"/>
                <a:cs typeface="Arial"/>
                <a:sym typeface="Arial"/>
              </a:rPr>
              <a:t>RQ 1: </a:t>
            </a:r>
            <a:r>
              <a:rPr lang="en-AU" sz="2400" dirty="0">
                <a:solidFill>
                  <a:schemeClr val="dk1"/>
                </a:solidFill>
              </a:rPr>
              <a:t>How frequent is vulgarity in online discourse across 			different English-speaking regions?</a:t>
            </a:r>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en-AU" sz="2400" dirty="0">
                <a:solidFill>
                  <a:schemeClr val="dk1"/>
                </a:solidFill>
                <a:latin typeface="Arial"/>
                <a:ea typeface="Arial"/>
                <a:cs typeface="Arial"/>
                <a:sym typeface="Arial"/>
              </a:rPr>
              <a:t>	</a:t>
            </a:r>
            <a:r>
              <a:rPr lang="en-AU" sz="2400" dirty="0">
                <a:solidFill>
                  <a:srgbClr val="FCBA00"/>
                </a:solidFill>
                <a:latin typeface="Arial"/>
                <a:ea typeface="Arial"/>
                <a:cs typeface="Arial"/>
                <a:sym typeface="Arial"/>
              </a:rPr>
              <a:t>RQ 2: </a:t>
            </a:r>
            <a:r>
              <a:rPr lang="en-AU" sz="2400" dirty="0">
                <a:solidFill>
                  <a:schemeClr val="dk1"/>
                </a:solidFill>
                <a:latin typeface="Arial"/>
                <a:ea typeface="Arial"/>
                <a:cs typeface="Arial"/>
                <a:sym typeface="Arial"/>
              </a:rPr>
              <a:t>What region specific uses can we detect across English-</a:t>
            </a:r>
            <a:br>
              <a:rPr lang="en-AU" sz="2400" dirty="0">
                <a:solidFill>
                  <a:schemeClr val="dk1"/>
                </a:solidFill>
                <a:latin typeface="Arial"/>
                <a:ea typeface="Arial"/>
                <a:cs typeface="Arial"/>
                <a:sym typeface="Arial"/>
              </a:rPr>
            </a:br>
            <a:r>
              <a:rPr lang="en-AU" sz="2400" dirty="0">
                <a:solidFill>
                  <a:schemeClr val="dk1"/>
                </a:solidFill>
                <a:latin typeface="Arial"/>
                <a:ea typeface="Arial"/>
                <a:cs typeface="Arial"/>
                <a:sym typeface="Arial"/>
              </a:rPr>
              <a:t>		speaking regions?</a:t>
            </a:r>
            <a:endParaRPr dirty="0"/>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en-AU" sz="2400" dirty="0">
                <a:solidFill>
                  <a:schemeClr val="dk1"/>
                </a:solidFill>
                <a:latin typeface="Arial"/>
                <a:ea typeface="Arial"/>
                <a:cs typeface="Arial"/>
                <a:sym typeface="Arial"/>
              </a:rPr>
              <a:t>	</a:t>
            </a:r>
            <a:r>
              <a:rPr lang="en-AU" sz="2400" dirty="0">
                <a:solidFill>
                  <a:srgbClr val="FCBA00"/>
                </a:solidFill>
                <a:latin typeface="Arial"/>
                <a:ea typeface="Arial"/>
                <a:cs typeface="Arial"/>
                <a:sym typeface="Arial"/>
              </a:rPr>
              <a:t>RQ 3: </a:t>
            </a:r>
            <a:r>
              <a:rPr lang="en-AU" sz="2400" dirty="0">
                <a:solidFill>
                  <a:schemeClr val="dk1"/>
                </a:solidFill>
                <a:latin typeface="Arial"/>
                <a:ea typeface="Arial"/>
                <a:cs typeface="Arial"/>
                <a:sym typeface="Arial"/>
              </a:rPr>
              <a:t>Do English-speaking regions differ with respect to their</a:t>
            </a:r>
            <a:br>
              <a:rPr lang="en-AU" sz="2400" dirty="0">
                <a:solidFill>
                  <a:schemeClr val="dk1"/>
                </a:solidFill>
                <a:latin typeface="Arial"/>
                <a:ea typeface="Arial"/>
                <a:cs typeface="Arial"/>
                <a:sym typeface="Arial"/>
              </a:rPr>
            </a:br>
            <a:r>
              <a:rPr lang="en-AU" sz="2400" dirty="0">
                <a:solidFill>
                  <a:schemeClr val="dk1"/>
                </a:solidFill>
                <a:latin typeface="Arial"/>
                <a:ea typeface="Arial"/>
                <a:cs typeface="Arial"/>
                <a:sym typeface="Arial"/>
              </a:rPr>
              <a:t>		creativity in using vulgarity?</a:t>
            </a:r>
            <a:endParaRPr dirty="0"/>
          </a:p>
          <a:p>
            <a:pPr marL="0" marR="0" lvl="0" indent="0" algn="ctr" rtl="0">
              <a:spcBef>
                <a:spcPts val="0"/>
              </a:spcBef>
              <a:spcAft>
                <a:spcPts val="0"/>
              </a:spcAft>
              <a:buNone/>
            </a:pPr>
            <a:endParaRPr sz="2400" dirty="0">
              <a:solidFill>
                <a:schemeClr val="accent1"/>
              </a:solidFill>
              <a:latin typeface="Arial"/>
              <a:ea typeface="Arial"/>
              <a:cs typeface="Arial"/>
              <a:sym typeface="Arial"/>
            </a:endParaRPr>
          </a:p>
        </p:txBody>
      </p:sp>
      <p:sp>
        <p:nvSpPr>
          <p:cNvPr id="489" name="Google Shape;489;p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29</a:t>
            </a:fld>
            <a:endParaRPr/>
          </a:p>
        </p:txBody>
      </p:sp>
    </p:spTree>
    <p:extLst>
      <p:ext uri="{BB962C8B-B14F-4D97-AF65-F5344CB8AC3E}">
        <p14:creationId xmlns:p14="http://schemas.microsoft.com/office/powerpoint/2010/main" val="19499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Background and Motivation</a:t>
            </a:r>
            <a:endParaRPr dirty="0">
              <a:solidFill>
                <a:srgbClr val="004E9F"/>
              </a:solidFill>
            </a:endParaRPr>
          </a:p>
        </p:txBody>
      </p:sp>
      <p:sp>
        <p:nvSpPr>
          <p:cNvPr id="430" name="Google Shape;430;p2"/>
          <p:cNvSpPr txBox="1">
            <a:spLocks noGrp="1"/>
          </p:cNvSpPr>
          <p:nvPr>
            <p:ph type="body" idx="1"/>
          </p:nvPr>
        </p:nvSpPr>
        <p:spPr>
          <a:xfrm>
            <a:off x="695326" y="1700213"/>
            <a:ext cx="10801349" cy="4608515"/>
          </a:xfrm>
          <a:prstGeom prst="rect">
            <a:avLst/>
          </a:prstGeom>
          <a:noFill/>
          <a:ln>
            <a:noFill/>
          </a:ln>
        </p:spPr>
        <p:txBody>
          <a:bodyPr spcFirstLastPara="1" wrap="square" lIns="0" tIns="0" rIns="0" bIns="0" anchor="t" anchorCtr="0">
            <a:normAutofit lnSpcReduction="10000"/>
          </a:bodyPr>
          <a:lstStyle/>
          <a:p>
            <a:pPr marL="0" lvl="0" indent="0" algn="l" rtl="0">
              <a:lnSpc>
                <a:spcPct val="110000"/>
              </a:lnSpc>
              <a:spcBef>
                <a:spcPts val="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pPr>
            <a:r>
              <a:rPr lang="en-AU" dirty="0"/>
              <a:t>First findings from a collaborative research project (</a:t>
            </a:r>
            <a:r>
              <a:rPr lang="en-AU" i="1" dirty="0"/>
              <a:t>Fucking Twitter</a:t>
            </a:r>
            <a:r>
              <a:rPr lang="en-AU" dirty="0"/>
              <a:t>, funded by the </a:t>
            </a:r>
            <a:r>
              <a:rPr lang="en-AU" i="1" dirty="0"/>
              <a:t>Digital Cultures and Societies Hub at the University of Queensland</a:t>
            </a:r>
            <a:r>
              <a:rPr lang="en-AU" dirty="0"/>
              <a:t>) </a:t>
            </a:r>
          </a:p>
          <a:p>
            <a:pPr marL="0" lvl="0" indent="0" algn="l" rtl="0">
              <a:lnSpc>
                <a:spcPct val="110000"/>
              </a:lnSpc>
              <a:spcBef>
                <a:spcPts val="600"/>
              </a:spcBef>
              <a:spcAft>
                <a:spcPts val="0"/>
              </a:spcAft>
              <a:buSzPts val="1800"/>
            </a:pPr>
            <a:r>
              <a:rPr lang="en-AU" dirty="0"/>
              <a:t>Collaboration: University of Queensland, the Australian Digital Observatory, &amp; FIN-CLARIAH</a:t>
            </a:r>
            <a:endParaRPr dirty="0"/>
          </a:p>
        </p:txBody>
      </p:sp>
      <p:sp>
        <p:nvSpPr>
          <p:cNvPr id="431" name="Google Shape;431;p2"/>
          <p:cNvSpPr txBox="1"/>
          <p:nvPr/>
        </p:nvSpPr>
        <p:spPr>
          <a:xfrm>
            <a:off x="718325" y="2044005"/>
            <a:ext cx="10801350" cy="2769949"/>
          </a:xfrm>
          <a:prstGeom prst="rect">
            <a:avLst/>
          </a:prstGeom>
          <a:noFill/>
          <a:ln w="50800" cap="flat" cmpd="sng">
            <a:solidFill>
              <a:srgbClr val="FCBA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ctr" rtl="0">
              <a:spcBef>
                <a:spcPts val="1200"/>
              </a:spcBef>
              <a:spcAft>
                <a:spcPts val="0"/>
              </a:spcAft>
              <a:buNone/>
            </a:pPr>
            <a:r>
              <a:rPr lang="en-AU" sz="2400" b="0" i="0" u="none" strike="noStrike" cap="none" dirty="0">
                <a:solidFill>
                  <a:schemeClr val="dk1"/>
                </a:solidFill>
                <a:latin typeface="Arial"/>
                <a:ea typeface="Arial"/>
                <a:cs typeface="Arial"/>
                <a:sym typeface="Arial"/>
              </a:rPr>
              <a:t>Why talk about vulgarity? </a:t>
            </a:r>
            <a:r>
              <a:rPr lang="en-AU" sz="1300" b="0" i="0" u="none" strike="noStrike" cap="none" dirty="0">
                <a:solidFill>
                  <a:srgbClr val="7F7F7F"/>
                </a:solidFill>
                <a:latin typeface="Arial"/>
                <a:ea typeface="Arial"/>
                <a:cs typeface="Arial"/>
                <a:sym typeface="Arial"/>
              </a:rPr>
              <a:t>(and not learner speech)</a:t>
            </a:r>
            <a:endParaRPr sz="2400" b="0" i="0" u="none" strike="noStrike" cap="none" dirty="0">
              <a:solidFill>
                <a:schemeClr val="dk1"/>
              </a:solidFill>
              <a:latin typeface="Arial"/>
              <a:ea typeface="Arial"/>
              <a:cs typeface="Arial"/>
              <a:sym typeface="Arial"/>
            </a:endParaRPr>
          </a:p>
          <a:p>
            <a:pPr marL="0" marR="0" lvl="0" indent="0" algn="ctr" rtl="0">
              <a:spcBef>
                <a:spcPts val="1200"/>
              </a:spcBef>
              <a:spcAft>
                <a:spcPts val="0"/>
              </a:spcAft>
              <a:buNone/>
            </a:pPr>
            <a:r>
              <a:rPr lang="en-AU" sz="2400" b="0" i="0" u="none" strike="noStrike" cap="none" dirty="0">
                <a:solidFill>
                  <a:schemeClr val="dk1"/>
                </a:solidFill>
                <a:latin typeface="Arial"/>
                <a:ea typeface="Arial"/>
                <a:cs typeface="Arial"/>
                <a:sym typeface="Arial"/>
              </a:rPr>
              <a:t>Vulgarity is a </a:t>
            </a:r>
            <a:r>
              <a:rPr lang="en-AU" sz="2400" b="1" i="0" u="none" strike="noStrike" cap="none" dirty="0">
                <a:solidFill>
                  <a:schemeClr val="dk1"/>
                </a:solidFill>
                <a:latin typeface="Arial"/>
                <a:ea typeface="Arial"/>
                <a:cs typeface="Arial"/>
                <a:sym typeface="Arial"/>
              </a:rPr>
              <a:t>powerful linguistic tool </a:t>
            </a:r>
            <a:r>
              <a:rPr lang="en-AU" sz="2400" b="0" i="0" u="none" strike="noStrike" cap="none" dirty="0">
                <a:solidFill>
                  <a:schemeClr val="dk1"/>
                </a:solidFill>
                <a:latin typeface="Arial"/>
                <a:ea typeface="Arial"/>
                <a:cs typeface="Arial"/>
                <a:sym typeface="Arial"/>
              </a:rPr>
              <a:t>and its analysis is relevant for several social domains and various contemporary discussions as well as pragmatic competence and thus for language learning and teaching.</a:t>
            </a:r>
            <a:endParaRPr dirty="0"/>
          </a:p>
          <a:p>
            <a:pPr marL="0" marR="0" lvl="0" indent="0" algn="ctr" rtl="0">
              <a:spcBef>
                <a:spcPts val="1200"/>
              </a:spcBef>
              <a:spcAft>
                <a:spcPts val="0"/>
              </a:spcAft>
              <a:buNone/>
            </a:pPr>
            <a:endParaRPr sz="2400" b="0" i="0" u="none" strike="noStrike" cap="none" dirty="0">
              <a:solidFill>
                <a:schemeClr val="dk1"/>
              </a:solidFill>
              <a:latin typeface="Arial"/>
              <a:ea typeface="Arial"/>
              <a:cs typeface="Arial"/>
              <a:sym typeface="Arial"/>
            </a:endParaRPr>
          </a:p>
        </p:txBody>
      </p:sp>
      <p:pic>
        <p:nvPicPr>
          <p:cNvPr id="432" name="Google Shape;432;p2"/>
          <p:cNvPicPr preferRelativeResize="0"/>
          <p:nvPr/>
        </p:nvPicPr>
        <p:blipFill rotWithShape="1">
          <a:blip r:embed="rId3">
            <a:alphaModFix/>
          </a:blip>
          <a:srcRect/>
          <a:stretch/>
        </p:blipFill>
        <p:spPr>
          <a:xfrm>
            <a:off x="9408368" y="171673"/>
            <a:ext cx="2590800" cy="1762125"/>
          </a:xfrm>
          <a:prstGeom prst="rect">
            <a:avLst/>
          </a:prstGeom>
          <a:noFill/>
          <a:ln>
            <a:noFill/>
          </a:ln>
        </p:spPr>
      </p:pic>
      <p:sp>
        <p:nvSpPr>
          <p:cNvPr id="433" name="Google Shape;433;p2"/>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0"/>
          <p:cNvSpPr txBox="1">
            <a:spLocks noGrp="1"/>
          </p:cNvSpPr>
          <p:nvPr>
            <p:ph type="title"/>
          </p:nvPr>
        </p:nvSpPr>
        <p:spPr>
          <a:xfrm>
            <a:off x="695327"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Data</a:t>
            </a:r>
            <a:endParaRPr/>
          </a:p>
        </p:txBody>
      </p:sp>
      <p:sp>
        <p:nvSpPr>
          <p:cNvPr id="495" name="Google Shape;495;p10"/>
          <p:cNvSpPr txBox="1">
            <a:spLocks noGrp="1"/>
          </p:cNvSpPr>
          <p:nvPr>
            <p:ph type="body" idx="1"/>
          </p:nvPr>
        </p:nvSpPr>
        <p:spPr>
          <a:xfrm>
            <a:off x="695326" y="1700213"/>
            <a:ext cx="5544690" cy="4608515"/>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10000"/>
              </a:lnSpc>
              <a:spcBef>
                <a:spcPts val="0"/>
              </a:spcBef>
              <a:spcAft>
                <a:spcPts val="0"/>
              </a:spcAft>
              <a:buSzPts val="1800"/>
              <a:buNone/>
            </a:pPr>
            <a:r>
              <a:rPr lang="en-AU" b="1" dirty="0"/>
              <a:t>Global Web-Based English Corpus </a:t>
            </a:r>
            <a:r>
              <a:rPr lang="en-AU" sz="1400" dirty="0">
                <a:solidFill>
                  <a:srgbClr val="909085"/>
                </a:solidFill>
              </a:rPr>
              <a:t>(</a:t>
            </a:r>
            <a:r>
              <a:rPr lang="en-AU" sz="1400" dirty="0" err="1">
                <a:solidFill>
                  <a:srgbClr val="909085"/>
                </a:solidFill>
              </a:rPr>
              <a:t>GloWbE</a:t>
            </a:r>
            <a:r>
              <a:rPr lang="en-AU" sz="1400" dirty="0">
                <a:solidFill>
                  <a:srgbClr val="909085"/>
                </a:solidFill>
              </a:rPr>
              <a:t>, Davies &amp; Fuchs, 2015)</a:t>
            </a:r>
            <a:endParaRPr dirty="0"/>
          </a:p>
          <a:p>
            <a:pPr marL="285750" lvl="0" indent="-285750" algn="l" rtl="0">
              <a:lnSpc>
                <a:spcPct val="110000"/>
              </a:lnSpc>
              <a:spcBef>
                <a:spcPts val="600"/>
              </a:spcBef>
              <a:spcAft>
                <a:spcPts val="0"/>
              </a:spcAft>
              <a:buSzPts val="1800"/>
              <a:buFont typeface="Arial"/>
              <a:buChar char="•"/>
            </a:pPr>
            <a:r>
              <a:rPr lang="en-AU" dirty="0"/>
              <a:t>1.7 billion words across 20 regional components</a:t>
            </a:r>
          </a:p>
          <a:p>
            <a:pPr marL="285750" lvl="0" indent="-285750" algn="l" rtl="0">
              <a:lnSpc>
                <a:spcPct val="110000"/>
              </a:lnSpc>
              <a:spcBef>
                <a:spcPts val="600"/>
              </a:spcBef>
              <a:spcAft>
                <a:spcPts val="0"/>
              </a:spcAft>
              <a:buSzPts val="1800"/>
              <a:buFont typeface="Arial"/>
              <a:buChar char="•"/>
            </a:pPr>
            <a:r>
              <a:rPr lang="en-AU" dirty="0"/>
              <a:t>informal blog content (app. 60 %) and a wide range of other web-based materials, genres, and text types (app.40 %)</a:t>
            </a:r>
          </a:p>
          <a:p>
            <a:pPr marL="285750" lvl="0" indent="-285750" algn="l" rtl="0">
              <a:lnSpc>
                <a:spcPct val="110000"/>
              </a:lnSpc>
              <a:spcBef>
                <a:spcPts val="600"/>
              </a:spcBef>
              <a:spcAft>
                <a:spcPts val="0"/>
              </a:spcAft>
              <a:buSzPts val="1800"/>
              <a:buFont typeface="Arial"/>
              <a:buChar char="•"/>
            </a:pPr>
            <a:r>
              <a:rPr lang="en-AU" dirty="0"/>
              <a:t>6 inner circle </a:t>
            </a:r>
            <a:br>
              <a:rPr lang="en-AU" dirty="0"/>
            </a:br>
            <a:r>
              <a:rPr lang="en-AU" dirty="0"/>
              <a:t>Australia, Canada, Great Britain, Ireland, New Zealand, and United States </a:t>
            </a:r>
          </a:p>
          <a:p>
            <a:pPr marL="285750" lvl="0" indent="-285750" algn="l" rtl="0">
              <a:lnSpc>
                <a:spcPct val="110000"/>
              </a:lnSpc>
              <a:spcBef>
                <a:spcPts val="600"/>
              </a:spcBef>
              <a:spcAft>
                <a:spcPts val="0"/>
              </a:spcAft>
              <a:buSzPts val="1800"/>
              <a:buFont typeface="Arial"/>
              <a:buChar char="•"/>
            </a:pPr>
            <a:r>
              <a:rPr lang="en-AU" dirty="0"/>
              <a:t>14 outer circle varieties of English or English-speaking regions </a:t>
            </a:r>
            <a:br>
              <a:rPr lang="en-AU" dirty="0"/>
            </a:br>
            <a:r>
              <a:rPr lang="en-AU" dirty="0"/>
              <a:t>Bangladesh, Ghana, Hong Kong, India, Jamaica, Kenya, Malaysia, Nigeria, Pakistan, Philippines, Singapore, South Africa, Sri Lanka, and Tanzania </a:t>
            </a:r>
          </a:p>
          <a:p>
            <a:pPr marL="285750" lvl="0" indent="-285750" algn="l" rtl="0">
              <a:lnSpc>
                <a:spcPct val="110000"/>
              </a:lnSpc>
              <a:spcBef>
                <a:spcPts val="600"/>
              </a:spcBef>
              <a:spcAft>
                <a:spcPts val="0"/>
              </a:spcAft>
              <a:buSzPts val="1800"/>
              <a:buFont typeface="Arial"/>
              <a:buChar char="•"/>
            </a:pPr>
            <a:r>
              <a:rPr lang="en-AU" dirty="0"/>
              <a:t>For copyright reasons, every 200 words, 10 words are replaced with a @ symbol</a:t>
            </a:r>
            <a:endParaRPr dirty="0"/>
          </a:p>
        </p:txBody>
      </p:sp>
      <p:sp>
        <p:nvSpPr>
          <p:cNvPr id="497" name="Google Shape;497;p1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30</a:t>
            </a:fld>
            <a:endParaRPr/>
          </a:p>
        </p:txBody>
      </p:sp>
      <p:pic>
        <p:nvPicPr>
          <p:cNvPr id="3" name="Picture 2">
            <a:extLst>
              <a:ext uri="{FF2B5EF4-FFF2-40B4-BE49-F238E27FC236}">
                <a16:creationId xmlns:a16="http://schemas.microsoft.com/office/drawing/2014/main" id="{E764BDA8-EF05-B2FC-40A9-C440E7D1F23F}"/>
              </a:ext>
            </a:extLst>
          </p:cNvPr>
          <p:cNvPicPr>
            <a:picLocks noChangeAspect="1"/>
          </p:cNvPicPr>
          <p:nvPr/>
        </p:nvPicPr>
        <p:blipFill>
          <a:blip r:embed="rId3"/>
          <a:stretch>
            <a:fillRect/>
          </a:stretch>
        </p:blipFill>
        <p:spPr>
          <a:xfrm>
            <a:off x="6932448" y="0"/>
            <a:ext cx="5006199" cy="6858000"/>
          </a:xfrm>
          <a:prstGeom prst="rect">
            <a:avLst/>
          </a:prstGeom>
        </p:spPr>
      </p:pic>
    </p:spTree>
    <p:extLst>
      <p:ext uri="{BB962C8B-B14F-4D97-AF65-F5344CB8AC3E}">
        <p14:creationId xmlns:p14="http://schemas.microsoft.com/office/powerpoint/2010/main" val="413853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2" name="Picture 1">
            <a:extLst>
              <a:ext uri="{FF2B5EF4-FFF2-40B4-BE49-F238E27FC236}">
                <a16:creationId xmlns:a16="http://schemas.microsoft.com/office/drawing/2014/main" id="{083193E4-E2D1-C34C-FB79-59DF435D4D69}"/>
              </a:ext>
            </a:extLst>
          </p:cNvPr>
          <p:cNvPicPr>
            <a:picLocks noChangeAspect="1"/>
          </p:cNvPicPr>
          <p:nvPr/>
        </p:nvPicPr>
        <p:blipFill>
          <a:blip r:embed="rId3"/>
          <a:stretch>
            <a:fillRect/>
          </a:stretch>
        </p:blipFill>
        <p:spPr>
          <a:xfrm>
            <a:off x="851692" y="5830290"/>
            <a:ext cx="3505623" cy="808990"/>
          </a:xfrm>
          <a:prstGeom prst="rect">
            <a:avLst/>
          </a:prstGeom>
        </p:spPr>
      </p:pic>
      <p:sp>
        <p:nvSpPr>
          <p:cNvPr id="494" name="Google Shape;494;p10"/>
          <p:cNvSpPr txBox="1">
            <a:spLocks noGrp="1"/>
          </p:cNvSpPr>
          <p:nvPr>
            <p:ph type="title"/>
          </p:nvPr>
        </p:nvSpPr>
        <p:spPr>
          <a:xfrm>
            <a:off x="695327"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Methodology</a:t>
            </a:r>
            <a:endParaRPr dirty="0"/>
          </a:p>
        </p:txBody>
      </p:sp>
      <p:sp>
        <p:nvSpPr>
          <p:cNvPr id="495" name="Google Shape;495;p10"/>
          <p:cNvSpPr txBox="1">
            <a:spLocks noGrp="1"/>
          </p:cNvSpPr>
          <p:nvPr>
            <p:ph type="body" idx="1"/>
          </p:nvPr>
        </p:nvSpPr>
        <p:spPr>
          <a:xfrm>
            <a:off x="695326" y="1700213"/>
            <a:ext cx="10046886" cy="4105051"/>
          </a:xfrm>
          <a:prstGeom prst="rect">
            <a:avLst/>
          </a:prstGeom>
          <a:noFill/>
          <a:ln>
            <a:noFill/>
          </a:ln>
        </p:spPr>
        <p:txBody>
          <a:bodyPr spcFirstLastPara="1" wrap="square" lIns="0" tIns="0" rIns="0" bIns="0" anchor="t" anchorCtr="0">
            <a:normAutofit lnSpcReduction="10000"/>
          </a:bodyPr>
          <a:lstStyle/>
          <a:p>
            <a:pPr marL="0" lvl="0" indent="0" algn="l" rtl="0">
              <a:lnSpc>
                <a:spcPct val="110000"/>
              </a:lnSpc>
              <a:spcBef>
                <a:spcPts val="0"/>
              </a:spcBef>
              <a:spcAft>
                <a:spcPts val="0"/>
              </a:spcAft>
              <a:buSzPts val="1800"/>
              <a:buNone/>
            </a:pPr>
            <a:r>
              <a:rPr lang="en-AU" b="1" dirty="0"/>
              <a:t>Frequency Analysis</a:t>
            </a:r>
          </a:p>
          <a:p>
            <a:pPr marL="285750" lvl="0" indent="-285750" algn="l" rtl="0">
              <a:lnSpc>
                <a:spcPct val="110000"/>
              </a:lnSpc>
              <a:spcBef>
                <a:spcPts val="0"/>
              </a:spcBef>
              <a:spcAft>
                <a:spcPts val="0"/>
              </a:spcAft>
              <a:buSzPts val="1800"/>
              <a:buFont typeface="Arial" panose="020B0604020202020204" pitchFamily="34" charset="0"/>
              <a:buChar char="•"/>
            </a:pPr>
            <a:r>
              <a:rPr lang="en-AU" dirty="0"/>
              <a:t>Visualisation of normalised frequencies </a:t>
            </a:r>
            <a:br>
              <a:rPr lang="en-AU" dirty="0"/>
            </a:br>
            <a:r>
              <a:rPr lang="en-AU" dirty="0"/>
              <a:t>(token/types per million words)</a:t>
            </a:r>
          </a:p>
          <a:p>
            <a:pPr marL="0" lvl="0" indent="0" algn="l" rtl="0">
              <a:lnSpc>
                <a:spcPct val="110000"/>
              </a:lnSpc>
              <a:spcBef>
                <a:spcPts val="600"/>
              </a:spcBef>
              <a:spcAft>
                <a:spcPts val="0"/>
              </a:spcAft>
              <a:buSzPts val="1800"/>
            </a:pPr>
            <a:r>
              <a:rPr lang="en-AU" b="1" dirty="0"/>
              <a:t>Configural Frequency Analysis </a:t>
            </a:r>
            <a:br>
              <a:rPr lang="en-AU" b="1" dirty="0"/>
            </a:br>
            <a:r>
              <a:rPr lang="en-AU" sz="1500" dirty="0">
                <a:solidFill>
                  <a:srgbClr val="909085"/>
                </a:solidFill>
              </a:rPr>
              <a:t>(CFA, </a:t>
            </a:r>
            <a:r>
              <a:rPr lang="da-DK" sz="1500" dirty="0">
                <a:solidFill>
                  <a:srgbClr val="909085"/>
                </a:solidFill>
              </a:rPr>
              <a:t>Bortz et al., 2008; Lienert &amp; Krauth, 1975)</a:t>
            </a:r>
            <a:endParaRPr lang="en-AU" sz="1500" dirty="0">
              <a:solidFill>
                <a:srgbClr val="909085"/>
              </a:solidFill>
            </a:endParaRPr>
          </a:p>
          <a:p>
            <a:pPr marL="285750" lvl="0" indent="-285750" algn="l" rtl="0">
              <a:lnSpc>
                <a:spcPct val="110000"/>
              </a:lnSpc>
              <a:spcBef>
                <a:spcPts val="600"/>
              </a:spcBef>
              <a:spcAft>
                <a:spcPts val="0"/>
              </a:spcAft>
              <a:buSzPts val="1800"/>
              <a:buFont typeface="Arial"/>
              <a:buChar char="•"/>
            </a:pPr>
            <a:r>
              <a:rPr lang="en-AU" dirty="0"/>
              <a:t>Variety/form-based over- and underuse</a:t>
            </a:r>
          </a:p>
          <a:p>
            <a:pPr marL="285750" lvl="0" indent="-285750" algn="l" rtl="0">
              <a:lnSpc>
                <a:spcPct val="110000"/>
              </a:lnSpc>
              <a:spcBef>
                <a:spcPts val="600"/>
              </a:spcBef>
              <a:spcAft>
                <a:spcPts val="0"/>
              </a:spcAft>
              <a:buSzPts val="1800"/>
              <a:buFont typeface="Arial"/>
              <a:buChar char="•"/>
            </a:pPr>
            <a:r>
              <a:rPr lang="en-AU" dirty="0"/>
              <a:t>Extension of a </a:t>
            </a:r>
            <a:r>
              <a:rPr lang="el-GR" dirty="0"/>
              <a:t>χ</a:t>
            </a:r>
            <a:r>
              <a:rPr lang="en-AU" baseline="30000" dirty="0"/>
              <a:t>2</a:t>
            </a:r>
            <a:r>
              <a:rPr lang="en-AU" dirty="0"/>
              <a:t>-test (2 by 2 table analysis)</a:t>
            </a:r>
          </a:p>
          <a:p>
            <a:pPr marL="285750" lvl="0" indent="-285750" algn="l" rtl="0">
              <a:lnSpc>
                <a:spcPct val="110000"/>
              </a:lnSpc>
              <a:spcBef>
                <a:spcPts val="600"/>
              </a:spcBef>
              <a:spcAft>
                <a:spcPts val="0"/>
              </a:spcAft>
              <a:buSzPts val="1800"/>
              <a:buFont typeface="Arial"/>
              <a:buChar char="•"/>
            </a:pPr>
            <a:r>
              <a:rPr lang="en-AU" dirty="0"/>
              <a:t>Allows to test what cell(s) significantly differ from chance.</a:t>
            </a:r>
          </a:p>
          <a:p>
            <a:pPr marL="0" lvl="0" indent="0" algn="l" rtl="0">
              <a:lnSpc>
                <a:spcPct val="110000"/>
              </a:lnSpc>
              <a:spcBef>
                <a:spcPts val="600"/>
              </a:spcBef>
              <a:spcAft>
                <a:spcPts val="0"/>
              </a:spcAft>
              <a:buSzPts val="1800"/>
            </a:pPr>
            <a:r>
              <a:rPr lang="en-AU" b="1" dirty="0"/>
              <a:t>Corrected Type-Token Ratio </a:t>
            </a:r>
            <a:r>
              <a:rPr lang="en-AU" dirty="0"/>
              <a:t>(Variability/Creativity)</a:t>
            </a:r>
          </a:p>
          <a:p>
            <a:pPr marL="285750" lvl="0" indent="-285750" algn="l" rtl="0">
              <a:lnSpc>
                <a:spcPct val="110000"/>
              </a:lnSpc>
              <a:spcBef>
                <a:spcPts val="600"/>
              </a:spcBef>
              <a:spcAft>
                <a:spcPts val="0"/>
              </a:spcAft>
              <a:buSzPts val="1800"/>
              <a:buFont typeface="Arial"/>
              <a:buChar char="•"/>
            </a:pPr>
            <a:r>
              <a:rPr lang="en-AU" dirty="0"/>
              <a:t>Higher degree of variability is considered a proxy for higher creativity</a:t>
            </a:r>
          </a:p>
          <a:p>
            <a:pPr marL="285750" lvl="0" indent="-285750" algn="l" rtl="0">
              <a:lnSpc>
                <a:spcPct val="110000"/>
              </a:lnSpc>
              <a:spcBef>
                <a:spcPts val="600"/>
              </a:spcBef>
              <a:spcAft>
                <a:spcPts val="0"/>
              </a:spcAft>
              <a:buSzPts val="1800"/>
              <a:buFont typeface="Arial"/>
              <a:buChar char="•"/>
            </a:pPr>
            <a:r>
              <a:rPr lang="en-AU" dirty="0"/>
              <a:t>Lower CTTR = less variability (10 different forms  per 100 instances = 0.1)</a:t>
            </a:r>
          </a:p>
          <a:p>
            <a:pPr marL="285750" lvl="0" indent="-285750" algn="l" rtl="0">
              <a:lnSpc>
                <a:spcPct val="110000"/>
              </a:lnSpc>
              <a:spcBef>
                <a:spcPts val="600"/>
              </a:spcBef>
              <a:spcAft>
                <a:spcPts val="0"/>
              </a:spcAft>
              <a:buSzPts val="1800"/>
              <a:buFont typeface="Arial"/>
              <a:buChar char="•"/>
            </a:pPr>
            <a:r>
              <a:rPr lang="en-AU" dirty="0"/>
              <a:t>Higher CTTR = more variability (20 different forms  per 100 instances = 0.2)</a:t>
            </a:r>
          </a:p>
          <a:p>
            <a:pPr marL="285750" lvl="0" indent="-285750" algn="l" rtl="0">
              <a:lnSpc>
                <a:spcPct val="110000"/>
              </a:lnSpc>
              <a:spcBef>
                <a:spcPts val="600"/>
              </a:spcBef>
              <a:spcAft>
                <a:spcPts val="0"/>
              </a:spcAft>
              <a:buSzPts val="1800"/>
              <a:buFont typeface="Arial"/>
              <a:buChar char="•"/>
            </a:pPr>
            <a:endParaRPr b="1" dirty="0"/>
          </a:p>
        </p:txBody>
      </p:sp>
      <p:sp>
        <p:nvSpPr>
          <p:cNvPr id="497" name="Google Shape;497;p10"/>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31</a:t>
            </a:fld>
            <a:endParaRPr/>
          </a:p>
        </p:txBody>
      </p:sp>
      <p:pic>
        <p:nvPicPr>
          <p:cNvPr id="4" name="Picture 3" descr="A building with many windows and people in the windows&#10;&#10;Description automatically generated">
            <a:extLst>
              <a:ext uri="{FF2B5EF4-FFF2-40B4-BE49-F238E27FC236}">
                <a16:creationId xmlns:a16="http://schemas.microsoft.com/office/drawing/2014/main" id="{A9EFF57B-6470-B33A-9F13-C40B09E75436}"/>
              </a:ext>
            </a:extLst>
          </p:cNvPr>
          <p:cNvPicPr>
            <a:picLocks noChangeAspect="1"/>
          </p:cNvPicPr>
          <p:nvPr/>
        </p:nvPicPr>
        <p:blipFill>
          <a:blip r:embed="rId4"/>
          <a:stretch>
            <a:fillRect/>
          </a:stretch>
        </p:blipFill>
        <p:spPr>
          <a:xfrm>
            <a:off x="6252634" y="346503"/>
            <a:ext cx="5502210" cy="3144120"/>
          </a:xfrm>
          <a:prstGeom prst="rect">
            <a:avLst/>
          </a:prstGeom>
        </p:spPr>
      </p:pic>
    </p:spTree>
    <p:extLst>
      <p:ext uri="{BB962C8B-B14F-4D97-AF65-F5344CB8AC3E}">
        <p14:creationId xmlns:p14="http://schemas.microsoft.com/office/powerpoint/2010/main" val="26050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
          <p:cNvSpPr txBox="1">
            <a:spLocks noGrp="1"/>
          </p:cNvSpPr>
          <p:nvPr>
            <p:ph type="body" idx="1"/>
          </p:nvPr>
        </p:nvSpPr>
        <p:spPr>
          <a:xfrm>
            <a:off x="695327" y="1700213"/>
            <a:ext cx="6778899" cy="4493853"/>
          </a:xfrm>
          <a:prstGeom prst="rect">
            <a:avLst/>
          </a:prstGeom>
          <a:noFill/>
          <a:ln>
            <a:noFill/>
          </a:ln>
        </p:spPr>
        <p:txBody>
          <a:bodyPr spcFirstLastPara="1" wrap="square" lIns="0" tIns="0" rIns="0" bIns="0" anchor="t" anchorCtr="0">
            <a:normAutofit fontScale="85000" lnSpcReduction="10000"/>
          </a:bodyPr>
          <a:lstStyle/>
          <a:p>
            <a:pPr marL="0" lvl="0" indent="0" algn="l" rtl="0">
              <a:lnSpc>
                <a:spcPct val="110000"/>
              </a:lnSpc>
              <a:spcBef>
                <a:spcPts val="0"/>
              </a:spcBef>
              <a:spcAft>
                <a:spcPts val="0"/>
              </a:spcAft>
              <a:buSzPts val="1800"/>
              <a:buNone/>
            </a:pPr>
            <a:r>
              <a:rPr lang="en-AU" b="1" dirty="0"/>
              <a:t>Approach combining word lists and regular expressions (and word embeddings)</a:t>
            </a:r>
          </a:p>
          <a:p>
            <a:pPr marL="285750" lvl="0" indent="-285750" algn="l" rtl="0">
              <a:lnSpc>
                <a:spcPct val="110000"/>
              </a:lnSpc>
              <a:spcBef>
                <a:spcPts val="600"/>
              </a:spcBef>
              <a:spcAft>
                <a:spcPts val="0"/>
              </a:spcAft>
              <a:buSzPts val="1800"/>
              <a:buFont typeface="Arial"/>
              <a:buChar char="•"/>
            </a:pPr>
            <a:r>
              <a:rPr lang="en-AU" dirty="0"/>
              <a:t>English </a:t>
            </a:r>
            <a:r>
              <a:rPr lang="en-AU" i="1" dirty="0"/>
              <a:t>List-of-Dirty-Naughty-Obscene-and-Otherwise-Bad-Words</a:t>
            </a:r>
            <a:r>
              <a:rPr lang="en-AU" dirty="0"/>
              <a:t> (LDNOOBW)</a:t>
            </a:r>
            <a:br>
              <a:rPr lang="en-AU" dirty="0"/>
            </a:br>
            <a:r>
              <a:rPr lang="en-AU" dirty="0"/>
              <a:t>(widely used for detection of swearwords and inappropriate language)</a:t>
            </a:r>
          </a:p>
          <a:p>
            <a:pPr marL="285750" lvl="0" indent="-285750" algn="l" rtl="0">
              <a:lnSpc>
                <a:spcPct val="110000"/>
              </a:lnSpc>
              <a:spcBef>
                <a:spcPts val="600"/>
              </a:spcBef>
              <a:spcAft>
                <a:spcPts val="0"/>
              </a:spcAft>
              <a:buSzPts val="1800"/>
              <a:buFont typeface="Arial"/>
              <a:buChar char="•"/>
            </a:pPr>
            <a:r>
              <a:rPr lang="en-AU" dirty="0"/>
              <a:t>Enhanced using regular expressions and word embeddings</a:t>
            </a:r>
          </a:p>
          <a:p>
            <a:pPr marL="285750" lvl="0" indent="-285750" algn="l" rtl="0">
              <a:lnSpc>
                <a:spcPct val="110000"/>
              </a:lnSpc>
              <a:spcBef>
                <a:spcPts val="600"/>
              </a:spcBef>
              <a:spcAft>
                <a:spcPts val="0"/>
              </a:spcAft>
              <a:buSzPts val="1800"/>
              <a:buFont typeface="Arial"/>
              <a:buChar char="•"/>
            </a:pPr>
            <a:r>
              <a:rPr lang="en-AU" dirty="0"/>
              <a:t>Example: the expression </a:t>
            </a:r>
            <a:r>
              <a:rPr lang="en-AU" dirty="0">
                <a:hlinkClick r:id="rId3" action="ppaction://hlinkfile"/>
              </a:rPr>
              <a:t>\\bf[ou\\W]{1,}[c]{0,}[k\\W]{1,}(s|a|er|ers|ed|ing){0,}\\b</a:t>
            </a:r>
            <a:r>
              <a:rPr lang="en-AU" dirty="0"/>
              <a:t> stands for:</a:t>
            </a:r>
          </a:p>
          <a:p>
            <a:pPr marL="742950" lvl="1" indent="-285750">
              <a:spcBef>
                <a:spcPts val="600"/>
              </a:spcBef>
            </a:pPr>
            <a:r>
              <a:rPr lang="en-AU" dirty="0"/>
              <a:t>A word boundary (\\b), followed by the letter f.</a:t>
            </a:r>
          </a:p>
          <a:p>
            <a:pPr marL="742950" lvl="1" indent="-285750">
              <a:spcBef>
                <a:spcPts val="600"/>
              </a:spcBef>
            </a:pPr>
            <a:r>
              <a:rPr lang="en-AU" dirty="0"/>
              <a:t>The next part of the word must contain o, u, or any non-alphanumeric character ([</a:t>
            </a:r>
            <a:r>
              <a:rPr lang="en-AU" dirty="0" err="1"/>
              <a:t>ou</a:t>
            </a:r>
            <a:r>
              <a:rPr lang="en-AU" dirty="0"/>
              <a:t>\\W]).</a:t>
            </a:r>
          </a:p>
          <a:p>
            <a:pPr marL="742950" lvl="1" indent="-285750">
              <a:spcBef>
                <a:spcPts val="600"/>
              </a:spcBef>
            </a:pPr>
            <a:r>
              <a:rPr lang="en-AU" dirty="0"/>
              <a:t>This is followed by an optional c and either a k or another non-alphanumeric character.</a:t>
            </a:r>
          </a:p>
          <a:p>
            <a:pPr marL="742950" lvl="1" indent="-285750">
              <a:spcBef>
                <a:spcPts val="600"/>
              </a:spcBef>
            </a:pPr>
            <a:r>
              <a:rPr lang="en-AU" dirty="0"/>
              <a:t>The final part is optional and can include s, a, er, </a:t>
            </a:r>
            <a:r>
              <a:rPr lang="en-AU" dirty="0" err="1"/>
              <a:t>ers</a:t>
            </a:r>
            <a:r>
              <a:rPr lang="en-AU" dirty="0"/>
              <a:t>, ed, or </a:t>
            </a:r>
            <a:r>
              <a:rPr lang="en-AU" dirty="0" err="1"/>
              <a:t>ing</a:t>
            </a:r>
            <a:r>
              <a:rPr lang="en-AU" dirty="0"/>
              <a:t>.</a:t>
            </a:r>
          </a:p>
          <a:p>
            <a:pPr marL="457200" lvl="1" indent="0">
              <a:spcBef>
                <a:spcPts val="600"/>
              </a:spcBef>
              <a:buNone/>
            </a:pPr>
            <a:r>
              <a:rPr lang="en-AU" dirty="0"/>
              <a:t>This patter will retrieve words like: </a:t>
            </a:r>
            <a:r>
              <a:rPr lang="en-AU" i="1" dirty="0"/>
              <a:t>fuck, </a:t>
            </a:r>
            <a:r>
              <a:rPr lang="en-AU" i="1" dirty="0" err="1"/>
              <a:t>fuuuk</a:t>
            </a:r>
            <a:r>
              <a:rPr lang="en-AU" i="1" dirty="0"/>
              <a:t>, </a:t>
            </a:r>
            <a:r>
              <a:rPr lang="en-AU" i="1" dirty="0" err="1"/>
              <a:t>fock</a:t>
            </a:r>
            <a:r>
              <a:rPr lang="en-AU" i="1" dirty="0"/>
              <a:t>, </a:t>
            </a:r>
            <a:r>
              <a:rPr lang="en-AU" i="1" dirty="0" err="1"/>
              <a:t>fukers</a:t>
            </a:r>
            <a:r>
              <a:rPr lang="en-AU" i="1" dirty="0"/>
              <a:t>, </a:t>
            </a:r>
            <a:r>
              <a:rPr lang="en-AU" i="1" dirty="0" err="1"/>
              <a:t>fukkkking</a:t>
            </a:r>
            <a:r>
              <a:rPr lang="en-AU" i="1" dirty="0"/>
              <a:t>, f@#%#$</a:t>
            </a:r>
            <a:r>
              <a:rPr lang="en-AU" dirty="0"/>
              <a:t> etc.</a:t>
            </a:r>
            <a:endParaRPr dirty="0"/>
          </a:p>
          <a:p>
            <a:pPr marL="0" lvl="0" indent="0" algn="l" rtl="0">
              <a:lnSpc>
                <a:spcPct val="110000"/>
              </a:lnSpc>
              <a:spcBef>
                <a:spcPts val="600"/>
              </a:spcBef>
              <a:spcAft>
                <a:spcPts val="0"/>
              </a:spcAft>
              <a:buSzPts val="1800"/>
              <a:buNone/>
            </a:pPr>
            <a:endParaRPr dirty="0"/>
          </a:p>
        </p:txBody>
      </p:sp>
      <p:sp>
        <p:nvSpPr>
          <p:cNvPr id="474" name="Google Shape;474;p7"/>
          <p:cNvSpPr/>
          <p:nvPr/>
        </p:nvSpPr>
        <p:spPr>
          <a:xfrm>
            <a:off x="7370859" y="803082"/>
            <a:ext cx="4579951" cy="5902318"/>
          </a:xfrm>
          <a:prstGeom prst="rect">
            <a:avLst/>
          </a:prstGeom>
          <a:noFill/>
          <a:ln w="38100" cap="flat" cmpd="sng">
            <a:solidFill>
              <a:srgbClr val="FCBA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5" name="Google Shape;475;p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What counts as vulgar?</a:t>
            </a:r>
            <a:endParaRPr>
              <a:solidFill>
                <a:srgbClr val="004E9F"/>
              </a:solidFill>
            </a:endParaRPr>
          </a:p>
        </p:txBody>
      </p:sp>
      <p:sp>
        <p:nvSpPr>
          <p:cNvPr id="476" name="Google Shape;476;p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32</a:t>
            </a:fld>
            <a:endParaRPr/>
          </a:p>
        </p:txBody>
      </p:sp>
      <p:sp>
        <p:nvSpPr>
          <p:cNvPr id="2" name="TextBox 1">
            <a:extLst>
              <a:ext uri="{FF2B5EF4-FFF2-40B4-BE49-F238E27FC236}">
                <a16:creationId xmlns:a16="http://schemas.microsoft.com/office/drawing/2014/main" id="{B4BBCF48-D398-4571-3AEE-DE48B47DC338}"/>
              </a:ext>
            </a:extLst>
          </p:cNvPr>
          <p:cNvSpPr txBox="1"/>
          <p:nvPr/>
        </p:nvSpPr>
        <p:spPr>
          <a:xfrm>
            <a:off x="7474226" y="1052736"/>
            <a:ext cx="4397071" cy="5693866"/>
          </a:xfrm>
          <a:prstGeom prst="rect">
            <a:avLst/>
          </a:prstGeom>
          <a:noFill/>
        </p:spPr>
        <p:txBody>
          <a:bodyPr wrap="square" rtlCol="0">
            <a:spAutoFit/>
          </a:bodyPr>
          <a:lstStyle/>
          <a:p>
            <a:r>
              <a:rPr lang="en-AU" sz="1400" dirty="0"/>
              <a:t>555 vulgar types (classified into 75 vulgar lemmas): </a:t>
            </a:r>
            <a:r>
              <a:rPr lang="en-AU" sz="1400" i="1" dirty="0"/>
              <a:t>arse, ass, asshole, </a:t>
            </a:r>
            <a:r>
              <a:rPr lang="en-AU" sz="1400" i="1" dirty="0" err="1"/>
              <a:t>ballsack</a:t>
            </a:r>
            <a:r>
              <a:rPr lang="en-AU" sz="1400" i="1" dirty="0"/>
              <a:t>, bastard, bellend, bint, bitch, bloody, bollocks, boner, bonk, boob, bugger, bukkake, butt, chink, cock, coon, cornhole, cracker, crap, cum, cunt, damn, darkie, dick, dildo, dyke, </a:t>
            </a:r>
            <a:r>
              <a:rPr lang="en-AU" sz="1400" i="1" dirty="0" err="1"/>
              <a:t>fagit</a:t>
            </a:r>
            <a:r>
              <a:rPr lang="en-AU" sz="1400" i="1" dirty="0"/>
              <a:t>, fanny, feck, </a:t>
            </a:r>
            <a:r>
              <a:rPr lang="en-AU" sz="1400" i="1" dirty="0" err="1"/>
              <a:t>frigg</a:t>
            </a:r>
            <a:r>
              <a:rPr lang="en-AU" sz="1400" i="1" dirty="0"/>
              <a:t>, fuck, git, hag, hoe, hooker, idiot, jab, jap, jerk, jizz, </a:t>
            </a:r>
            <a:r>
              <a:rPr lang="en-AU" sz="1400" i="1" dirty="0" err="1"/>
              <a:t>juggs</a:t>
            </a:r>
            <a:r>
              <a:rPr lang="en-AU" sz="1400" i="1" dirty="0"/>
              <a:t>, knob, lesbo, </a:t>
            </a:r>
            <a:r>
              <a:rPr lang="en-AU" sz="1400" i="1" dirty="0" err="1"/>
              <a:t>libtard</a:t>
            </a:r>
            <a:r>
              <a:rPr lang="en-AU" sz="1400" i="1" dirty="0"/>
              <a:t>, masturbate, </a:t>
            </a:r>
            <a:r>
              <a:rPr lang="en-AU" sz="1400" i="1" dirty="0" err="1"/>
              <a:t>minger</a:t>
            </a:r>
            <a:r>
              <a:rPr lang="en-AU" sz="1400" i="1" dirty="0"/>
              <a:t>, moron, muff, nigger, nonce, nympho, online, </a:t>
            </a:r>
            <a:r>
              <a:rPr lang="en-AU" sz="1400" i="1" dirty="0" err="1"/>
              <a:t>paki</a:t>
            </a:r>
            <a:r>
              <a:rPr lang="en-AU" sz="1400" i="1" dirty="0"/>
              <a:t>, pecker, penis, pig, piss, poofter, prick, pussy, shag, shit, sissy, skank, slag, slut, spastic, tits, tosser, twat, wank, whore). </a:t>
            </a:r>
            <a:br>
              <a:rPr lang="en-AU" sz="1400" i="1" dirty="0"/>
            </a:br>
            <a:endParaRPr lang="en-AU" sz="1400" i="1" dirty="0"/>
          </a:p>
          <a:p>
            <a:r>
              <a:rPr lang="en-AU" sz="1400" dirty="0"/>
              <a:t>For example, the types of the lemma </a:t>
            </a:r>
            <a:r>
              <a:rPr lang="en-AU" sz="1400" i="1" dirty="0"/>
              <a:t>fuck</a:t>
            </a:r>
            <a:r>
              <a:rPr lang="en-AU" sz="1400" dirty="0"/>
              <a:t> included the 81 types </a:t>
            </a:r>
            <a:r>
              <a:rPr lang="en-AU" sz="1400" i="1" dirty="0"/>
              <a:t>fuck, fucking, fucked, eff, fuckin, effing, fucks, </a:t>
            </a:r>
            <a:r>
              <a:rPr lang="en-AU" sz="1400" i="1" dirty="0" err="1"/>
              <a:t>fk</a:t>
            </a:r>
            <a:r>
              <a:rPr lang="en-AU" sz="1400" i="1" dirty="0"/>
              <a:t>, fac, </a:t>
            </a:r>
            <a:r>
              <a:rPr lang="en-AU" sz="1400" i="1" dirty="0" err="1"/>
              <a:t>effie</a:t>
            </a:r>
            <a:r>
              <a:rPr lang="en-AU" sz="1400" i="1" dirty="0"/>
              <a:t>, motherfucker, </a:t>
            </a:r>
            <a:r>
              <a:rPr lang="en-AU" sz="1400" i="1" dirty="0" err="1"/>
              <a:t>fcuk</a:t>
            </a:r>
            <a:r>
              <a:rPr lang="en-AU" sz="1400" i="1" dirty="0"/>
              <a:t>, clusterfuck, </a:t>
            </a:r>
            <a:r>
              <a:rPr lang="en-AU" sz="1400" i="1" dirty="0" err="1"/>
              <a:t>mofo</a:t>
            </a:r>
            <a:r>
              <a:rPr lang="en-AU" sz="1400" i="1" dirty="0"/>
              <a:t>, </a:t>
            </a:r>
            <a:r>
              <a:rPr lang="en-AU" sz="1400" i="1" dirty="0" err="1"/>
              <a:t>fuk</a:t>
            </a:r>
            <a:r>
              <a:rPr lang="en-AU" sz="1400" i="1" dirty="0"/>
              <a:t>, </a:t>
            </a:r>
            <a:r>
              <a:rPr lang="en-AU" sz="1400" i="1" dirty="0" err="1"/>
              <a:t>effin</a:t>
            </a:r>
            <a:r>
              <a:rPr lang="en-AU" sz="1400" i="1" dirty="0"/>
              <a:t>, </a:t>
            </a:r>
            <a:r>
              <a:rPr lang="en-AU" sz="1400" i="1" dirty="0" err="1"/>
              <a:t>fck</a:t>
            </a:r>
            <a:r>
              <a:rPr lang="en-AU" sz="1400" i="1" dirty="0"/>
              <a:t>, motherfuckers, </a:t>
            </a:r>
            <a:r>
              <a:rPr lang="en-AU" sz="1400" i="1" dirty="0" err="1"/>
              <a:t>fuckedup</a:t>
            </a:r>
            <a:r>
              <a:rPr lang="en-AU" sz="1400" i="1" dirty="0"/>
              <a:t>, fucken, effed, fuckup, </a:t>
            </a:r>
            <a:r>
              <a:rPr lang="en-AU" sz="1400" i="1" dirty="0" err="1"/>
              <a:t>phuc</a:t>
            </a:r>
            <a:r>
              <a:rPr lang="en-AU" sz="1400" i="1" dirty="0"/>
              <a:t>, </a:t>
            </a:r>
            <a:r>
              <a:rPr lang="en-AU" sz="1400" i="1" dirty="0" err="1"/>
              <a:t>effi</a:t>
            </a:r>
            <a:r>
              <a:rPr lang="en-AU" sz="1400" i="1" dirty="0"/>
              <a:t>, </a:t>
            </a:r>
            <a:r>
              <a:rPr lang="en-AU" sz="1400" i="1" dirty="0" err="1"/>
              <a:t>fke</a:t>
            </a:r>
            <a:r>
              <a:rPr lang="en-AU" sz="1400" i="1" dirty="0"/>
              <a:t>, </a:t>
            </a:r>
            <a:r>
              <a:rPr lang="en-AU" sz="1400" i="1" dirty="0" err="1"/>
              <a:t>fcking</a:t>
            </a:r>
            <a:r>
              <a:rPr lang="en-AU" sz="1400" i="1" dirty="0"/>
              <a:t>, </a:t>
            </a:r>
            <a:r>
              <a:rPr lang="en-AU" sz="1400" i="1" dirty="0" err="1"/>
              <a:t>fkn</a:t>
            </a:r>
            <a:r>
              <a:rPr lang="en-AU" sz="1400" i="1" dirty="0"/>
              <a:t>, </a:t>
            </a:r>
            <a:r>
              <a:rPr lang="en-AU" sz="1400" i="1" dirty="0" err="1"/>
              <a:t>fking</a:t>
            </a:r>
            <a:r>
              <a:rPr lang="en-AU" sz="1400" i="1" dirty="0"/>
              <a:t>, </a:t>
            </a:r>
            <a:r>
              <a:rPr lang="en-AU" sz="1400" i="1" dirty="0" err="1"/>
              <a:t>fukien</a:t>
            </a:r>
            <a:r>
              <a:rPr lang="en-AU" sz="1400" i="1" dirty="0"/>
              <a:t>, </a:t>
            </a:r>
            <a:r>
              <a:rPr lang="en-AU" sz="1400" i="1" dirty="0" err="1"/>
              <a:t>fks</a:t>
            </a:r>
            <a:r>
              <a:rPr lang="en-AU" sz="1400" i="1" dirty="0"/>
              <a:t>, </a:t>
            </a:r>
            <a:r>
              <a:rPr lang="en-AU" sz="1400" i="1" dirty="0" err="1"/>
              <a:t>fak</a:t>
            </a:r>
            <a:r>
              <a:rPr lang="en-AU" sz="1400" i="1" dirty="0"/>
              <a:t>, </a:t>
            </a:r>
            <a:r>
              <a:rPr lang="en-AU" sz="1400" i="1" dirty="0" err="1"/>
              <a:t>phukan</a:t>
            </a:r>
            <a:r>
              <a:rPr lang="en-AU" sz="1400" i="1" dirty="0"/>
              <a:t>, fuckups, </a:t>
            </a:r>
            <a:r>
              <a:rPr lang="en-AU" sz="1400" i="1" dirty="0" err="1"/>
              <a:t>fack</a:t>
            </a:r>
            <a:r>
              <a:rPr lang="en-AU" sz="1400" i="1" dirty="0"/>
              <a:t>, </a:t>
            </a:r>
            <a:r>
              <a:rPr lang="en-AU" sz="1400" i="1" dirty="0" err="1"/>
              <a:t>phuck</a:t>
            </a:r>
            <a:r>
              <a:rPr lang="en-AU" sz="1400" i="1" dirty="0"/>
              <a:t>, </a:t>
            </a:r>
            <a:r>
              <a:rPr lang="en-AU" sz="1400" i="1" dirty="0" err="1"/>
              <a:t>fukin</a:t>
            </a:r>
            <a:r>
              <a:rPr lang="en-AU" sz="1400" i="1" dirty="0"/>
              <a:t>, fuckoff, </a:t>
            </a:r>
            <a:r>
              <a:rPr lang="en-AU" sz="1400" i="1" dirty="0" err="1"/>
              <a:t>facc</a:t>
            </a:r>
            <a:r>
              <a:rPr lang="en-AU" sz="1400" i="1" dirty="0"/>
              <a:t>, </a:t>
            </a:r>
            <a:r>
              <a:rPr lang="en-AU" sz="1400" i="1" dirty="0" err="1"/>
              <a:t>fuckyou</a:t>
            </a:r>
            <a:r>
              <a:rPr lang="en-AU" sz="1400" i="1" dirty="0"/>
              <a:t>, effs, </a:t>
            </a:r>
            <a:r>
              <a:rPr lang="en-AU" sz="1400" i="1" dirty="0" err="1"/>
              <a:t>fuckall</a:t>
            </a:r>
            <a:r>
              <a:rPr lang="en-AU" sz="1400" i="1" dirty="0"/>
              <a:t>, </a:t>
            </a:r>
            <a:r>
              <a:rPr lang="en-AU" sz="1400" i="1" dirty="0" err="1"/>
              <a:t>fuking</a:t>
            </a:r>
            <a:r>
              <a:rPr lang="en-AU" sz="1400" i="1" dirty="0"/>
              <a:t>, </a:t>
            </a:r>
            <a:r>
              <a:rPr lang="en-AU" sz="1400" i="1" dirty="0" err="1"/>
              <a:t>fka</a:t>
            </a:r>
            <a:r>
              <a:rPr lang="en-AU" sz="1400" i="1" dirty="0"/>
              <a:t>, </a:t>
            </a:r>
            <a:r>
              <a:rPr lang="en-AU" sz="1400" i="1" dirty="0" err="1"/>
              <a:t>fukk</a:t>
            </a:r>
            <a:r>
              <a:rPr lang="en-AU" sz="1400" i="1" dirty="0"/>
              <a:t>, </a:t>
            </a:r>
            <a:r>
              <a:rPr lang="en-AU" sz="1400" i="1" dirty="0" err="1"/>
              <a:t>fcks</a:t>
            </a:r>
            <a:r>
              <a:rPr lang="en-AU" sz="1400" i="1" dirty="0"/>
              <a:t>, </a:t>
            </a:r>
            <a:r>
              <a:rPr lang="en-AU" sz="1400" i="1" dirty="0" err="1"/>
              <a:t>fkin</a:t>
            </a:r>
            <a:r>
              <a:rPr lang="en-AU" sz="1400" i="1" dirty="0"/>
              <a:t>, f, </a:t>
            </a:r>
            <a:r>
              <a:rPr lang="en-AU" sz="1400" i="1" dirty="0" err="1"/>
              <a:t>fucka</a:t>
            </a:r>
            <a:r>
              <a:rPr lang="en-AU" sz="1400" i="1" dirty="0"/>
              <a:t>, </a:t>
            </a:r>
            <a:r>
              <a:rPr lang="en-AU" sz="1400" i="1" dirty="0" err="1"/>
              <a:t>mofos</a:t>
            </a:r>
            <a:r>
              <a:rPr lang="en-AU" sz="1400" i="1" dirty="0"/>
              <a:t>, mindfuck, </a:t>
            </a:r>
            <a:r>
              <a:rPr lang="en-AU" sz="1400" i="1" dirty="0" err="1"/>
              <a:t>fukang</a:t>
            </a:r>
            <a:r>
              <a:rPr lang="en-AU" sz="1400" i="1" dirty="0"/>
              <a:t>, </a:t>
            </a:r>
            <a:r>
              <a:rPr lang="en-AU" sz="1400" i="1" dirty="0" err="1"/>
              <a:t>fuka</a:t>
            </a:r>
            <a:r>
              <a:rPr lang="en-AU" sz="1400" i="1" dirty="0"/>
              <a:t>, </a:t>
            </a:r>
            <a:r>
              <a:rPr lang="en-AU" sz="1400" i="1" dirty="0" err="1"/>
              <a:t>fuckn</a:t>
            </a:r>
            <a:r>
              <a:rPr lang="en-AU" sz="1400" i="1" dirty="0"/>
              <a:t>, </a:t>
            </a:r>
            <a:r>
              <a:rPr lang="en-AU" sz="1400" i="1" dirty="0" err="1"/>
              <a:t>fckn</a:t>
            </a:r>
            <a:r>
              <a:rPr lang="en-AU" sz="1400" i="1" dirty="0"/>
              <a:t>, </a:t>
            </a:r>
            <a:r>
              <a:rPr lang="en-AU" sz="1400" i="1" dirty="0" err="1"/>
              <a:t>effies</a:t>
            </a:r>
            <a:r>
              <a:rPr lang="en-AU" sz="1400" i="1" dirty="0"/>
              <a:t>, </a:t>
            </a:r>
            <a:r>
              <a:rPr lang="en-AU" sz="1400" i="1" dirty="0" err="1"/>
              <a:t>fuks</a:t>
            </a:r>
            <a:r>
              <a:rPr lang="en-AU" sz="1400" i="1" dirty="0"/>
              <a:t>, </a:t>
            </a:r>
            <a:r>
              <a:rPr lang="en-AU" sz="1400" i="1" dirty="0" err="1"/>
              <a:t>fuke</a:t>
            </a:r>
            <a:r>
              <a:rPr lang="en-AU" sz="1400" i="1" dirty="0"/>
              <a:t>, </a:t>
            </a:r>
            <a:r>
              <a:rPr lang="en-AU" sz="1400" i="1" dirty="0" err="1"/>
              <a:t>fki</a:t>
            </a:r>
            <a:r>
              <a:rPr lang="en-AU" sz="1400" i="1" dirty="0"/>
              <a:t>, </a:t>
            </a:r>
            <a:r>
              <a:rPr lang="en-AU" sz="1400" i="1" dirty="0" err="1"/>
              <a:t>effyou</a:t>
            </a:r>
            <a:r>
              <a:rPr lang="en-AU" sz="1400" i="1" dirty="0"/>
              <a:t>, </a:t>
            </a:r>
            <a:r>
              <a:rPr lang="en-AU" sz="1400" i="1" dirty="0" err="1"/>
              <a:t>effe</a:t>
            </a:r>
            <a:r>
              <a:rPr lang="en-AU" sz="1400" i="1" dirty="0"/>
              <a:t>, </a:t>
            </a:r>
            <a:r>
              <a:rPr lang="en-AU" sz="1400" i="1" dirty="0" err="1"/>
              <a:t>phucking</a:t>
            </a:r>
            <a:r>
              <a:rPr lang="en-AU" sz="1400" i="1" dirty="0"/>
              <a:t>, </a:t>
            </a:r>
            <a:r>
              <a:rPr lang="en-AU" sz="1400" i="1" dirty="0" err="1"/>
              <a:t>fukn</a:t>
            </a:r>
            <a:r>
              <a:rPr lang="en-AU" sz="1400" i="1" dirty="0"/>
              <a:t>, </a:t>
            </a:r>
            <a:r>
              <a:rPr lang="en-AU" sz="1400" i="1" dirty="0" err="1"/>
              <a:t>fked</a:t>
            </a:r>
            <a:r>
              <a:rPr lang="en-AU" sz="1400" i="1" dirty="0"/>
              <a:t>, </a:t>
            </a:r>
            <a:r>
              <a:rPr lang="en-AU" sz="1400" i="1" dirty="0" err="1"/>
              <a:t>fkd</a:t>
            </a:r>
            <a:r>
              <a:rPr lang="en-AU" sz="1400" i="1" dirty="0"/>
              <a:t>, </a:t>
            </a:r>
            <a:r>
              <a:rPr lang="en-AU" sz="1400" i="1" dirty="0" err="1"/>
              <a:t>effedup</a:t>
            </a:r>
            <a:r>
              <a:rPr lang="en-AU" sz="1400" i="1" dirty="0"/>
              <a:t>, headfuck, </a:t>
            </a:r>
            <a:r>
              <a:rPr lang="en-AU" sz="1400" i="1" dirty="0" err="1"/>
              <a:t>fuked</a:t>
            </a:r>
            <a:r>
              <a:rPr lang="en-AU" sz="1400" i="1" dirty="0"/>
              <a:t>, </a:t>
            </a:r>
            <a:r>
              <a:rPr lang="en-AU" sz="1400" i="1" dirty="0" err="1"/>
              <a:t>fuckton</a:t>
            </a:r>
            <a:r>
              <a:rPr lang="en-AU" sz="1400" i="1" dirty="0"/>
              <a:t>, </a:t>
            </a:r>
            <a:r>
              <a:rPr lang="en-AU" sz="1400" i="1" dirty="0" err="1"/>
              <a:t>fucki</a:t>
            </a:r>
            <a:r>
              <a:rPr lang="en-AU" sz="1400" i="1" dirty="0"/>
              <a:t>, </a:t>
            </a:r>
            <a:r>
              <a:rPr lang="en-AU" sz="1400" i="1" dirty="0" err="1"/>
              <a:t>fkz</a:t>
            </a:r>
            <a:r>
              <a:rPr lang="en-AU" sz="1400" i="1" dirty="0"/>
              <a:t>, </a:t>
            </a:r>
            <a:r>
              <a:rPr lang="en-AU" sz="1400" i="1" dirty="0" err="1"/>
              <a:t>fckin</a:t>
            </a:r>
            <a:r>
              <a:rPr lang="en-AU" sz="1400" i="1" dirty="0"/>
              <a:t>, </a:t>
            </a:r>
            <a:r>
              <a:rPr lang="en-AU" sz="1400" i="1" dirty="0" err="1"/>
              <a:t>fcked</a:t>
            </a:r>
            <a:r>
              <a:rPr lang="en-AU" sz="1400" i="1" dirty="0"/>
              <a:t>, </a:t>
            </a:r>
            <a:r>
              <a:rPr lang="en-AU" sz="1400" i="1" dirty="0" err="1"/>
              <a:t>effen</a:t>
            </a:r>
            <a:r>
              <a:rPr lang="en-AU" sz="1400" i="1" dirty="0"/>
              <a:t>, </a:t>
            </a:r>
            <a:r>
              <a:rPr lang="en-AU" sz="1400" i="1" dirty="0" err="1"/>
              <a:t>phucas</a:t>
            </a:r>
            <a:r>
              <a:rPr lang="en-AU" sz="1400" i="1" dirty="0"/>
              <a:t>, </a:t>
            </a:r>
            <a:r>
              <a:rPr lang="en-AU" sz="1400" i="1" dirty="0" err="1"/>
              <a:t>muhfuck</a:t>
            </a:r>
            <a:r>
              <a:rPr lang="en-AU" sz="1400" i="1" dirty="0"/>
              <a:t>, </a:t>
            </a:r>
            <a:r>
              <a:rPr lang="en-AU" sz="1400" i="1" dirty="0" err="1"/>
              <a:t>fuuuuuck</a:t>
            </a:r>
            <a:r>
              <a:rPr lang="en-AU" sz="1400" i="1" dirty="0"/>
              <a:t>, </a:t>
            </a:r>
            <a:r>
              <a:rPr lang="en-AU" sz="1400" i="1" dirty="0" err="1"/>
              <a:t>fukkk</a:t>
            </a:r>
            <a:r>
              <a:rPr lang="en-AU" sz="1400" i="1" dirty="0"/>
              <a:t>, </a:t>
            </a:r>
            <a:r>
              <a:rPr lang="en-AU" sz="1400" i="1" dirty="0" err="1"/>
              <a:t>fuki</a:t>
            </a:r>
            <a:r>
              <a:rPr lang="en-AU" sz="1400" i="1" dirty="0"/>
              <a:t>, </a:t>
            </a:r>
            <a:r>
              <a:rPr lang="en-AU" sz="1400" i="1" dirty="0" err="1"/>
              <a:t>fuecks</a:t>
            </a:r>
            <a:r>
              <a:rPr lang="en-AU" sz="1400" i="1" dirty="0"/>
              <a:t>, </a:t>
            </a:r>
            <a:r>
              <a:rPr lang="en-AU" sz="1400" i="1" dirty="0" err="1"/>
              <a:t>fuckiing</a:t>
            </a:r>
            <a:r>
              <a:rPr lang="en-AU" sz="1400" i="1" dirty="0"/>
              <a:t>, </a:t>
            </a:r>
            <a:r>
              <a:rPr lang="en-AU" sz="1400" dirty="0"/>
              <a:t>and </a:t>
            </a:r>
            <a:r>
              <a:rPr lang="en-AU" sz="1400" i="1" dirty="0" err="1"/>
              <a:t>effend</a:t>
            </a:r>
            <a:r>
              <a:rPr lang="en-AU" sz="1400" dirty="0"/>
              <a:t>. </a:t>
            </a:r>
          </a:p>
          <a:p>
            <a:endParaRPr lang="en-AU" dirty="0"/>
          </a:p>
        </p:txBody>
      </p:sp>
    </p:spTree>
    <p:extLst>
      <p:ext uri="{BB962C8B-B14F-4D97-AF65-F5344CB8AC3E}">
        <p14:creationId xmlns:p14="http://schemas.microsoft.com/office/powerpoint/2010/main" val="6092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2" name="Picture 1">
            <a:extLst>
              <a:ext uri="{FF2B5EF4-FFF2-40B4-BE49-F238E27FC236}">
                <a16:creationId xmlns:a16="http://schemas.microsoft.com/office/drawing/2014/main" id="{8EDCB2CF-0CC8-79B3-C158-77EC37AFB8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743" y="716122"/>
            <a:ext cx="7268547" cy="6057123"/>
          </a:xfrm>
          <a:prstGeom prst="rect">
            <a:avLst/>
          </a:prstGeom>
          <a:noFill/>
          <a:ln>
            <a:noFill/>
          </a:ln>
        </p:spPr>
      </p:pic>
      <p:sp>
        <p:nvSpPr>
          <p:cNvPr id="503" name="Google Shape;503;p11"/>
          <p:cNvSpPr txBox="1">
            <a:spLocks noGrp="1"/>
          </p:cNvSpPr>
          <p:nvPr>
            <p:ph type="title"/>
          </p:nvPr>
        </p:nvSpPr>
        <p:spPr>
          <a:xfrm>
            <a:off x="695327" y="548680"/>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frequencies across location</a:t>
            </a:r>
            <a:endParaRPr dirty="0"/>
          </a:p>
        </p:txBody>
      </p:sp>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33</a:t>
            </a:fld>
            <a:endParaRPr/>
          </a:p>
        </p:txBody>
      </p:sp>
    </p:spTree>
    <p:extLst>
      <p:ext uri="{BB962C8B-B14F-4D97-AF65-F5344CB8AC3E}">
        <p14:creationId xmlns:p14="http://schemas.microsoft.com/office/powerpoint/2010/main" val="33495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34</a:t>
            </a:fld>
            <a:endParaRPr/>
          </a:p>
        </p:txBody>
      </p:sp>
      <p:pic>
        <p:nvPicPr>
          <p:cNvPr id="3" name="Picture 2">
            <a:extLst>
              <a:ext uri="{FF2B5EF4-FFF2-40B4-BE49-F238E27FC236}">
                <a16:creationId xmlns:a16="http://schemas.microsoft.com/office/drawing/2014/main" id="{5579CDEA-4C81-5D61-9C84-B2B1FF388B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391" y="83457"/>
            <a:ext cx="5747657" cy="6705600"/>
          </a:xfrm>
          <a:prstGeom prst="rect">
            <a:avLst/>
          </a:prstGeom>
          <a:noFill/>
          <a:ln>
            <a:noFill/>
          </a:ln>
        </p:spPr>
      </p:pic>
      <p:sp>
        <p:nvSpPr>
          <p:cNvPr id="6" name="TextBox 5">
            <a:extLst>
              <a:ext uri="{FF2B5EF4-FFF2-40B4-BE49-F238E27FC236}">
                <a16:creationId xmlns:a16="http://schemas.microsoft.com/office/drawing/2014/main" id="{E3D13659-DADF-1768-81F7-FC83EF019029}"/>
              </a:ext>
            </a:extLst>
          </p:cNvPr>
          <p:cNvSpPr txBox="1"/>
          <p:nvPr/>
        </p:nvSpPr>
        <p:spPr>
          <a:xfrm>
            <a:off x="9087922" y="355780"/>
            <a:ext cx="2408678" cy="1169551"/>
          </a:xfrm>
          <a:prstGeom prst="rect">
            <a:avLst/>
          </a:prstGeom>
          <a:noFill/>
        </p:spPr>
        <p:txBody>
          <a:bodyPr wrap="square" rtlCol="0">
            <a:spAutoFit/>
          </a:bodyPr>
          <a:lstStyle/>
          <a:p>
            <a:r>
              <a:rPr lang="en-AU" dirty="0"/>
              <a:t>Percentage of vulgar elements (vulgar tokens) in </a:t>
            </a:r>
            <a:r>
              <a:rPr lang="en-AU" dirty="0" err="1"/>
              <a:t>GloWbE</a:t>
            </a:r>
            <a:r>
              <a:rPr lang="en-AU" dirty="0"/>
              <a:t> across English-speaking regions and discourse types.</a:t>
            </a:r>
          </a:p>
        </p:txBody>
      </p:sp>
      <p:sp>
        <p:nvSpPr>
          <p:cNvPr id="7" name="Google Shape;503;p11">
            <a:extLst>
              <a:ext uri="{FF2B5EF4-FFF2-40B4-BE49-F238E27FC236}">
                <a16:creationId xmlns:a16="http://schemas.microsoft.com/office/drawing/2014/main" id="{CAD9EF96-C2EC-33B3-ADF0-F0858FD774C9}"/>
              </a:ext>
            </a:extLst>
          </p:cNvPr>
          <p:cNvSpPr txBox="1">
            <a:spLocks noGrp="1"/>
          </p:cNvSpPr>
          <p:nvPr>
            <p:ph type="title"/>
          </p:nvPr>
        </p:nvSpPr>
        <p:spPr>
          <a:xfrm>
            <a:off x="695327" y="548679"/>
            <a:ext cx="2533065" cy="343492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vulgar elements by location and discourse type</a:t>
            </a:r>
            <a:endParaRPr dirty="0"/>
          </a:p>
        </p:txBody>
      </p:sp>
    </p:spTree>
    <p:extLst>
      <p:ext uri="{BB962C8B-B14F-4D97-AF65-F5344CB8AC3E}">
        <p14:creationId xmlns:p14="http://schemas.microsoft.com/office/powerpoint/2010/main" val="134517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35</a:t>
            </a:fld>
            <a:endParaRPr/>
          </a:p>
        </p:txBody>
      </p:sp>
      <p:sp>
        <p:nvSpPr>
          <p:cNvPr id="3" name="TextBox 2">
            <a:extLst>
              <a:ext uri="{FF2B5EF4-FFF2-40B4-BE49-F238E27FC236}">
                <a16:creationId xmlns:a16="http://schemas.microsoft.com/office/drawing/2014/main" id="{6FB52320-41B7-E238-A4E9-740E01699426}"/>
              </a:ext>
            </a:extLst>
          </p:cNvPr>
          <p:cNvSpPr txBox="1"/>
          <p:nvPr/>
        </p:nvSpPr>
        <p:spPr>
          <a:xfrm>
            <a:off x="9087922" y="355780"/>
            <a:ext cx="2408678" cy="1169551"/>
          </a:xfrm>
          <a:prstGeom prst="rect">
            <a:avLst/>
          </a:prstGeom>
          <a:noFill/>
        </p:spPr>
        <p:txBody>
          <a:bodyPr wrap="square" rtlCol="0">
            <a:spAutoFit/>
          </a:bodyPr>
          <a:lstStyle/>
          <a:p>
            <a:r>
              <a:rPr lang="en-AU" dirty="0"/>
              <a:t>Percentage of files containing vulgar elements in </a:t>
            </a:r>
            <a:r>
              <a:rPr lang="en-AU" dirty="0" err="1"/>
              <a:t>GloWbE</a:t>
            </a:r>
            <a:r>
              <a:rPr lang="en-AU" dirty="0"/>
              <a:t> across English-speaking regions and discourse types. </a:t>
            </a:r>
          </a:p>
        </p:txBody>
      </p:sp>
      <p:pic>
        <p:nvPicPr>
          <p:cNvPr id="6" name="Picture 5">
            <a:extLst>
              <a:ext uri="{FF2B5EF4-FFF2-40B4-BE49-F238E27FC236}">
                <a16:creationId xmlns:a16="http://schemas.microsoft.com/office/drawing/2014/main" id="{268CCF8E-75DE-2780-D81D-91E805E762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392" y="83457"/>
            <a:ext cx="5722228" cy="6675933"/>
          </a:xfrm>
          <a:prstGeom prst="rect">
            <a:avLst/>
          </a:prstGeom>
          <a:noFill/>
          <a:ln>
            <a:noFill/>
          </a:ln>
        </p:spPr>
      </p:pic>
      <p:sp>
        <p:nvSpPr>
          <p:cNvPr id="7" name="Google Shape;503;p11">
            <a:extLst>
              <a:ext uri="{FF2B5EF4-FFF2-40B4-BE49-F238E27FC236}">
                <a16:creationId xmlns:a16="http://schemas.microsoft.com/office/drawing/2014/main" id="{73404FA7-A72D-CDC7-C2F5-9CD97A7C27E7}"/>
              </a:ext>
            </a:extLst>
          </p:cNvPr>
          <p:cNvSpPr txBox="1">
            <a:spLocks noGrp="1"/>
          </p:cNvSpPr>
          <p:nvPr>
            <p:ph type="title"/>
          </p:nvPr>
        </p:nvSpPr>
        <p:spPr>
          <a:xfrm>
            <a:off x="695327" y="548679"/>
            <a:ext cx="2533065" cy="3434923"/>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files containing vulgar elements by location and discourse type</a:t>
            </a:r>
            <a:endParaRPr dirty="0"/>
          </a:p>
        </p:txBody>
      </p:sp>
    </p:spTree>
    <p:extLst>
      <p:ext uri="{BB962C8B-B14F-4D97-AF65-F5344CB8AC3E}">
        <p14:creationId xmlns:p14="http://schemas.microsoft.com/office/powerpoint/2010/main" val="26725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36</a:t>
            </a:fld>
            <a:endParaRPr/>
          </a:p>
        </p:txBody>
      </p:sp>
      <p:sp>
        <p:nvSpPr>
          <p:cNvPr id="3" name="TextBox 2">
            <a:extLst>
              <a:ext uri="{FF2B5EF4-FFF2-40B4-BE49-F238E27FC236}">
                <a16:creationId xmlns:a16="http://schemas.microsoft.com/office/drawing/2014/main" id="{6FB52320-41B7-E238-A4E9-740E01699426}"/>
              </a:ext>
            </a:extLst>
          </p:cNvPr>
          <p:cNvSpPr txBox="1"/>
          <p:nvPr/>
        </p:nvSpPr>
        <p:spPr>
          <a:xfrm>
            <a:off x="9087922" y="355780"/>
            <a:ext cx="2408678" cy="1169551"/>
          </a:xfrm>
          <a:prstGeom prst="rect">
            <a:avLst/>
          </a:prstGeom>
          <a:noFill/>
        </p:spPr>
        <p:txBody>
          <a:bodyPr wrap="square" rtlCol="0">
            <a:spAutoFit/>
          </a:bodyPr>
          <a:lstStyle/>
          <a:p>
            <a:r>
              <a:rPr lang="en-AU" dirty="0"/>
              <a:t>Corrected Type-Token Ratio of Vulgar Types and Tokens in </a:t>
            </a:r>
            <a:r>
              <a:rPr lang="en-AU" dirty="0" err="1"/>
              <a:t>GloWbE</a:t>
            </a:r>
            <a:r>
              <a:rPr lang="en-AU" dirty="0"/>
              <a:t> across English-speaking regions and discourse types. </a:t>
            </a:r>
          </a:p>
        </p:txBody>
      </p:sp>
      <p:pic>
        <p:nvPicPr>
          <p:cNvPr id="2" name="Picture 1">
            <a:extLst>
              <a:ext uri="{FF2B5EF4-FFF2-40B4-BE49-F238E27FC236}">
                <a16:creationId xmlns:a16="http://schemas.microsoft.com/office/drawing/2014/main" id="{BA8EF3AF-0BD2-55D2-6F23-848E775B5F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061" y="72571"/>
            <a:ext cx="5775649" cy="6738257"/>
          </a:xfrm>
          <a:prstGeom prst="rect">
            <a:avLst/>
          </a:prstGeom>
          <a:noFill/>
          <a:ln>
            <a:noFill/>
          </a:ln>
        </p:spPr>
      </p:pic>
      <p:pic>
        <p:nvPicPr>
          <p:cNvPr id="5" name="Picture 4">
            <a:extLst>
              <a:ext uri="{FF2B5EF4-FFF2-40B4-BE49-F238E27FC236}">
                <a16:creationId xmlns:a16="http://schemas.microsoft.com/office/drawing/2014/main" id="{1FAA8E24-1675-1196-9C87-D99FDD9EED2B}"/>
              </a:ext>
            </a:extLst>
          </p:cNvPr>
          <p:cNvPicPr>
            <a:picLocks noChangeAspect="1"/>
          </p:cNvPicPr>
          <p:nvPr/>
        </p:nvPicPr>
        <p:blipFill>
          <a:blip r:embed="rId4"/>
          <a:stretch>
            <a:fillRect/>
          </a:stretch>
        </p:blipFill>
        <p:spPr>
          <a:xfrm>
            <a:off x="9177680" y="1676944"/>
            <a:ext cx="2229161" cy="514422"/>
          </a:xfrm>
          <a:prstGeom prst="rect">
            <a:avLst/>
          </a:prstGeom>
        </p:spPr>
      </p:pic>
      <p:sp>
        <p:nvSpPr>
          <p:cNvPr id="7" name="Google Shape;503;p11">
            <a:extLst>
              <a:ext uri="{FF2B5EF4-FFF2-40B4-BE49-F238E27FC236}">
                <a16:creationId xmlns:a16="http://schemas.microsoft.com/office/drawing/2014/main" id="{B55A892D-C739-4C1C-33FB-F6580665F6E6}"/>
              </a:ext>
            </a:extLst>
          </p:cNvPr>
          <p:cNvSpPr txBox="1">
            <a:spLocks noGrp="1"/>
          </p:cNvSpPr>
          <p:nvPr>
            <p:ph type="title"/>
          </p:nvPr>
        </p:nvSpPr>
        <p:spPr>
          <a:xfrm>
            <a:off x="695327" y="882595"/>
            <a:ext cx="2533065" cy="380072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variability in the use of vulgar elements by location and discourse type</a:t>
            </a:r>
            <a:endParaRPr dirty="0"/>
          </a:p>
        </p:txBody>
      </p:sp>
    </p:spTree>
    <p:extLst>
      <p:ext uri="{BB962C8B-B14F-4D97-AF65-F5344CB8AC3E}">
        <p14:creationId xmlns:p14="http://schemas.microsoft.com/office/powerpoint/2010/main" val="42299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37</a:t>
            </a:fld>
            <a:endParaRPr/>
          </a:p>
        </p:txBody>
      </p:sp>
      <p:sp>
        <p:nvSpPr>
          <p:cNvPr id="3" name="TextBox 2">
            <a:extLst>
              <a:ext uri="{FF2B5EF4-FFF2-40B4-BE49-F238E27FC236}">
                <a16:creationId xmlns:a16="http://schemas.microsoft.com/office/drawing/2014/main" id="{6FB52320-41B7-E238-A4E9-740E01699426}"/>
              </a:ext>
            </a:extLst>
          </p:cNvPr>
          <p:cNvSpPr txBox="1"/>
          <p:nvPr/>
        </p:nvSpPr>
        <p:spPr>
          <a:xfrm>
            <a:off x="10692880" y="355780"/>
            <a:ext cx="1499119" cy="3539430"/>
          </a:xfrm>
          <a:prstGeom prst="rect">
            <a:avLst/>
          </a:prstGeom>
          <a:noFill/>
        </p:spPr>
        <p:txBody>
          <a:bodyPr wrap="square" rtlCol="0">
            <a:spAutoFit/>
          </a:bodyPr>
          <a:lstStyle/>
          <a:p>
            <a:r>
              <a:rPr lang="en-AU" dirty="0"/>
              <a:t>Relative frequency (per million words) of vulgar lemmas in </a:t>
            </a:r>
            <a:r>
              <a:rPr lang="en-AU" dirty="0" err="1"/>
              <a:t>GloWbE</a:t>
            </a:r>
            <a:r>
              <a:rPr lang="en-AU" dirty="0"/>
              <a:t> across English-speaking regions (with lemmas having a relative frequency lower than 10 per million being collapsed into a single bin category, other).</a:t>
            </a:r>
          </a:p>
        </p:txBody>
      </p:sp>
      <p:pic>
        <p:nvPicPr>
          <p:cNvPr id="4" name="Picture 3">
            <a:extLst>
              <a:ext uri="{FF2B5EF4-FFF2-40B4-BE49-F238E27FC236}">
                <a16:creationId xmlns:a16="http://schemas.microsoft.com/office/drawing/2014/main" id="{356F68E2-3367-9CC1-FE87-257128D950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908" y="16472"/>
            <a:ext cx="7856973" cy="6734922"/>
          </a:xfrm>
          <a:prstGeom prst="rect">
            <a:avLst/>
          </a:prstGeom>
          <a:noFill/>
          <a:ln>
            <a:noFill/>
          </a:ln>
        </p:spPr>
      </p:pic>
      <p:sp>
        <p:nvSpPr>
          <p:cNvPr id="7" name="Google Shape;503;p11">
            <a:extLst>
              <a:ext uri="{FF2B5EF4-FFF2-40B4-BE49-F238E27FC236}">
                <a16:creationId xmlns:a16="http://schemas.microsoft.com/office/drawing/2014/main" id="{B55A892D-C739-4C1C-33FB-F6580665F6E6}"/>
              </a:ext>
            </a:extLst>
          </p:cNvPr>
          <p:cNvSpPr txBox="1">
            <a:spLocks noGrp="1"/>
          </p:cNvSpPr>
          <p:nvPr>
            <p:ph type="title"/>
          </p:nvPr>
        </p:nvSpPr>
        <p:spPr>
          <a:xfrm>
            <a:off x="695328" y="882595"/>
            <a:ext cx="2270510" cy="380072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types of vulgar elements by location</a:t>
            </a:r>
            <a:endParaRPr dirty="0"/>
          </a:p>
        </p:txBody>
      </p:sp>
    </p:spTree>
    <p:extLst>
      <p:ext uri="{BB962C8B-B14F-4D97-AF65-F5344CB8AC3E}">
        <p14:creationId xmlns:p14="http://schemas.microsoft.com/office/powerpoint/2010/main" val="410668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38</a:t>
            </a:fld>
            <a:endParaRPr/>
          </a:p>
        </p:txBody>
      </p:sp>
      <p:sp>
        <p:nvSpPr>
          <p:cNvPr id="3" name="TextBox 2">
            <a:extLst>
              <a:ext uri="{FF2B5EF4-FFF2-40B4-BE49-F238E27FC236}">
                <a16:creationId xmlns:a16="http://schemas.microsoft.com/office/drawing/2014/main" id="{6FB52320-41B7-E238-A4E9-740E01699426}"/>
              </a:ext>
            </a:extLst>
          </p:cNvPr>
          <p:cNvSpPr txBox="1"/>
          <p:nvPr/>
        </p:nvSpPr>
        <p:spPr>
          <a:xfrm>
            <a:off x="8788915" y="276267"/>
            <a:ext cx="2949860" cy="1815882"/>
          </a:xfrm>
          <a:prstGeom prst="rect">
            <a:avLst/>
          </a:prstGeom>
          <a:noFill/>
        </p:spPr>
        <p:txBody>
          <a:bodyPr wrap="square" rtlCol="0">
            <a:spAutoFit/>
          </a:bodyPr>
          <a:lstStyle/>
          <a:p>
            <a:r>
              <a:rPr lang="en-AU" dirty="0"/>
              <a:t>Association plot showing preferred and dispreferred vulgar lemmas across regions based on the phi-value (red = preferred, blue = dispreferred, grey = no trend, white = absent). Colouring only shown if the phi-value is greater than 5 or smaller than -5.</a:t>
            </a:r>
          </a:p>
        </p:txBody>
      </p:sp>
      <p:sp>
        <p:nvSpPr>
          <p:cNvPr id="7" name="Google Shape;503;p11">
            <a:extLst>
              <a:ext uri="{FF2B5EF4-FFF2-40B4-BE49-F238E27FC236}">
                <a16:creationId xmlns:a16="http://schemas.microsoft.com/office/drawing/2014/main" id="{B55A892D-C739-4C1C-33FB-F6580665F6E6}"/>
              </a:ext>
            </a:extLst>
          </p:cNvPr>
          <p:cNvSpPr txBox="1">
            <a:spLocks noGrp="1"/>
          </p:cNvSpPr>
          <p:nvPr>
            <p:ph type="title"/>
          </p:nvPr>
        </p:nvSpPr>
        <p:spPr>
          <a:xfrm>
            <a:off x="695328" y="882595"/>
            <a:ext cx="2270510" cy="380072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over- and underuse of vulgar elements by location</a:t>
            </a:r>
            <a:endParaRPr dirty="0"/>
          </a:p>
        </p:txBody>
      </p:sp>
      <p:pic>
        <p:nvPicPr>
          <p:cNvPr id="2" name="Picture 1">
            <a:extLst>
              <a:ext uri="{FF2B5EF4-FFF2-40B4-BE49-F238E27FC236}">
                <a16:creationId xmlns:a16="http://schemas.microsoft.com/office/drawing/2014/main" id="{02EF478F-9AB0-2516-321C-A5447B8508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740" y="74644"/>
            <a:ext cx="4456497" cy="6684746"/>
          </a:xfrm>
          <a:prstGeom prst="rect">
            <a:avLst/>
          </a:prstGeom>
          <a:noFill/>
          <a:ln>
            <a:noFill/>
          </a:ln>
        </p:spPr>
      </p:pic>
    </p:spTree>
    <p:extLst>
      <p:ext uri="{BB962C8B-B14F-4D97-AF65-F5344CB8AC3E}">
        <p14:creationId xmlns:p14="http://schemas.microsoft.com/office/powerpoint/2010/main" val="1352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4" name="Google Shape;504;p11"/>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39</a:t>
            </a:fld>
            <a:endParaRPr/>
          </a:p>
        </p:txBody>
      </p:sp>
      <p:sp>
        <p:nvSpPr>
          <p:cNvPr id="3" name="TextBox 2">
            <a:extLst>
              <a:ext uri="{FF2B5EF4-FFF2-40B4-BE49-F238E27FC236}">
                <a16:creationId xmlns:a16="http://schemas.microsoft.com/office/drawing/2014/main" id="{6FB52320-41B7-E238-A4E9-740E01699426}"/>
              </a:ext>
            </a:extLst>
          </p:cNvPr>
          <p:cNvSpPr txBox="1"/>
          <p:nvPr/>
        </p:nvSpPr>
        <p:spPr>
          <a:xfrm>
            <a:off x="9470003" y="1111154"/>
            <a:ext cx="2658385" cy="2031325"/>
          </a:xfrm>
          <a:prstGeom prst="rect">
            <a:avLst/>
          </a:prstGeom>
          <a:noFill/>
        </p:spPr>
        <p:txBody>
          <a:bodyPr wrap="square" rtlCol="0">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Results of the CFA analysing significant preferences (types) for and avoidance (antitypes) of vulgar lemmas across English-speaking regions. </a:t>
            </a:r>
            <a:endParaRPr lang="en-AU" dirty="0"/>
          </a:p>
        </p:txBody>
      </p:sp>
      <p:sp>
        <p:nvSpPr>
          <p:cNvPr id="7" name="Google Shape;503;p11">
            <a:extLst>
              <a:ext uri="{FF2B5EF4-FFF2-40B4-BE49-F238E27FC236}">
                <a16:creationId xmlns:a16="http://schemas.microsoft.com/office/drawing/2014/main" id="{B55A892D-C739-4C1C-33FB-F6580665F6E6}"/>
              </a:ext>
            </a:extLst>
          </p:cNvPr>
          <p:cNvSpPr txBox="1">
            <a:spLocks noGrp="1"/>
          </p:cNvSpPr>
          <p:nvPr>
            <p:ph type="title"/>
          </p:nvPr>
        </p:nvSpPr>
        <p:spPr>
          <a:xfrm>
            <a:off x="462053" y="1023602"/>
            <a:ext cx="2270510" cy="365971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Overview of over- and underuse of vulgar elements by location</a:t>
            </a:r>
            <a:endParaRPr dirty="0"/>
          </a:p>
        </p:txBody>
      </p:sp>
      <p:pic>
        <p:nvPicPr>
          <p:cNvPr id="8" name="Picture 7">
            <a:extLst>
              <a:ext uri="{FF2B5EF4-FFF2-40B4-BE49-F238E27FC236}">
                <a16:creationId xmlns:a16="http://schemas.microsoft.com/office/drawing/2014/main" id="{239FE359-0C4F-4325-CDFD-D62F96308E71}"/>
              </a:ext>
            </a:extLst>
          </p:cNvPr>
          <p:cNvPicPr>
            <a:picLocks noChangeAspect="1"/>
          </p:cNvPicPr>
          <p:nvPr/>
        </p:nvPicPr>
        <p:blipFill>
          <a:blip r:embed="rId3"/>
          <a:stretch>
            <a:fillRect/>
          </a:stretch>
        </p:blipFill>
        <p:spPr>
          <a:xfrm>
            <a:off x="2642705" y="1023602"/>
            <a:ext cx="6906589" cy="4810796"/>
          </a:xfrm>
          <a:prstGeom prst="rect">
            <a:avLst/>
          </a:prstGeom>
        </p:spPr>
      </p:pic>
    </p:spTree>
    <p:extLst>
      <p:ext uri="{BB962C8B-B14F-4D97-AF65-F5344CB8AC3E}">
        <p14:creationId xmlns:p14="http://schemas.microsoft.com/office/powerpoint/2010/main" val="216883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DA43A9F7-B889-AD36-8874-7319F320A981}"/>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45" name="Google Shape;445;p4"/>
          <p:cNvSpPr txBox="1"/>
          <p:nvPr/>
        </p:nvSpPr>
        <p:spPr>
          <a:xfrm>
            <a:off x="839416" y="1104022"/>
            <a:ext cx="10801200" cy="5493330"/>
          </a:xfrm>
          <a:prstGeom prst="rect">
            <a:avLst/>
          </a:prstGeom>
          <a:noFill/>
          <a:ln>
            <a:noFill/>
          </a:ln>
        </p:spPr>
        <p:txBody>
          <a:bodyPr spcFirstLastPara="1" wrap="square" lIns="91425" tIns="45700" rIns="91425" bIns="45700" anchor="t" anchorCtr="0">
            <a:noAutofit/>
          </a:bodyPr>
          <a:lstStyle/>
          <a:p>
            <a:pPr algn="ctr">
              <a:lnSpc>
                <a:spcPct val="90000"/>
              </a:lnSpc>
              <a:buClr>
                <a:srgbClr val="004E9F"/>
              </a:buClr>
              <a:buSzPts val="4000"/>
            </a:pPr>
            <a:r>
              <a:rPr lang="en-AU" sz="4000" b="1" i="0" u="none" strike="noStrike" cap="none" dirty="0">
                <a:solidFill>
                  <a:srgbClr val="004E9F"/>
                </a:solidFill>
                <a:latin typeface="Arial"/>
                <a:ea typeface="Arial"/>
                <a:cs typeface="Arial"/>
                <a:sym typeface="Arial"/>
              </a:rPr>
              <a:t>Vulgarity in Online Discourse around the English-Speaking World</a:t>
            </a:r>
            <a:endParaRPr lang="en-AU" sz="4000" dirty="0"/>
          </a:p>
          <a:p>
            <a:pPr marL="0" lvl="0" indent="0" algn="ctr" rtl="0">
              <a:lnSpc>
                <a:spcPct val="90000"/>
              </a:lnSpc>
              <a:spcBef>
                <a:spcPts val="0"/>
              </a:spcBef>
              <a:spcAft>
                <a:spcPts val="0"/>
              </a:spcAft>
              <a:buClr>
                <a:srgbClr val="004E9F"/>
              </a:buClr>
              <a:buSzPts val="4000"/>
              <a:buFont typeface="Arial"/>
              <a:buNone/>
            </a:pPr>
            <a:endParaRPr dirty="0"/>
          </a:p>
          <a:p>
            <a:pPr marL="0" marR="0" lvl="0" indent="0" algn="ctr" rtl="0">
              <a:lnSpc>
                <a:spcPct val="90000"/>
              </a:lnSpc>
              <a:spcBef>
                <a:spcPts val="0"/>
              </a:spcBef>
              <a:spcAft>
                <a:spcPts val="0"/>
              </a:spcAft>
              <a:buClr>
                <a:schemeClr val="accent1"/>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2000"/>
              <a:buFont typeface="Arial"/>
              <a:buNone/>
            </a:pPr>
            <a:endParaRPr lang="en-AU" sz="20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2000"/>
              <a:buFont typeface="Arial"/>
              <a:buNone/>
            </a:pPr>
            <a:endParaRPr lang="en-AU" sz="20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2000"/>
              <a:buFont typeface="Arial"/>
              <a:buNone/>
            </a:pPr>
            <a:endParaRPr lang="en-AU" sz="2000" dirty="0">
              <a:solidFill>
                <a:schemeClr val="dk1"/>
              </a:solidFill>
            </a:endParaRPr>
          </a:p>
          <a:p>
            <a:pPr marL="0" marR="0" lvl="0" indent="0" algn="ctr" rtl="0">
              <a:lnSpc>
                <a:spcPct val="90000"/>
              </a:lnSpc>
              <a:spcBef>
                <a:spcPts val="0"/>
              </a:spcBef>
              <a:spcAft>
                <a:spcPts val="0"/>
              </a:spcAft>
              <a:buClr>
                <a:schemeClr val="accent1"/>
              </a:buClr>
              <a:buSzPts val="2000"/>
              <a:buFont typeface="Arial"/>
              <a:buNone/>
            </a:pPr>
            <a:endParaRPr lang="en-AU" sz="2000" b="0"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FCBA00"/>
              </a:buClr>
              <a:buSzPts val="2000"/>
              <a:buFont typeface="Arial"/>
              <a:buNone/>
            </a:pPr>
            <a:r>
              <a:rPr lang="en-AU" sz="2000" b="1" i="0" u="none" strike="noStrike" cap="none" dirty="0">
                <a:solidFill>
                  <a:srgbClr val="FCBA00"/>
                </a:solidFill>
                <a:latin typeface="Arial"/>
                <a:ea typeface="Arial"/>
                <a:cs typeface="Arial"/>
                <a:sym typeface="Arial"/>
              </a:rPr>
              <a:t>Timeline | Table of Contents</a:t>
            </a:r>
            <a:endParaRPr dirty="0"/>
          </a:p>
          <a:p>
            <a:pPr marL="342900" marR="0" lvl="0" indent="-342900" algn="l" rtl="0">
              <a:lnSpc>
                <a:spcPct val="150000"/>
              </a:lnSpc>
              <a:spcBef>
                <a:spcPts val="0"/>
              </a:spcBef>
              <a:spcAft>
                <a:spcPts val="0"/>
              </a:spcAft>
              <a:buClr>
                <a:srgbClr val="909085"/>
              </a:buClr>
              <a:buSzPts val="2000"/>
              <a:buFont typeface="Arial"/>
              <a:buChar char="•"/>
            </a:pPr>
            <a:r>
              <a:rPr lang="en-AU" sz="2000" b="0" i="0" u="none" strike="noStrike" cap="none" dirty="0">
                <a:solidFill>
                  <a:schemeClr val="tx1"/>
                </a:solidFill>
                <a:latin typeface="Arial"/>
                <a:ea typeface="Arial"/>
                <a:cs typeface="Arial"/>
                <a:sym typeface="Arial"/>
              </a:rPr>
              <a:t>Background and Motivation</a:t>
            </a:r>
          </a:p>
          <a:p>
            <a:pPr marL="342900" marR="0" lvl="0" indent="-342900" algn="l" rtl="0">
              <a:lnSpc>
                <a:spcPct val="150000"/>
              </a:lnSpc>
              <a:spcBef>
                <a:spcPts val="0"/>
              </a:spcBef>
              <a:spcAft>
                <a:spcPts val="0"/>
              </a:spcAft>
              <a:buClr>
                <a:srgbClr val="909085"/>
              </a:buClr>
              <a:buSzPts val="2000"/>
              <a:buFont typeface="Arial"/>
              <a:buChar char="•"/>
            </a:pPr>
            <a:r>
              <a:rPr lang="en-AU" sz="2000" b="0" i="0" u="none" strike="noStrike" cap="none" dirty="0">
                <a:solidFill>
                  <a:schemeClr val="tx1"/>
                </a:solidFill>
                <a:latin typeface="Arial"/>
                <a:ea typeface="Arial"/>
                <a:cs typeface="Arial"/>
                <a:sym typeface="Arial"/>
              </a:rPr>
              <a:t>Study 1: Vulgarity on X/Twitter</a:t>
            </a:r>
          </a:p>
          <a:p>
            <a:pPr marL="342900" marR="0" lvl="0" indent="-342900" algn="l" rtl="0">
              <a:lnSpc>
                <a:spcPct val="150000"/>
              </a:lnSpc>
              <a:spcBef>
                <a:spcPts val="0"/>
              </a:spcBef>
              <a:spcAft>
                <a:spcPts val="0"/>
              </a:spcAft>
              <a:buClr>
                <a:srgbClr val="909085"/>
              </a:buClr>
              <a:buSzPts val="2000"/>
              <a:buFont typeface="Arial"/>
              <a:buChar char="•"/>
            </a:pPr>
            <a:r>
              <a:rPr lang="en-AU" sz="2000" dirty="0">
                <a:solidFill>
                  <a:schemeClr val="tx1"/>
                </a:solidFill>
              </a:rPr>
              <a:t>Study 2: Vulgarity online across English-speaking regions</a:t>
            </a:r>
            <a:endParaRPr sz="2000" b="0" i="0" u="none" strike="noStrike" cap="none" dirty="0">
              <a:solidFill>
                <a:schemeClr val="tx1"/>
              </a:solidFill>
              <a:latin typeface="Arial"/>
              <a:ea typeface="Arial"/>
              <a:cs typeface="Arial"/>
              <a:sym typeface="Arial"/>
            </a:endParaRPr>
          </a:p>
          <a:p>
            <a:pPr marL="342900" marR="0" lvl="0" indent="-342900" algn="l" rtl="0">
              <a:lnSpc>
                <a:spcPct val="150000"/>
              </a:lnSpc>
              <a:spcBef>
                <a:spcPts val="0"/>
              </a:spcBef>
              <a:spcAft>
                <a:spcPts val="0"/>
              </a:spcAft>
              <a:buClr>
                <a:srgbClr val="909085"/>
              </a:buClr>
              <a:buSzPts val="2000"/>
              <a:buFont typeface="Arial"/>
              <a:buChar char="•"/>
            </a:pPr>
            <a:r>
              <a:rPr lang="en-AU" sz="2000" b="0" i="0" u="none" strike="noStrike" cap="none" dirty="0">
                <a:solidFill>
                  <a:schemeClr val="tx1"/>
                </a:solidFill>
                <a:latin typeface="Arial"/>
                <a:ea typeface="Arial"/>
                <a:cs typeface="Arial"/>
                <a:sym typeface="Arial"/>
              </a:rPr>
              <a:t>Discussion, Outlook, and potential Applications </a:t>
            </a:r>
            <a:br>
              <a:rPr lang="en-AU" sz="2000" b="0" i="0" u="none" strike="noStrike" cap="none" dirty="0">
                <a:solidFill>
                  <a:schemeClr val="tx1"/>
                </a:solidFill>
                <a:latin typeface="Arial"/>
                <a:ea typeface="Arial"/>
                <a:cs typeface="Arial"/>
                <a:sym typeface="Arial"/>
              </a:rPr>
            </a:br>
            <a:br>
              <a:rPr lang="en-AU" sz="2000" b="0" i="0" u="none" strike="noStrike" cap="none" dirty="0">
                <a:solidFill>
                  <a:schemeClr val="dk1"/>
                </a:solidFill>
                <a:latin typeface="Arial"/>
                <a:ea typeface="Arial"/>
                <a:cs typeface="Arial"/>
                <a:sym typeface="Arial"/>
              </a:rPr>
            </a:br>
            <a:endParaRPr sz="2400" b="0" i="0" u="none" strike="noStrike" cap="none" dirty="0">
              <a:solidFill>
                <a:schemeClr val="dk1"/>
              </a:solidFill>
              <a:latin typeface="Arial"/>
              <a:ea typeface="Arial"/>
              <a:cs typeface="Arial"/>
              <a:sym typeface="Arial"/>
            </a:endParaRPr>
          </a:p>
        </p:txBody>
      </p:sp>
      <p:sp>
        <p:nvSpPr>
          <p:cNvPr id="447" name="Google Shape;447;p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4"/>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Discussion | Outlook</a:t>
            </a:r>
            <a:endParaRPr>
              <a:solidFill>
                <a:srgbClr val="004E9F"/>
              </a:solidFill>
            </a:endParaRPr>
          </a:p>
        </p:txBody>
      </p:sp>
      <p:sp>
        <p:nvSpPr>
          <p:cNvPr id="613" name="Google Shape;613;p24"/>
          <p:cNvSpPr txBox="1"/>
          <p:nvPr/>
        </p:nvSpPr>
        <p:spPr>
          <a:xfrm>
            <a:off x="695401" y="1700808"/>
            <a:ext cx="10674964" cy="4608515"/>
          </a:xfrm>
          <a:prstGeom prst="rect">
            <a:avLst/>
          </a:prstGeom>
          <a:noFill/>
          <a:ln>
            <a:noFill/>
          </a:ln>
        </p:spPr>
        <p:txBody>
          <a:bodyPr spcFirstLastPara="1" wrap="square" lIns="0" tIns="0" rIns="0" bIns="0" anchor="t" anchorCtr="0">
            <a:normAutofit/>
          </a:bodyPr>
          <a:lstStyle/>
          <a:p>
            <a:pPr marR="0" lvl="0" algn="l" rtl="0">
              <a:lnSpc>
                <a:spcPct val="110000"/>
              </a:lnSpc>
              <a:spcBef>
                <a:spcPts val="600"/>
              </a:spcBef>
              <a:spcAft>
                <a:spcPts val="0"/>
              </a:spcAft>
              <a:buClr>
                <a:schemeClr val="dk1"/>
              </a:buClr>
              <a:buSzPts val="1800"/>
            </a:pPr>
            <a:r>
              <a:rPr lang="en-AU" sz="1800" b="1" dirty="0">
                <a:solidFill>
                  <a:schemeClr val="dk1"/>
                </a:solidFill>
                <a:latin typeface="Arial"/>
                <a:ea typeface="Arial"/>
                <a:cs typeface="Arial"/>
                <a:sym typeface="Arial"/>
              </a:rPr>
              <a:t>Key points</a:t>
            </a:r>
            <a:endParaRPr lang="en-AU" sz="1800"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Swearing is a common but at the same time rare linguistic phenomenon in online discourse</a:t>
            </a:r>
            <a:endParaRPr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Between 6.2 and 18.2 percent of files (online texts) contain vulgar elements.</a:t>
            </a:r>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Overall frequency very low (between 0.008 and 0.044 percent of all tokens are vulgar).</a:t>
            </a:r>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Vulgarity more common in blogs compared to general web content.</a:t>
            </a:r>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Inner circle varieties use more vulgarity compared with outer circle varieties</a:t>
            </a:r>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Inner circle varieties show higher variability (creativity) in the use of vulgar language.</a:t>
            </a:r>
            <a:endParaRPr sz="1800" b="0" i="0" u="none" strike="noStrike" cap="none" dirty="0">
              <a:solidFill>
                <a:schemeClr val="dk1"/>
              </a:solidFill>
              <a:latin typeface="Arial"/>
              <a:ea typeface="Arial"/>
              <a:cs typeface="Arial"/>
              <a:sym typeface="Arial"/>
            </a:endParaRPr>
          </a:p>
          <a:p>
            <a:pPr marL="0" marR="0" lvl="0" indent="0" algn="l" rtl="0">
              <a:lnSpc>
                <a:spcPct val="110000"/>
              </a:lnSpc>
              <a:spcBef>
                <a:spcPts val="6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614" name="Google Shape;614;p24"/>
          <p:cNvSpPr txBox="1"/>
          <p:nvPr/>
        </p:nvSpPr>
        <p:spPr>
          <a:xfrm>
            <a:off x="906856" y="4605402"/>
            <a:ext cx="9930771" cy="1723508"/>
          </a:xfrm>
          <a:prstGeom prst="rect">
            <a:avLst/>
          </a:prstGeom>
          <a:noFill/>
          <a:ln w="50800" cap="flat" cmpd="sng">
            <a:solidFill>
              <a:srgbClr val="FCBA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700" b="1" dirty="0">
              <a:solidFill>
                <a:schemeClr val="dk1"/>
              </a:solidFill>
              <a:latin typeface="Arial"/>
              <a:ea typeface="Arial"/>
              <a:cs typeface="Arial"/>
              <a:sym typeface="Arial"/>
            </a:endParaRPr>
          </a:p>
          <a:p>
            <a:pPr marL="0" marR="0" lvl="0" indent="0" algn="l" rtl="0">
              <a:spcBef>
                <a:spcPts val="600"/>
              </a:spcBef>
              <a:spcAft>
                <a:spcPts val="0"/>
              </a:spcAft>
              <a:buNone/>
            </a:pPr>
            <a:r>
              <a:rPr lang="en-AU" sz="1800" dirty="0">
                <a:solidFill>
                  <a:schemeClr val="dk1"/>
                </a:solidFill>
                <a:latin typeface="Arial"/>
                <a:ea typeface="Arial"/>
                <a:cs typeface="Arial"/>
                <a:sym typeface="Arial"/>
              </a:rPr>
              <a:t>Further analyses of spelling variability and local preferences as well as specific conversational contexts and strategies of vulgarity needed</a:t>
            </a:r>
            <a:r>
              <a:rPr lang="en-AU" sz="1800" dirty="0">
                <a:solidFill>
                  <a:schemeClr val="dk1"/>
                </a:solidFill>
              </a:rPr>
              <a:t>.</a:t>
            </a:r>
          </a:p>
          <a:p>
            <a:pPr marL="0" marR="0" lvl="0" indent="0" algn="l" rtl="0">
              <a:spcBef>
                <a:spcPts val="600"/>
              </a:spcBef>
              <a:spcAft>
                <a:spcPts val="0"/>
              </a:spcAft>
              <a:buNone/>
            </a:pPr>
            <a:endParaRPr lang="en-AU" sz="800" dirty="0">
              <a:solidFill>
                <a:schemeClr val="dk1"/>
              </a:solidFill>
              <a:latin typeface="Arial"/>
              <a:ea typeface="Arial"/>
              <a:cs typeface="Arial"/>
              <a:sym typeface="Arial"/>
            </a:endParaRPr>
          </a:p>
          <a:p>
            <a:pPr marL="0" marR="0" lvl="0" indent="0" algn="l" rtl="0">
              <a:spcBef>
                <a:spcPts val="600"/>
              </a:spcBef>
              <a:spcAft>
                <a:spcPts val="0"/>
              </a:spcAft>
              <a:buNone/>
            </a:pPr>
            <a:r>
              <a:rPr lang="en-AU" sz="1800" dirty="0">
                <a:solidFill>
                  <a:schemeClr val="dk1"/>
                </a:solidFill>
              </a:rPr>
              <a:t>Current project: Special Issue of Lingua on Bad Language and Vulgarity in Public and Online Discourse (Eds. Martin Schweinberger, Paula Rautionaho, &amp; Kate Burridge) </a:t>
            </a:r>
            <a:endParaRPr lang="en-AU" sz="1800" dirty="0">
              <a:solidFill>
                <a:schemeClr val="dk1"/>
              </a:solidFill>
              <a:latin typeface="Arial"/>
              <a:ea typeface="Arial"/>
              <a:cs typeface="Arial"/>
              <a:sym typeface="Arial"/>
            </a:endParaRPr>
          </a:p>
        </p:txBody>
      </p:sp>
      <p:pic>
        <p:nvPicPr>
          <p:cNvPr id="615" name="Google Shape;615;p24"/>
          <p:cNvPicPr preferRelativeResize="0"/>
          <p:nvPr/>
        </p:nvPicPr>
        <p:blipFill rotWithShape="1">
          <a:blip r:embed="rId3">
            <a:alphaModFix/>
          </a:blip>
          <a:srcRect/>
          <a:stretch/>
        </p:blipFill>
        <p:spPr>
          <a:xfrm>
            <a:off x="8779990" y="73656"/>
            <a:ext cx="3316245" cy="1901011"/>
          </a:xfrm>
          <a:prstGeom prst="rect">
            <a:avLst/>
          </a:prstGeom>
          <a:noFill/>
          <a:ln>
            <a:noFill/>
          </a:ln>
        </p:spPr>
      </p:pic>
      <p:sp>
        <p:nvSpPr>
          <p:cNvPr id="616" name="Google Shape;616;p2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40</a:t>
            </a:fld>
            <a:endParaRPr/>
          </a:p>
        </p:txBody>
      </p:sp>
    </p:spTree>
    <p:extLst>
      <p:ext uri="{BB962C8B-B14F-4D97-AF65-F5344CB8AC3E}">
        <p14:creationId xmlns:p14="http://schemas.microsoft.com/office/powerpoint/2010/main" val="311181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ADDBBC3D-0430-2F4D-737C-0F7BA9CEFB52}"/>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45" name="Google Shape;445;p4"/>
          <p:cNvSpPr txBox="1"/>
          <p:nvPr/>
        </p:nvSpPr>
        <p:spPr>
          <a:xfrm>
            <a:off x="839416" y="1104022"/>
            <a:ext cx="10801200" cy="5493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4E9F"/>
              </a:buClr>
              <a:buSzPts val="4000"/>
              <a:buFont typeface="Arial"/>
              <a:buNone/>
            </a:pPr>
            <a:endParaRPr dirty="0"/>
          </a:p>
          <a:p>
            <a:pPr marL="0" marR="0" lvl="0" indent="0" algn="ctr" rtl="0">
              <a:lnSpc>
                <a:spcPct val="90000"/>
              </a:lnSpc>
              <a:spcBef>
                <a:spcPts val="0"/>
              </a:spcBef>
              <a:spcAft>
                <a:spcPts val="0"/>
              </a:spcAft>
              <a:buClr>
                <a:schemeClr val="accent1"/>
              </a:buClr>
              <a:buSzPts val="2000"/>
              <a:buFont typeface="Arial"/>
              <a:buNone/>
            </a:pPr>
            <a:endParaRPr sz="2000" b="0" i="0" u="none" strike="noStrike" cap="none" dirty="0">
              <a:solidFill>
                <a:schemeClr val="dk1"/>
              </a:solidFill>
              <a:latin typeface="Arial"/>
              <a:ea typeface="Arial"/>
              <a:cs typeface="Arial"/>
              <a:sym typeface="Arial"/>
            </a:endParaRPr>
          </a:p>
          <a:p>
            <a:pPr algn="ctr">
              <a:lnSpc>
                <a:spcPct val="90000"/>
              </a:lnSpc>
              <a:buClr>
                <a:schemeClr val="accent1"/>
              </a:buClr>
              <a:buSzPts val="2000"/>
            </a:pPr>
            <a:endParaRPr lang="en-AU" sz="4000" b="1" dirty="0">
              <a:solidFill>
                <a:schemeClr val="tx1"/>
              </a:solidFill>
            </a:endParaRPr>
          </a:p>
          <a:p>
            <a:pPr algn="ctr">
              <a:lnSpc>
                <a:spcPct val="90000"/>
              </a:lnSpc>
              <a:buClr>
                <a:schemeClr val="accent1"/>
              </a:buClr>
              <a:buSzPts val="2000"/>
            </a:pPr>
            <a:endParaRPr lang="en-AU" sz="4000" b="1" dirty="0">
              <a:solidFill>
                <a:schemeClr val="tx1"/>
              </a:solidFill>
            </a:endParaRPr>
          </a:p>
          <a:p>
            <a:pPr algn="ctr">
              <a:lnSpc>
                <a:spcPct val="90000"/>
              </a:lnSpc>
              <a:buClr>
                <a:schemeClr val="accent1"/>
              </a:buClr>
              <a:buSzPts val="2000"/>
            </a:pPr>
            <a:endParaRPr lang="en-AU" sz="4000" b="1" dirty="0">
              <a:solidFill>
                <a:schemeClr val="tx1"/>
              </a:solidFill>
            </a:endParaRPr>
          </a:p>
          <a:p>
            <a:pPr algn="ctr">
              <a:lnSpc>
                <a:spcPct val="90000"/>
              </a:lnSpc>
              <a:buClr>
                <a:schemeClr val="accent1"/>
              </a:buClr>
              <a:buSzPts val="2000"/>
            </a:pPr>
            <a:r>
              <a:rPr lang="en-AU" sz="4000" b="1" dirty="0">
                <a:solidFill>
                  <a:srgbClr val="004E9F"/>
                </a:solidFill>
              </a:rPr>
              <a:t>Summary and Outlook</a:t>
            </a:r>
          </a:p>
          <a:p>
            <a:pPr algn="ctr">
              <a:lnSpc>
                <a:spcPct val="90000"/>
              </a:lnSpc>
              <a:buClr>
                <a:schemeClr val="accent1"/>
              </a:buClr>
              <a:buSzPts val="2000"/>
            </a:pPr>
            <a:endParaRPr lang="en-AU" sz="4000" b="1" dirty="0">
              <a:solidFill>
                <a:srgbClr val="004E9F"/>
              </a:solidFill>
            </a:endParaRPr>
          </a:p>
        </p:txBody>
      </p:sp>
      <p:sp>
        <p:nvSpPr>
          <p:cNvPr id="447" name="Google Shape;447;p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41</a:t>
            </a:fld>
            <a:endParaRPr/>
          </a:p>
        </p:txBody>
      </p:sp>
    </p:spTree>
    <p:extLst>
      <p:ext uri="{BB962C8B-B14F-4D97-AF65-F5344CB8AC3E}">
        <p14:creationId xmlns:p14="http://schemas.microsoft.com/office/powerpoint/2010/main" val="9038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4"/>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dirty="0">
                <a:solidFill>
                  <a:srgbClr val="004E9F"/>
                </a:solidFill>
              </a:rPr>
              <a:t>Summary | Outlook</a:t>
            </a:r>
            <a:endParaRPr dirty="0">
              <a:solidFill>
                <a:srgbClr val="004E9F"/>
              </a:solidFill>
            </a:endParaRPr>
          </a:p>
        </p:txBody>
      </p:sp>
      <p:sp>
        <p:nvSpPr>
          <p:cNvPr id="612" name="Google Shape;612;p24"/>
          <p:cNvSpPr txBox="1">
            <a:spLocks noGrp="1"/>
          </p:cNvSpPr>
          <p:nvPr>
            <p:ph type="body" idx="1"/>
          </p:nvPr>
        </p:nvSpPr>
        <p:spPr>
          <a:xfrm>
            <a:off x="6671991" y="1700213"/>
            <a:ext cx="5184649" cy="4764449"/>
          </a:xfrm>
          <a:prstGeom prst="rect">
            <a:avLst/>
          </a:prstGeom>
          <a:noFill/>
          <a:ln>
            <a:noFill/>
          </a:ln>
        </p:spPr>
        <p:txBody>
          <a:bodyPr spcFirstLastPara="1" wrap="square" lIns="0" tIns="0" rIns="0" bIns="0" anchor="t" anchorCtr="0">
            <a:normAutofit lnSpcReduction="10000"/>
          </a:bodyPr>
          <a:lstStyle/>
          <a:p>
            <a:pPr marL="0" lvl="0" indent="0" algn="l" rtl="0">
              <a:lnSpc>
                <a:spcPct val="110000"/>
              </a:lnSpc>
              <a:spcBef>
                <a:spcPts val="0"/>
              </a:spcBef>
              <a:spcAft>
                <a:spcPts val="0"/>
              </a:spcAft>
              <a:buSzPts val="1800"/>
              <a:buNone/>
            </a:pPr>
            <a:r>
              <a:rPr lang="en-AU" b="1" dirty="0"/>
              <a:t>Significance</a:t>
            </a:r>
            <a:endParaRPr dirty="0"/>
          </a:p>
          <a:p>
            <a:pPr marL="285750" lvl="0" indent="-285750" algn="l" rtl="0">
              <a:lnSpc>
                <a:spcPct val="110000"/>
              </a:lnSpc>
              <a:spcBef>
                <a:spcPts val="600"/>
              </a:spcBef>
              <a:spcAft>
                <a:spcPts val="0"/>
              </a:spcAft>
              <a:buSzPts val="1800"/>
              <a:buFont typeface="Arial"/>
              <a:buChar char="•"/>
            </a:pPr>
            <a:r>
              <a:rPr lang="en-AU" dirty="0"/>
              <a:t>First large-scale, comparative, corpus-based (and linguistically informed) study of vulgarity on social media and online discourse</a:t>
            </a:r>
            <a:endParaRPr dirty="0"/>
          </a:p>
          <a:p>
            <a:pPr marL="0" lvl="0" indent="0" algn="l" rtl="0">
              <a:lnSpc>
                <a:spcPct val="110000"/>
              </a:lnSpc>
              <a:spcBef>
                <a:spcPts val="600"/>
              </a:spcBef>
              <a:spcAft>
                <a:spcPts val="0"/>
              </a:spcAft>
              <a:buSzPts val="1800"/>
              <a:buNone/>
            </a:pPr>
            <a:r>
              <a:rPr lang="en-AU" b="1" dirty="0"/>
              <a:t>Limitations</a:t>
            </a:r>
            <a:r>
              <a:rPr lang="en-AU" dirty="0"/>
              <a:t> </a:t>
            </a:r>
            <a:endParaRPr dirty="0"/>
          </a:p>
          <a:p>
            <a:pPr marL="285750" lvl="0" indent="-285750" algn="l" rtl="0">
              <a:lnSpc>
                <a:spcPct val="110000"/>
              </a:lnSpc>
              <a:spcBef>
                <a:spcPts val="600"/>
              </a:spcBef>
              <a:spcAft>
                <a:spcPts val="0"/>
              </a:spcAft>
              <a:buSzPts val="1800"/>
              <a:buFont typeface="Arial"/>
              <a:buChar char="•"/>
            </a:pPr>
            <a:r>
              <a:rPr lang="en-AU" dirty="0"/>
              <a:t>Little socio-demographic information </a:t>
            </a:r>
          </a:p>
          <a:p>
            <a:pPr marL="285750" lvl="0" indent="-285750" algn="l" rtl="0">
              <a:lnSpc>
                <a:spcPct val="110000"/>
              </a:lnSpc>
              <a:spcBef>
                <a:spcPts val="600"/>
              </a:spcBef>
              <a:spcAft>
                <a:spcPts val="0"/>
              </a:spcAft>
              <a:buSzPts val="1800"/>
              <a:buFont typeface="Arial"/>
              <a:buChar char="•"/>
            </a:pPr>
            <a:r>
              <a:rPr lang="en-AU" dirty="0"/>
              <a:t>Context and multimodality not considered in this study (graphics and emojis were ignored)</a:t>
            </a:r>
          </a:p>
          <a:p>
            <a:pPr marL="285750" lvl="0" indent="-285750" algn="l" rtl="0">
              <a:lnSpc>
                <a:spcPct val="110000"/>
              </a:lnSpc>
              <a:spcBef>
                <a:spcPts val="600"/>
              </a:spcBef>
              <a:spcAft>
                <a:spcPts val="0"/>
              </a:spcAft>
              <a:buSzPts val="1800"/>
              <a:buFont typeface="Arial"/>
              <a:buChar char="•"/>
            </a:pPr>
            <a:r>
              <a:rPr lang="en-AU" dirty="0"/>
              <a:t>Variability and context require further analysis</a:t>
            </a:r>
          </a:p>
          <a:p>
            <a:pPr marL="285750" lvl="0" indent="-285750" algn="l" rtl="0">
              <a:lnSpc>
                <a:spcPct val="110000"/>
              </a:lnSpc>
              <a:spcBef>
                <a:spcPts val="600"/>
              </a:spcBef>
              <a:spcAft>
                <a:spcPts val="0"/>
              </a:spcAft>
              <a:buSzPts val="1800"/>
              <a:buFont typeface="Arial"/>
              <a:buChar char="•"/>
            </a:pPr>
            <a:r>
              <a:rPr lang="en-AU" dirty="0"/>
              <a:t>Vulgarity a functional pragmatic aspect of language use that is not taught in ESL/EFL classrooms – how can vulgarity be included in teaching materials?</a:t>
            </a:r>
          </a:p>
          <a:p>
            <a:pPr marL="285750" lvl="0" indent="-285750" algn="l" rtl="0">
              <a:lnSpc>
                <a:spcPct val="110000"/>
              </a:lnSpc>
              <a:spcBef>
                <a:spcPts val="600"/>
              </a:spcBef>
              <a:spcAft>
                <a:spcPts val="0"/>
              </a:spcAft>
              <a:buSzPts val="1800"/>
              <a:buFont typeface="Arial"/>
              <a:buChar char="•"/>
            </a:pPr>
            <a:r>
              <a:rPr lang="en-AU" dirty="0"/>
              <a:t>How can awareness of culturally distinct forms and uses be taught appropriately?</a:t>
            </a:r>
          </a:p>
          <a:p>
            <a:pPr marL="285750" lvl="0" indent="-266700" algn="l" rtl="0">
              <a:lnSpc>
                <a:spcPct val="110000"/>
              </a:lnSpc>
              <a:spcBef>
                <a:spcPts val="600"/>
              </a:spcBef>
              <a:spcAft>
                <a:spcPts val="0"/>
              </a:spcAft>
              <a:buClr>
                <a:srgbClr val="7F7F7F"/>
              </a:buClr>
              <a:buSzPts val="1500"/>
              <a:buChar char="•"/>
            </a:pPr>
            <a:endParaRPr dirty="0"/>
          </a:p>
          <a:p>
            <a:pPr marL="0" lvl="0" indent="0" algn="l" rtl="0">
              <a:lnSpc>
                <a:spcPct val="110000"/>
              </a:lnSpc>
              <a:spcBef>
                <a:spcPts val="600"/>
              </a:spcBef>
              <a:spcAft>
                <a:spcPts val="0"/>
              </a:spcAft>
              <a:buSzPts val="1800"/>
              <a:buNone/>
            </a:pPr>
            <a:endParaRPr b="1" dirty="0"/>
          </a:p>
        </p:txBody>
      </p:sp>
      <p:sp>
        <p:nvSpPr>
          <p:cNvPr id="613" name="Google Shape;613;p24"/>
          <p:cNvSpPr txBox="1"/>
          <p:nvPr/>
        </p:nvSpPr>
        <p:spPr>
          <a:xfrm>
            <a:off x="695401" y="1700808"/>
            <a:ext cx="5400599" cy="4608515"/>
          </a:xfrm>
          <a:prstGeom prst="rect">
            <a:avLst/>
          </a:prstGeom>
          <a:noFill/>
          <a:ln>
            <a:noFill/>
          </a:ln>
        </p:spPr>
        <p:txBody>
          <a:bodyPr spcFirstLastPara="1" wrap="square" lIns="0" tIns="0" rIns="0" bIns="0" anchor="t" anchorCtr="0">
            <a:normAutofit/>
          </a:bodyPr>
          <a:lstStyle/>
          <a:p>
            <a:pPr marL="0" marR="0" lvl="0" indent="0" algn="l" rtl="0">
              <a:lnSpc>
                <a:spcPct val="110000"/>
              </a:lnSpc>
              <a:spcBef>
                <a:spcPts val="0"/>
              </a:spcBef>
              <a:spcAft>
                <a:spcPts val="0"/>
              </a:spcAft>
              <a:buClr>
                <a:schemeClr val="dk1"/>
              </a:buClr>
              <a:buSzPts val="1800"/>
              <a:buFont typeface="Arial"/>
              <a:buNone/>
            </a:pPr>
            <a:r>
              <a:rPr lang="en-AU" sz="1800" b="1" dirty="0">
                <a:solidFill>
                  <a:schemeClr val="dk1"/>
                </a:solidFill>
                <a:latin typeface="Arial"/>
                <a:ea typeface="Arial"/>
                <a:cs typeface="Arial"/>
                <a:sym typeface="Arial"/>
              </a:rPr>
              <a:t>Key findings</a:t>
            </a:r>
            <a:endParaRPr dirty="0"/>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Swearing is a common (many speakers use it) but rare in terms of frequency)</a:t>
            </a:r>
          </a:p>
          <a:p>
            <a:pPr marL="465750" marR="0" lvl="1" indent="-285750" algn="l" rtl="0">
              <a:lnSpc>
                <a:spcPct val="110000"/>
              </a:lnSpc>
              <a:spcBef>
                <a:spcPts val="600"/>
              </a:spcBef>
              <a:spcAft>
                <a:spcPts val="0"/>
              </a:spcAft>
              <a:buClr>
                <a:schemeClr val="dk1"/>
              </a:buClr>
              <a:buSzPts val="1800"/>
              <a:buFont typeface="Courier New"/>
              <a:buChar char="o"/>
            </a:pPr>
            <a:r>
              <a:rPr lang="en-AU" sz="1800" dirty="0">
                <a:solidFill>
                  <a:schemeClr val="dk1"/>
                </a:solidFill>
              </a:rPr>
              <a:t>E</a:t>
            </a:r>
            <a:r>
              <a:rPr lang="en-AU" sz="1800" b="0" i="0" u="none" strike="noStrike" cap="none" dirty="0">
                <a:solidFill>
                  <a:schemeClr val="dk1"/>
                </a:solidFill>
                <a:latin typeface="Arial"/>
                <a:ea typeface="Arial"/>
                <a:cs typeface="Arial"/>
                <a:sym typeface="Arial"/>
              </a:rPr>
              <a:t>specially in L1/ inner circle varieties use vulgarity as a functional linguistic resource </a:t>
            </a:r>
          </a:p>
          <a:p>
            <a:pPr marL="465750" marR="0" lvl="1" indent="-285750" algn="l" rtl="0">
              <a:lnSpc>
                <a:spcPct val="110000"/>
              </a:lnSpc>
              <a:spcBef>
                <a:spcPts val="600"/>
              </a:spcBef>
              <a:spcAft>
                <a:spcPts val="0"/>
              </a:spcAft>
              <a:buClr>
                <a:schemeClr val="dk1"/>
              </a:buClr>
              <a:buSzPts val="1800"/>
              <a:buFont typeface="Courier New"/>
              <a:buChar char="o"/>
            </a:pPr>
            <a:r>
              <a:rPr lang="en-AU" sz="1800" b="0" i="0" u="none" strike="noStrike" cap="none" dirty="0">
                <a:solidFill>
                  <a:schemeClr val="dk1"/>
                </a:solidFill>
                <a:latin typeface="Arial"/>
                <a:ea typeface="Arial"/>
                <a:cs typeface="Arial"/>
                <a:sym typeface="Arial"/>
              </a:rPr>
              <a:t>Inner circle speakers more creative than outer circle variety speakers (degree of creativity and avoidance strategies need to be studied to get a more </a:t>
            </a:r>
            <a:r>
              <a:rPr lang="en-AU" sz="1800" dirty="0">
                <a:solidFill>
                  <a:schemeClr val="dk1"/>
                </a:solidFill>
              </a:rPr>
              <a:t>precise and detailed picture)</a:t>
            </a:r>
          </a:p>
          <a:p>
            <a:pPr marL="465750" marR="0" lvl="1" indent="-285750" algn="l" rtl="0">
              <a:lnSpc>
                <a:spcPct val="110000"/>
              </a:lnSpc>
              <a:spcBef>
                <a:spcPts val="600"/>
              </a:spcBef>
              <a:spcAft>
                <a:spcPts val="0"/>
              </a:spcAft>
              <a:buClr>
                <a:schemeClr val="dk1"/>
              </a:buClr>
              <a:buSzPts val="1800"/>
              <a:buFont typeface="Courier New"/>
              <a:buChar char="o"/>
            </a:pPr>
            <a:r>
              <a:rPr lang="en-AU" sz="1800" dirty="0">
                <a:solidFill>
                  <a:schemeClr val="dk1"/>
                </a:solidFill>
              </a:rPr>
              <a:t>The use of vulgar language differs across location:</a:t>
            </a:r>
          </a:p>
          <a:p>
            <a:pPr marL="465750" lvl="5" indent="-285750">
              <a:lnSpc>
                <a:spcPct val="110000"/>
              </a:lnSpc>
              <a:spcBef>
                <a:spcPts val="600"/>
              </a:spcBef>
              <a:buClr>
                <a:schemeClr val="dk1"/>
              </a:buClr>
              <a:buSzPts val="1800"/>
              <a:buFont typeface="Courier New"/>
              <a:buChar char="o"/>
            </a:pPr>
            <a:r>
              <a:rPr lang="en-AU" sz="1800" dirty="0">
                <a:solidFill>
                  <a:schemeClr val="dk1"/>
                </a:solidFill>
              </a:rPr>
              <a:t>Forms (types) as well as topics (cultural constraints), and frequency.</a:t>
            </a:r>
          </a:p>
          <a:p>
            <a:pPr marL="0" marR="0" lvl="0" indent="0" algn="l" rtl="0">
              <a:lnSpc>
                <a:spcPct val="110000"/>
              </a:lnSpc>
              <a:spcBef>
                <a:spcPts val="6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pic>
        <p:nvPicPr>
          <p:cNvPr id="615" name="Google Shape;615;p24"/>
          <p:cNvPicPr preferRelativeResize="0"/>
          <p:nvPr/>
        </p:nvPicPr>
        <p:blipFill rotWithShape="1">
          <a:blip r:embed="rId3">
            <a:alphaModFix/>
          </a:blip>
          <a:srcRect/>
          <a:stretch/>
        </p:blipFill>
        <p:spPr>
          <a:xfrm>
            <a:off x="8779990" y="73656"/>
            <a:ext cx="3316245" cy="1901011"/>
          </a:xfrm>
          <a:prstGeom prst="rect">
            <a:avLst/>
          </a:prstGeom>
          <a:noFill/>
          <a:ln>
            <a:noFill/>
          </a:ln>
        </p:spPr>
      </p:pic>
      <p:sp>
        <p:nvSpPr>
          <p:cNvPr id="616" name="Google Shape;616;p2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C2B75CCA-2FFF-B0AB-DDD8-C63CB75D38CF}"/>
              </a:ext>
            </a:extLst>
          </p:cNvPr>
          <p:cNvPicPr>
            <a:picLocks noGrp="1" noRot="1" noChangeAspect="1" noMove="1" noResize="1" noEditPoints="1" noAdjustHandles="1" noChangeArrowheads="1" noChangeShapeType="1" noCrop="1"/>
          </p:cNvPicPr>
          <p:nvPr/>
        </p:nvPicPr>
        <p:blipFill>
          <a:blip r:embed="rId3">
            <a:alphaModFix amt="20000"/>
          </a:blip>
          <a:srcRect l="9289" t="11013" b="38018"/>
          <a:stretch/>
        </p:blipFill>
        <p:spPr>
          <a:xfrm>
            <a:off x="-1" y="1"/>
            <a:ext cx="12205277" cy="6858000"/>
          </a:xfrm>
          <a:prstGeom prst="rect">
            <a:avLst/>
          </a:prstGeom>
          <a:noFill/>
          <a:ln>
            <a:noFill/>
          </a:ln>
        </p:spPr>
      </p:pic>
      <p:sp>
        <p:nvSpPr>
          <p:cNvPr id="621" name="Google Shape;621;p25"/>
          <p:cNvSpPr txBox="1"/>
          <p:nvPr/>
        </p:nvSpPr>
        <p:spPr>
          <a:xfrm>
            <a:off x="263352" y="2996952"/>
            <a:ext cx="11712624" cy="216024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4E9F"/>
              </a:buClr>
              <a:buSzPts val="4000"/>
              <a:buFont typeface="Arial"/>
              <a:buNone/>
            </a:pPr>
            <a:r>
              <a:rPr lang="en-AU" sz="4000" b="1">
                <a:solidFill>
                  <a:srgbClr val="004E9F"/>
                </a:solidFill>
                <a:latin typeface="Arial"/>
                <a:ea typeface="Arial"/>
                <a:cs typeface="Arial"/>
                <a:sym typeface="Arial"/>
              </a:rPr>
              <a:t>Thank you very much! </a:t>
            </a:r>
            <a:endParaRPr/>
          </a:p>
        </p:txBody>
      </p:sp>
      <p:sp>
        <p:nvSpPr>
          <p:cNvPr id="622" name="Google Shape;622;p2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26"/>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References</a:t>
            </a:r>
            <a:endParaRPr>
              <a:solidFill>
                <a:srgbClr val="004E9F"/>
              </a:solidFill>
            </a:endParaRPr>
          </a:p>
        </p:txBody>
      </p:sp>
      <p:sp>
        <p:nvSpPr>
          <p:cNvPr id="628" name="Google Shape;628;p26"/>
          <p:cNvSpPr txBox="1">
            <a:spLocks noGrp="1"/>
          </p:cNvSpPr>
          <p:nvPr>
            <p:ph type="body" idx="1"/>
          </p:nvPr>
        </p:nvSpPr>
        <p:spPr>
          <a:xfrm>
            <a:off x="695327" y="1700213"/>
            <a:ext cx="10801349" cy="4608515"/>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10000"/>
              </a:lnSpc>
              <a:spcBef>
                <a:spcPts val="0"/>
              </a:spcBef>
              <a:spcAft>
                <a:spcPts val="0"/>
              </a:spcAft>
              <a:buSzPct val="100000"/>
              <a:buNone/>
            </a:pPr>
            <a:r>
              <a:rPr lang="en-AU" sz="1400" b="1"/>
              <a:t>Andersson, L. &amp; Trudgill, P. (1992).</a:t>
            </a:r>
            <a:r>
              <a:rPr lang="en-AU" sz="1400"/>
              <a:t> </a:t>
            </a:r>
            <a:r>
              <a:rPr lang="en-AU" sz="1400" i="1"/>
              <a:t>Bad language</a:t>
            </a:r>
            <a:r>
              <a:rPr lang="en-AU" sz="1400"/>
              <a:t>. London: Penguin.</a:t>
            </a:r>
            <a:endParaRPr/>
          </a:p>
          <a:p>
            <a:pPr marL="0" lvl="0" indent="0" algn="l" rtl="0">
              <a:lnSpc>
                <a:spcPct val="110000"/>
              </a:lnSpc>
              <a:spcBef>
                <a:spcPts val="600"/>
              </a:spcBef>
              <a:spcAft>
                <a:spcPts val="0"/>
              </a:spcAft>
              <a:buSzPct val="100000"/>
              <a:buNone/>
            </a:pPr>
            <a:r>
              <a:rPr lang="en-AU" sz="1400" b="1"/>
              <a:t>Andersson, L. &amp; Trudgill, P. (2007).</a:t>
            </a:r>
            <a:r>
              <a:rPr lang="en-AU" sz="1400"/>
              <a:t> Swearing. In Leila Monaghan, Jane Goodman &amp; Jennifer Robinson (eds.), </a:t>
            </a:r>
            <a:r>
              <a:rPr lang="en-AU" sz="1400" i="1"/>
              <a:t>A cultural approach to interpersonal communication</a:t>
            </a:r>
            <a:r>
              <a:rPr lang="en-AU" sz="1400"/>
              <a:t>, 195–199. Oxford: Blackwell.</a:t>
            </a:r>
            <a:endParaRPr/>
          </a:p>
          <a:p>
            <a:pPr marL="0" lvl="0" indent="0" algn="l" rtl="0">
              <a:lnSpc>
                <a:spcPct val="110000"/>
              </a:lnSpc>
              <a:spcBef>
                <a:spcPts val="600"/>
              </a:spcBef>
              <a:spcAft>
                <a:spcPts val="0"/>
              </a:spcAft>
              <a:buSzPct val="100000"/>
              <a:buNone/>
            </a:pPr>
            <a:r>
              <a:rPr lang="en-AU" sz="1400" b="1"/>
              <a:t>Bergen, B. K. (2016). </a:t>
            </a:r>
            <a:r>
              <a:rPr lang="en-AU" sz="1400" i="1"/>
              <a:t>What the F: What swearing reveals about our language, our brains, and ourselves</a:t>
            </a:r>
            <a:r>
              <a:rPr lang="en-AU" sz="1400"/>
              <a:t>. Hachette UK.</a:t>
            </a:r>
            <a:endParaRPr sz="1400" b="1"/>
          </a:p>
          <a:p>
            <a:pPr marL="0" lvl="0" indent="0" algn="l" rtl="0">
              <a:lnSpc>
                <a:spcPct val="110000"/>
              </a:lnSpc>
              <a:spcBef>
                <a:spcPts val="600"/>
              </a:spcBef>
              <a:spcAft>
                <a:spcPts val="0"/>
              </a:spcAft>
              <a:buSzPct val="100000"/>
              <a:buNone/>
            </a:pPr>
            <a:r>
              <a:rPr lang="en-AU" sz="1400" b="1"/>
              <a:t>Beers Fägersten, K. (2012). </a:t>
            </a:r>
            <a:r>
              <a:rPr lang="en-AU" sz="1400"/>
              <a:t>Who’s swearing now? The social aspects of conversational swearing. Newcastle-upon-Tyne: Cambridge Scholars Publishing.</a:t>
            </a:r>
            <a:endParaRPr/>
          </a:p>
          <a:p>
            <a:pPr marL="0" lvl="0" indent="0" algn="l" rtl="0">
              <a:lnSpc>
                <a:spcPct val="110000"/>
              </a:lnSpc>
              <a:spcBef>
                <a:spcPts val="600"/>
              </a:spcBef>
              <a:spcAft>
                <a:spcPts val="0"/>
              </a:spcAft>
              <a:buSzPct val="100000"/>
              <a:buNone/>
            </a:pPr>
            <a:r>
              <a:rPr lang="en-AU" sz="1400" b="1"/>
              <a:t>Culpeper, J. (2011). </a:t>
            </a:r>
            <a:r>
              <a:rPr lang="en-AU" sz="1400" i="1"/>
              <a:t>Impoliteness: Using language to cause offence</a:t>
            </a:r>
            <a:r>
              <a:rPr lang="en-AU" sz="1400"/>
              <a:t>. Cambridge University Press.</a:t>
            </a:r>
            <a:endParaRPr sz="1400" b="1"/>
          </a:p>
          <a:p>
            <a:pPr marL="0" lvl="0" indent="0" algn="l" rtl="0">
              <a:lnSpc>
                <a:spcPct val="110000"/>
              </a:lnSpc>
              <a:spcBef>
                <a:spcPts val="600"/>
              </a:spcBef>
              <a:spcAft>
                <a:spcPts val="0"/>
              </a:spcAft>
              <a:buSzPct val="100000"/>
              <a:buNone/>
            </a:pPr>
            <a:r>
              <a:rPr lang="en-AU" sz="1400" b="1"/>
              <a:t>Drange, E. M. D., Hasund, I. K., &amp; Stenström, A. B. (2014). </a:t>
            </a:r>
            <a:r>
              <a:rPr lang="en-AU" sz="1400"/>
              <a:t>" Your mum!" Teenagers’ swearing by mother in English, Spanish and Norwegian. </a:t>
            </a:r>
            <a:r>
              <a:rPr lang="en-AU" sz="1400" i="1"/>
              <a:t>International Journal of Corpus Linguistics</a:t>
            </a:r>
            <a:r>
              <a:rPr lang="en-AU" sz="1400"/>
              <a:t>, </a:t>
            </a:r>
            <a:r>
              <a:rPr lang="en-AU" sz="1400" i="1"/>
              <a:t>19</a:t>
            </a:r>
            <a:r>
              <a:rPr lang="en-AU" sz="1400"/>
              <a:t>(1), 29-59.</a:t>
            </a:r>
            <a:endParaRPr/>
          </a:p>
          <a:p>
            <a:pPr marL="0" lvl="0" indent="0" algn="l" rtl="0">
              <a:lnSpc>
                <a:spcPct val="110000"/>
              </a:lnSpc>
              <a:spcBef>
                <a:spcPts val="600"/>
              </a:spcBef>
              <a:spcAft>
                <a:spcPts val="0"/>
              </a:spcAft>
              <a:buSzPct val="100000"/>
              <a:buNone/>
            </a:pPr>
            <a:r>
              <a:rPr lang="en-AU" sz="1400" b="1"/>
              <a:t>Drummond, R. (2020). </a:t>
            </a:r>
            <a:r>
              <a:rPr lang="en-AU" sz="1400"/>
              <a:t>Teenage swearing in the UK. </a:t>
            </a:r>
            <a:r>
              <a:rPr lang="en-AU" sz="1400" i="1"/>
              <a:t>English World-Wide </a:t>
            </a:r>
            <a:r>
              <a:rPr lang="en-AU" sz="1400"/>
              <a:t>41(1). 59–88.</a:t>
            </a:r>
            <a:r>
              <a:rPr lang="en-AU" sz="1400" b="1"/>
              <a:t> </a:t>
            </a:r>
            <a:endParaRPr/>
          </a:p>
          <a:p>
            <a:pPr marL="0" lvl="0" indent="0" algn="l" rtl="0">
              <a:lnSpc>
                <a:spcPct val="110000"/>
              </a:lnSpc>
              <a:spcBef>
                <a:spcPts val="600"/>
              </a:spcBef>
              <a:spcAft>
                <a:spcPts val="0"/>
              </a:spcAft>
              <a:buSzPct val="100000"/>
              <a:buNone/>
            </a:pPr>
            <a:r>
              <a:rPr lang="en-AU" sz="1400" b="1"/>
              <a:t>Hughes, G. (1991). </a:t>
            </a:r>
            <a:r>
              <a:rPr lang="en-AU" sz="1400" i="1"/>
              <a:t>Swearing: A social history of foul language, oaths and profanity in English</a:t>
            </a:r>
            <a:r>
              <a:rPr lang="en-AU" sz="1400"/>
              <a:t>. London: Blackwell.</a:t>
            </a:r>
            <a:endParaRPr/>
          </a:p>
          <a:p>
            <a:pPr marL="0" lvl="0" indent="0" algn="l" rtl="0">
              <a:lnSpc>
                <a:spcPct val="110000"/>
              </a:lnSpc>
              <a:spcBef>
                <a:spcPts val="600"/>
              </a:spcBef>
              <a:spcAft>
                <a:spcPts val="0"/>
              </a:spcAft>
              <a:buSzPct val="100000"/>
              <a:buNone/>
            </a:pPr>
            <a:r>
              <a:rPr lang="en-AU" sz="1400" b="1"/>
              <a:t>Martínez, I. M. P., &amp; Pertejo, P. N. (2012). </a:t>
            </a:r>
            <a:r>
              <a:rPr lang="en-AU" sz="1400"/>
              <a:t>He's absolutely massive. It's a super day. Madonna, she is a wicked singer. Youth language and intensification: a corpus-based study. </a:t>
            </a:r>
            <a:r>
              <a:rPr lang="en-AU" sz="1400" i="1"/>
              <a:t>Text &amp; Talk</a:t>
            </a:r>
            <a:r>
              <a:rPr lang="en-AU" sz="1400"/>
              <a:t>, </a:t>
            </a:r>
            <a:r>
              <a:rPr lang="en-AU" sz="1400" i="1"/>
              <a:t>32</a:t>
            </a:r>
            <a:r>
              <a:rPr lang="en-AU" sz="1400"/>
              <a:t>(6), 773-796.</a:t>
            </a:r>
            <a:endParaRPr sz="1400" b="1"/>
          </a:p>
          <a:p>
            <a:pPr marL="0" lvl="0" indent="0" algn="l" rtl="0">
              <a:lnSpc>
                <a:spcPct val="110000"/>
              </a:lnSpc>
              <a:spcBef>
                <a:spcPts val="600"/>
              </a:spcBef>
              <a:spcAft>
                <a:spcPts val="0"/>
              </a:spcAft>
              <a:buSzPct val="100000"/>
              <a:buNone/>
            </a:pPr>
            <a:r>
              <a:rPr lang="en-AU" sz="1400" b="1"/>
              <a:t>McEnery, T. (2006). </a:t>
            </a:r>
            <a:r>
              <a:rPr lang="en-AU" sz="1400" i="1"/>
              <a:t>Swearing in English: Bad language, purity and power from 1586 to the present</a:t>
            </a:r>
            <a:r>
              <a:rPr lang="en-AU" sz="1400"/>
              <a:t>. New York: Routledge.</a:t>
            </a:r>
            <a:endParaRPr sz="1400" b="1"/>
          </a:p>
          <a:p>
            <a:pPr marL="0" lvl="0" indent="0" algn="l" rtl="0">
              <a:lnSpc>
                <a:spcPct val="110000"/>
              </a:lnSpc>
              <a:spcBef>
                <a:spcPts val="600"/>
              </a:spcBef>
              <a:spcAft>
                <a:spcPts val="0"/>
              </a:spcAft>
              <a:buSzPct val="100000"/>
              <a:buNone/>
            </a:pPr>
            <a:r>
              <a:rPr lang="en-AU" sz="1400" b="1"/>
              <a:t>Love, R. (2021)</a:t>
            </a:r>
            <a:r>
              <a:rPr lang="en-AU" sz="1400" i="1"/>
              <a:t>. </a:t>
            </a:r>
            <a:r>
              <a:rPr lang="en-AU" sz="1400"/>
              <a:t>Swearing in informal spoken English: 1990s–2010s. </a:t>
            </a:r>
            <a:r>
              <a:rPr lang="en-AU" sz="1400" i="1"/>
              <a:t>Text &amp; Talk </a:t>
            </a:r>
            <a:r>
              <a:rPr lang="en-AU" sz="1400"/>
              <a:t>41(5-6): 739-762. </a:t>
            </a:r>
            <a:endParaRPr/>
          </a:p>
          <a:p>
            <a:pPr marL="0" lvl="0" indent="0" algn="l" rtl="0">
              <a:lnSpc>
                <a:spcPct val="110000"/>
              </a:lnSpc>
              <a:spcBef>
                <a:spcPts val="600"/>
              </a:spcBef>
              <a:spcAft>
                <a:spcPts val="0"/>
              </a:spcAft>
              <a:buSzPct val="100000"/>
              <a:buNone/>
            </a:pPr>
            <a:r>
              <a:rPr lang="en-AU" sz="1400" b="1"/>
              <a:t>Schweinberger, M. (2018). </a:t>
            </a:r>
            <a:r>
              <a:rPr lang="en-AU" sz="1400"/>
              <a:t>Swearing in Irish English -- A corpus-based quantitative analysis of the sociolinguistics of swearing. </a:t>
            </a:r>
            <a:r>
              <a:rPr lang="en-AU" sz="1400" i="1"/>
              <a:t>Lingua</a:t>
            </a:r>
            <a:r>
              <a:rPr lang="en-AU" sz="1400"/>
              <a:t> 209. 1–20. </a:t>
            </a:r>
            <a:endParaRPr/>
          </a:p>
          <a:p>
            <a:pPr marL="0" lvl="0" indent="0" algn="l" rtl="0">
              <a:lnSpc>
                <a:spcPct val="110000"/>
              </a:lnSpc>
              <a:spcBef>
                <a:spcPts val="600"/>
              </a:spcBef>
              <a:spcAft>
                <a:spcPts val="0"/>
              </a:spcAft>
              <a:buSzPct val="100000"/>
              <a:buNone/>
            </a:pPr>
            <a:r>
              <a:rPr lang="en-AU" sz="1400" b="1"/>
              <a:t>Seizer, S. (2011). </a:t>
            </a:r>
            <a:r>
              <a:rPr lang="en-AU" sz="1400"/>
              <a:t>On the uses of obscenity in live stand-up comedy. </a:t>
            </a:r>
            <a:r>
              <a:rPr lang="en-AU" sz="1400" i="1"/>
              <a:t>Anthropological Quarterly</a:t>
            </a:r>
            <a:r>
              <a:rPr lang="en-AU" sz="1400"/>
              <a:t>, 209-234.</a:t>
            </a:r>
            <a:endParaRPr/>
          </a:p>
          <a:p>
            <a:pPr marL="0" lvl="0" indent="0" algn="l" rtl="0">
              <a:lnSpc>
                <a:spcPct val="110000"/>
              </a:lnSpc>
              <a:spcBef>
                <a:spcPts val="600"/>
              </a:spcBef>
              <a:spcAft>
                <a:spcPts val="0"/>
              </a:spcAft>
              <a:buSzPct val="100000"/>
              <a:buNone/>
            </a:pPr>
            <a:r>
              <a:rPr lang="en-AU" sz="1400" b="1"/>
              <a:t>Stapleton, K. (2010). </a:t>
            </a:r>
            <a:r>
              <a:rPr lang="en-AU" sz="1400"/>
              <a:t>Swearing. In Miriam A. Locher &amp; Sage L. Graham (eds.), </a:t>
            </a:r>
            <a:r>
              <a:rPr lang="en-AU" sz="1400" i="1"/>
              <a:t>Interpersonal pragmatics</a:t>
            </a:r>
            <a:r>
              <a:rPr lang="en-AU" sz="1400"/>
              <a:t>, 289–306. Berlin: De Gruyter Mouton. </a:t>
            </a:r>
            <a:endParaRPr/>
          </a:p>
          <a:p>
            <a:pPr marL="0" lvl="0" indent="0" algn="l" rtl="0">
              <a:lnSpc>
                <a:spcPct val="110000"/>
              </a:lnSpc>
              <a:spcBef>
                <a:spcPts val="600"/>
              </a:spcBef>
              <a:spcAft>
                <a:spcPts val="0"/>
              </a:spcAft>
              <a:buSzPct val="100000"/>
              <a:buNone/>
            </a:pPr>
            <a:endParaRPr sz="1400"/>
          </a:p>
          <a:p>
            <a:pPr marL="0" lvl="0" indent="0" algn="l" rtl="0">
              <a:lnSpc>
                <a:spcPct val="110000"/>
              </a:lnSpc>
              <a:spcBef>
                <a:spcPts val="600"/>
              </a:spcBef>
              <a:spcAft>
                <a:spcPts val="0"/>
              </a:spcAft>
              <a:buSzPct val="100000"/>
              <a:buNone/>
            </a:pPr>
            <a:endParaRPr sz="1400"/>
          </a:p>
        </p:txBody>
      </p:sp>
      <p:pic>
        <p:nvPicPr>
          <p:cNvPr id="629" name="Google Shape;629;p26" descr="The 50 great books on education"/>
          <p:cNvPicPr preferRelativeResize="0"/>
          <p:nvPr/>
        </p:nvPicPr>
        <p:blipFill rotWithShape="1">
          <a:blip r:embed="rId3">
            <a:alphaModFix/>
          </a:blip>
          <a:srcRect/>
          <a:stretch/>
        </p:blipFill>
        <p:spPr>
          <a:xfrm>
            <a:off x="9917583" y="0"/>
            <a:ext cx="2274417" cy="1521792"/>
          </a:xfrm>
          <a:prstGeom prst="rect">
            <a:avLst/>
          </a:prstGeom>
          <a:noFill/>
          <a:ln>
            <a:noFill/>
          </a:ln>
        </p:spPr>
      </p:pic>
      <p:sp>
        <p:nvSpPr>
          <p:cNvPr id="630" name="Google Shape;630;p2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7"/>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Software</a:t>
            </a:r>
            <a:endParaRPr>
              <a:solidFill>
                <a:srgbClr val="004E9F"/>
              </a:solidFill>
            </a:endParaRPr>
          </a:p>
        </p:txBody>
      </p:sp>
      <p:sp>
        <p:nvSpPr>
          <p:cNvPr id="636" name="Google Shape;636;p27"/>
          <p:cNvSpPr txBox="1">
            <a:spLocks noGrp="1"/>
          </p:cNvSpPr>
          <p:nvPr>
            <p:ph type="body" idx="1"/>
          </p:nvPr>
        </p:nvSpPr>
        <p:spPr>
          <a:xfrm>
            <a:off x="695327" y="1700213"/>
            <a:ext cx="10801349"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400"/>
              <a:buNone/>
            </a:pPr>
            <a:r>
              <a:rPr lang="en-AU" sz="1400" b="1"/>
              <a:t>Software</a:t>
            </a:r>
            <a:endParaRPr/>
          </a:p>
          <a:p>
            <a:pPr marL="0" lvl="0" indent="0" algn="l" rtl="0">
              <a:lnSpc>
                <a:spcPct val="110000"/>
              </a:lnSpc>
              <a:spcBef>
                <a:spcPts val="600"/>
              </a:spcBef>
              <a:spcAft>
                <a:spcPts val="0"/>
              </a:spcAft>
              <a:buSzPts val="1400"/>
              <a:buNone/>
            </a:pPr>
            <a:r>
              <a:rPr lang="en-AU" sz="1400" b="1"/>
              <a:t>R Core Team (2022). </a:t>
            </a:r>
            <a:r>
              <a:rPr lang="en-AU" sz="1400" i="1"/>
              <a:t>R: A language and environment for statistical computing</a:t>
            </a:r>
            <a:r>
              <a:rPr lang="en-AU" sz="1400"/>
              <a:t>. R Foundation for Statistical Computing, Vienna, Austria. (</a:t>
            </a:r>
            <a:r>
              <a:rPr lang="en-AU" sz="1400" u="sng">
                <a:solidFill>
                  <a:srgbClr val="909085"/>
                </a:solidFill>
                <a:hlinkClick r:id="rId3">
                  <a:extLst>
                    <a:ext uri="{A12FA001-AC4F-418D-AE19-62706E023703}">
                      <ahyp:hlinkClr xmlns:ahyp="http://schemas.microsoft.com/office/drawing/2018/hyperlinkcolor" val="tx"/>
                    </a:ext>
                  </a:extLst>
                </a:hlinkClick>
              </a:rPr>
              <a:t>https://www.R-project.org</a:t>
            </a:r>
            <a:r>
              <a:rPr lang="en-AU" sz="1400"/>
              <a:t>)</a:t>
            </a:r>
            <a:endParaRPr/>
          </a:p>
          <a:p>
            <a:pPr marL="0" lvl="0" indent="0" algn="l" rtl="0">
              <a:lnSpc>
                <a:spcPct val="110000"/>
              </a:lnSpc>
              <a:spcBef>
                <a:spcPts val="600"/>
              </a:spcBef>
              <a:spcAft>
                <a:spcPts val="0"/>
              </a:spcAft>
              <a:buSzPts val="1400"/>
              <a:buNone/>
            </a:pPr>
            <a:r>
              <a:rPr lang="en-AU" sz="1400" b="1"/>
              <a:t>RStudio Team (2022). </a:t>
            </a:r>
            <a:r>
              <a:rPr lang="en-AU" sz="1400" i="1"/>
              <a:t>RStudio: Integrated Development Environment for R</a:t>
            </a:r>
            <a:r>
              <a:rPr lang="en-AU" sz="1400"/>
              <a:t>. RStudio, PBC: Boston, MA (http://www.rstudio.com)</a:t>
            </a:r>
            <a:endParaRPr/>
          </a:p>
          <a:p>
            <a:pPr marL="0" lvl="0" indent="0" algn="l" rtl="0">
              <a:lnSpc>
                <a:spcPct val="110000"/>
              </a:lnSpc>
              <a:spcBef>
                <a:spcPts val="600"/>
              </a:spcBef>
              <a:spcAft>
                <a:spcPts val="0"/>
              </a:spcAft>
              <a:buSzPts val="1400"/>
              <a:buNone/>
            </a:pPr>
            <a:r>
              <a:rPr lang="en-AU" sz="1400" b="1"/>
              <a:t>Benoit K, Watanabe K, Wang H, Nulty P, Obeng A, Müller S, Matsuo A (2018).</a:t>
            </a:r>
            <a:r>
              <a:rPr lang="en-AU" sz="1400"/>
              <a:t> quanteda: An R package for the quantitative analysis of textual data. </a:t>
            </a:r>
            <a:r>
              <a:rPr lang="en-AU" sz="1400" i="1"/>
              <a:t>Journal of Open Source Software</a:t>
            </a:r>
            <a:r>
              <a:rPr lang="en-AU" sz="1400"/>
              <a:t> 3(30): 774.</a:t>
            </a:r>
            <a:endParaRPr/>
          </a:p>
          <a:p>
            <a:pPr marL="0" lvl="0" indent="0" algn="l" rtl="0">
              <a:lnSpc>
                <a:spcPct val="110000"/>
              </a:lnSpc>
              <a:spcBef>
                <a:spcPts val="600"/>
              </a:spcBef>
              <a:spcAft>
                <a:spcPts val="0"/>
              </a:spcAft>
              <a:buSzPts val="1400"/>
              <a:buNone/>
            </a:pPr>
            <a:r>
              <a:rPr lang="en-AU" sz="1400" b="1"/>
              <a:t>Kursa, M. B. &amp; Rudnicki, W. R. (2010</a:t>
            </a:r>
            <a:r>
              <a:rPr lang="en-AU" sz="1400"/>
              <a:t>). Feature Selection with the Boruta Package. </a:t>
            </a:r>
            <a:r>
              <a:rPr lang="en-AU" sz="1400" i="1"/>
              <a:t>Journal of Statistical Software </a:t>
            </a:r>
            <a:r>
              <a:rPr lang="en-AU" sz="1400"/>
              <a:t>36(11): 1-13.</a:t>
            </a:r>
            <a:endParaRPr/>
          </a:p>
          <a:p>
            <a:pPr marL="0" lvl="0" indent="0" algn="l" rtl="0">
              <a:lnSpc>
                <a:spcPct val="110000"/>
              </a:lnSpc>
              <a:spcBef>
                <a:spcPts val="600"/>
              </a:spcBef>
              <a:spcAft>
                <a:spcPts val="0"/>
              </a:spcAft>
              <a:buSzPts val="1400"/>
              <a:buNone/>
            </a:pPr>
            <a:r>
              <a:rPr lang="en-AU" sz="1400" b="1"/>
              <a:t>Wickham et al., (2019). </a:t>
            </a:r>
            <a:r>
              <a:rPr lang="en-AU" sz="1400"/>
              <a:t>Welcome to the tidyverse. </a:t>
            </a:r>
            <a:r>
              <a:rPr lang="en-AU" sz="1400" i="1"/>
              <a:t>Journal of Open Source Software </a:t>
            </a:r>
            <a:r>
              <a:rPr lang="en-AU" sz="1400"/>
              <a:t>4(43): 1686.</a:t>
            </a:r>
            <a:endParaRPr/>
          </a:p>
        </p:txBody>
      </p:sp>
      <p:pic>
        <p:nvPicPr>
          <p:cNvPr id="637" name="Google Shape;637;p27" descr="The Role of a Software Developer | Technojobs UK"/>
          <p:cNvPicPr preferRelativeResize="0"/>
          <p:nvPr/>
        </p:nvPicPr>
        <p:blipFill rotWithShape="1">
          <a:blip r:embed="rId4">
            <a:alphaModFix/>
          </a:blip>
          <a:srcRect/>
          <a:stretch/>
        </p:blipFill>
        <p:spPr>
          <a:xfrm>
            <a:off x="9908819" y="0"/>
            <a:ext cx="2282688" cy="1521792"/>
          </a:xfrm>
          <a:prstGeom prst="rect">
            <a:avLst/>
          </a:prstGeom>
          <a:noFill/>
          <a:ln>
            <a:noFill/>
          </a:ln>
        </p:spPr>
      </p:pic>
      <p:sp>
        <p:nvSpPr>
          <p:cNvPr id="638" name="Google Shape;638;p27"/>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D0364F37-A5F7-210F-6C9B-45BDB6F90A10}"/>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643" name="Google Shape;643;p28"/>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Acknowledgements</a:t>
            </a:r>
            <a:endParaRPr>
              <a:solidFill>
                <a:srgbClr val="004E9F"/>
              </a:solidFill>
            </a:endParaRPr>
          </a:p>
        </p:txBody>
      </p:sp>
      <p:sp>
        <p:nvSpPr>
          <p:cNvPr id="644" name="Google Shape;644;p28"/>
          <p:cNvSpPr txBox="1">
            <a:spLocks noGrp="1"/>
          </p:cNvSpPr>
          <p:nvPr>
            <p:ph type="body" idx="1"/>
          </p:nvPr>
        </p:nvSpPr>
        <p:spPr>
          <a:xfrm>
            <a:off x="695327" y="1700213"/>
            <a:ext cx="8425009" cy="46085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a:t>The study is part of a collaborative project  (</a:t>
            </a:r>
            <a:r>
              <a:rPr lang="en-AU" i="1"/>
              <a:t>Fucking Twitter</a:t>
            </a:r>
            <a:r>
              <a:rPr lang="en-AU"/>
              <a:t>) that has  received seed funding from the UQ Digital Cultures and Societies Hub. The project involves researchers at the University of Queensland (Michel Haugh and Sam Hames) the Australian Digital Observatory (Marissa Takahashi) at the Queensland University of Technology and researchers of FIN-CLARIAH at the University of Eastern Finland (Mikko Laitinen and Paula Rautionaho).  </a:t>
            </a:r>
            <a:endParaRPr/>
          </a:p>
        </p:txBody>
      </p:sp>
      <p:sp>
        <p:nvSpPr>
          <p:cNvPr id="645" name="Google Shape;645;p28"/>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29"/>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Contact</a:t>
            </a:r>
            <a:endParaRPr>
              <a:solidFill>
                <a:srgbClr val="004E9F"/>
              </a:solidFill>
            </a:endParaRPr>
          </a:p>
        </p:txBody>
      </p:sp>
      <p:pic>
        <p:nvPicPr>
          <p:cNvPr id="651" name="Google Shape;651;p29"/>
          <p:cNvPicPr preferRelativeResize="0"/>
          <p:nvPr/>
        </p:nvPicPr>
        <p:blipFill rotWithShape="1">
          <a:blip r:embed="rId3">
            <a:alphaModFix/>
          </a:blip>
          <a:srcRect/>
          <a:stretch/>
        </p:blipFill>
        <p:spPr>
          <a:xfrm>
            <a:off x="695999" y="1539295"/>
            <a:ext cx="1200329" cy="1200329"/>
          </a:xfrm>
          <a:prstGeom prst="rect">
            <a:avLst/>
          </a:prstGeom>
          <a:noFill/>
          <a:ln>
            <a:noFill/>
          </a:ln>
        </p:spPr>
      </p:pic>
      <p:sp>
        <p:nvSpPr>
          <p:cNvPr id="652" name="Google Shape;652;p29"/>
          <p:cNvSpPr txBox="1"/>
          <p:nvPr/>
        </p:nvSpPr>
        <p:spPr>
          <a:xfrm>
            <a:off x="1958681" y="1832896"/>
            <a:ext cx="42860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dirty="0">
                <a:solidFill>
                  <a:schemeClr val="dk1"/>
                </a:solidFill>
                <a:latin typeface="Arial"/>
                <a:ea typeface="Arial"/>
                <a:cs typeface="Arial"/>
                <a:sym typeface="Arial"/>
              </a:rPr>
              <a:t>Dr. Martin Schweinberger (CI)</a:t>
            </a:r>
            <a:endParaRPr dirty="0"/>
          </a:p>
          <a:p>
            <a:pPr marL="0" marR="0" lvl="0" indent="0" algn="l" rtl="0">
              <a:spcBef>
                <a:spcPts val="0"/>
              </a:spcBef>
              <a:spcAft>
                <a:spcPts val="0"/>
              </a:spcAft>
              <a:buNone/>
            </a:pPr>
            <a:r>
              <a:rPr lang="en-AU" sz="1600" u="sng" dirty="0">
                <a:solidFill>
                  <a:srgbClr val="909085"/>
                </a:solidFill>
                <a:latin typeface="Arial"/>
                <a:ea typeface="Arial"/>
                <a:cs typeface="Arial"/>
                <a:sym typeface="Arial"/>
                <a:hlinkClick r:id="rId4">
                  <a:extLst>
                    <a:ext uri="{A12FA001-AC4F-418D-AE19-62706E023703}">
                      <ahyp:hlinkClr xmlns:ahyp="http://schemas.microsoft.com/office/drawing/2018/hyperlinkcolor" val="tx"/>
                    </a:ext>
                  </a:extLst>
                </a:hlinkClick>
              </a:rPr>
              <a:t>m.schweinberger@uq.edu.au</a:t>
            </a:r>
            <a:endParaRPr sz="1600" dirty="0">
              <a:solidFill>
                <a:schemeClr val="dk1"/>
              </a:solidFill>
              <a:latin typeface="Arial"/>
              <a:ea typeface="Arial"/>
              <a:cs typeface="Arial"/>
              <a:sym typeface="Arial"/>
            </a:endParaRPr>
          </a:p>
        </p:txBody>
      </p:sp>
      <p:sp>
        <p:nvSpPr>
          <p:cNvPr id="653" name="Google Shape;653;p29"/>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47</a:t>
            </a:fld>
            <a:endParaRPr/>
          </a:p>
        </p:txBody>
      </p:sp>
      <p:pic>
        <p:nvPicPr>
          <p:cNvPr id="654" name="Google Shape;654;p29" descr="A picture containing person, smile, human face, forehead&#10;&#10;Description automatically generated"/>
          <p:cNvPicPr preferRelativeResize="0"/>
          <p:nvPr/>
        </p:nvPicPr>
        <p:blipFill rotWithShape="1">
          <a:blip r:embed="rId5">
            <a:alphaModFix/>
          </a:blip>
          <a:srcRect/>
          <a:stretch/>
        </p:blipFill>
        <p:spPr>
          <a:xfrm>
            <a:off x="623392" y="5440907"/>
            <a:ext cx="1200329" cy="1200329"/>
          </a:xfrm>
          <a:prstGeom prst="rect">
            <a:avLst/>
          </a:prstGeom>
          <a:noFill/>
          <a:ln>
            <a:noFill/>
          </a:ln>
        </p:spPr>
      </p:pic>
      <p:sp>
        <p:nvSpPr>
          <p:cNvPr id="655" name="Google Shape;655;p29"/>
          <p:cNvSpPr txBox="1"/>
          <p:nvPr/>
        </p:nvSpPr>
        <p:spPr>
          <a:xfrm>
            <a:off x="1955024" y="5805264"/>
            <a:ext cx="42860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a:solidFill>
                  <a:schemeClr val="dk1"/>
                </a:solidFill>
                <a:latin typeface="Arial"/>
                <a:ea typeface="Arial"/>
                <a:cs typeface="Arial"/>
                <a:sym typeface="Arial"/>
              </a:rPr>
              <a:t>Prof. Michael Haugh</a:t>
            </a:r>
            <a:endParaRPr/>
          </a:p>
          <a:p>
            <a:pPr marL="0" marR="0" lvl="0" indent="0" algn="l" rtl="0">
              <a:spcBef>
                <a:spcPts val="0"/>
              </a:spcBef>
              <a:spcAft>
                <a:spcPts val="0"/>
              </a:spcAft>
              <a:buNone/>
            </a:pPr>
            <a:r>
              <a:rPr lang="en-AU" sz="1600" u="sng">
                <a:solidFill>
                  <a:srgbClr val="909085"/>
                </a:solidFill>
                <a:latin typeface="Arial"/>
                <a:ea typeface="Arial"/>
                <a:cs typeface="Arial"/>
                <a:sym typeface="Arial"/>
                <a:hlinkClick r:id="rId6">
                  <a:extLst>
                    <a:ext uri="{A12FA001-AC4F-418D-AE19-62706E023703}">
                      <ahyp:hlinkClr xmlns:ahyp="http://schemas.microsoft.com/office/drawing/2018/hyperlinkcolor" val="tx"/>
                    </a:ext>
                  </a:extLst>
                </a:hlinkClick>
              </a:rPr>
              <a:t>michael.haugh@uq.edu.au</a:t>
            </a:r>
            <a:endParaRPr sz="1600">
              <a:solidFill>
                <a:srgbClr val="909085"/>
              </a:solidFill>
              <a:latin typeface="Arial"/>
              <a:ea typeface="Arial"/>
              <a:cs typeface="Arial"/>
              <a:sym typeface="Arial"/>
            </a:endParaRPr>
          </a:p>
        </p:txBody>
      </p:sp>
      <p:sp>
        <p:nvSpPr>
          <p:cNvPr id="656" name="Google Shape;656;p29"/>
          <p:cNvSpPr txBox="1"/>
          <p:nvPr/>
        </p:nvSpPr>
        <p:spPr>
          <a:xfrm>
            <a:off x="1955024" y="4324610"/>
            <a:ext cx="42860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dirty="0">
                <a:solidFill>
                  <a:schemeClr val="dk1"/>
                </a:solidFill>
                <a:latin typeface="Arial"/>
                <a:ea typeface="Arial"/>
                <a:cs typeface="Arial"/>
                <a:sym typeface="Arial"/>
              </a:rPr>
              <a:t>Sam Hames</a:t>
            </a:r>
            <a:endParaRPr dirty="0"/>
          </a:p>
          <a:p>
            <a:pPr marL="0" marR="0" lvl="0" indent="0" algn="l" rtl="0">
              <a:spcBef>
                <a:spcPts val="0"/>
              </a:spcBef>
              <a:spcAft>
                <a:spcPts val="0"/>
              </a:spcAft>
              <a:buNone/>
            </a:pPr>
            <a:r>
              <a:rPr lang="en-AU" sz="1600" u="sng" dirty="0">
                <a:solidFill>
                  <a:srgbClr val="909085"/>
                </a:solidFill>
                <a:latin typeface="Arial"/>
                <a:ea typeface="Arial"/>
                <a:cs typeface="Arial"/>
                <a:sym typeface="Arial"/>
                <a:hlinkClick r:id="rId7">
                  <a:extLst>
                    <a:ext uri="{A12FA001-AC4F-418D-AE19-62706E023703}">
                      <ahyp:hlinkClr xmlns:ahyp="http://schemas.microsoft.com/office/drawing/2018/hyperlinkcolor" val="tx"/>
                    </a:ext>
                  </a:extLst>
                </a:hlinkClick>
              </a:rPr>
              <a:t>sam.hames@uq.edu.au</a:t>
            </a:r>
            <a:endParaRPr sz="1600" dirty="0">
              <a:solidFill>
                <a:srgbClr val="909085"/>
              </a:solidFill>
              <a:latin typeface="Arial"/>
              <a:ea typeface="Arial"/>
              <a:cs typeface="Arial"/>
              <a:sym typeface="Arial"/>
            </a:endParaRPr>
          </a:p>
        </p:txBody>
      </p:sp>
      <p:sp>
        <p:nvSpPr>
          <p:cNvPr id="657" name="Google Shape;657;p29"/>
          <p:cNvSpPr txBox="1"/>
          <p:nvPr/>
        </p:nvSpPr>
        <p:spPr>
          <a:xfrm>
            <a:off x="1955024" y="3234305"/>
            <a:ext cx="42861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dirty="0">
                <a:solidFill>
                  <a:schemeClr val="dk1"/>
                </a:solidFill>
                <a:latin typeface="Arial"/>
                <a:ea typeface="Arial"/>
                <a:cs typeface="Arial"/>
                <a:sym typeface="Arial"/>
              </a:rPr>
              <a:t>Masoud Fatemi</a:t>
            </a:r>
            <a:endParaRPr dirty="0"/>
          </a:p>
          <a:p>
            <a:pPr marL="0" marR="0" lvl="0" indent="0" algn="l" rtl="0">
              <a:spcBef>
                <a:spcPts val="0"/>
              </a:spcBef>
              <a:spcAft>
                <a:spcPts val="0"/>
              </a:spcAft>
              <a:buNone/>
            </a:pPr>
            <a:r>
              <a:rPr lang="en-AU" sz="1600" u="sng" dirty="0">
                <a:solidFill>
                  <a:srgbClr val="909085"/>
                </a:solidFill>
                <a:latin typeface="Arial"/>
                <a:ea typeface="Arial"/>
                <a:cs typeface="Arial"/>
                <a:sym typeface="Arial"/>
                <a:hlinkClick r:id="rId8">
                  <a:extLst>
                    <a:ext uri="{A12FA001-AC4F-418D-AE19-62706E023703}">
                      <ahyp:hlinkClr xmlns:ahyp="http://schemas.microsoft.com/office/drawing/2018/hyperlinkcolor" val="tx"/>
                    </a:ext>
                  </a:extLst>
                </a:hlinkClick>
              </a:rPr>
              <a:t>masoud.fatemi@uef.fi</a:t>
            </a:r>
            <a:endParaRPr sz="1600" dirty="0">
              <a:solidFill>
                <a:srgbClr val="909085"/>
              </a:solidFill>
              <a:latin typeface="Arial"/>
              <a:ea typeface="Arial"/>
              <a:cs typeface="Arial"/>
              <a:sym typeface="Arial"/>
            </a:endParaRPr>
          </a:p>
        </p:txBody>
      </p:sp>
      <p:sp>
        <p:nvSpPr>
          <p:cNvPr id="658" name="Google Shape;658;p29"/>
          <p:cNvSpPr txBox="1"/>
          <p:nvPr/>
        </p:nvSpPr>
        <p:spPr>
          <a:xfrm>
            <a:off x="6560911" y="1851917"/>
            <a:ext cx="3672408"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AU" sz="1600">
                <a:solidFill>
                  <a:schemeClr val="dk1"/>
                </a:solidFill>
                <a:latin typeface="Arial"/>
                <a:ea typeface="Arial"/>
                <a:cs typeface="Arial"/>
                <a:sym typeface="Arial"/>
              </a:rPr>
              <a:t>Prof. Mikko Laitinen</a:t>
            </a:r>
            <a:endParaRPr/>
          </a:p>
          <a:p>
            <a:pPr marL="0" marR="0" lvl="0" indent="0" algn="r" rtl="0">
              <a:spcBef>
                <a:spcPts val="0"/>
              </a:spcBef>
              <a:spcAft>
                <a:spcPts val="0"/>
              </a:spcAft>
              <a:buNone/>
            </a:pPr>
            <a:r>
              <a:rPr lang="en-AU" sz="1600" u="sng">
                <a:solidFill>
                  <a:srgbClr val="909085"/>
                </a:solidFill>
                <a:latin typeface="Arial"/>
                <a:ea typeface="Arial"/>
                <a:cs typeface="Arial"/>
                <a:sym typeface="Arial"/>
                <a:hlinkClick r:id="rId9">
                  <a:extLst>
                    <a:ext uri="{A12FA001-AC4F-418D-AE19-62706E023703}">
                      <ahyp:hlinkClr xmlns:ahyp="http://schemas.microsoft.com/office/drawing/2018/hyperlinkcolor" val="tx"/>
                    </a:ext>
                  </a:extLst>
                </a:hlinkClick>
              </a:rPr>
              <a:t>mikko.laitinen@uef.fi</a:t>
            </a:r>
            <a:endParaRPr sz="1600">
              <a:solidFill>
                <a:schemeClr val="dk1"/>
              </a:solidFill>
              <a:latin typeface="Arial"/>
              <a:ea typeface="Arial"/>
              <a:cs typeface="Arial"/>
              <a:sym typeface="Arial"/>
            </a:endParaRPr>
          </a:p>
        </p:txBody>
      </p:sp>
      <p:sp>
        <p:nvSpPr>
          <p:cNvPr id="659" name="Google Shape;659;p29"/>
          <p:cNvSpPr txBox="1"/>
          <p:nvPr/>
        </p:nvSpPr>
        <p:spPr>
          <a:xfrm>
            <a:off x="6564568" y="3234305"/>
            <a:ext cx="3672300" cy="585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AU" sz="1600">
                <a:solidFill>
                  <a:schemeClr val="dk1"/>
                </a:solidFill>
              </a:rPr>
              <a:t>Dr</a:t>
            </a:r>
            <a:r>
              <a:rPr lang="en-AU" sz="1600">
                <a:solidFill>
                  <a:schemeClr val="dk1"/>
                </a:solidFill>
                <a:latin typeface="Arial"/>
                <a:ea typeface="Arial"/>
                <a:cs typeface="Arial"/>
                <a:sym typeface="Arial"/>
              </a:rPr>
              <a:t>. Paula Rautionaho</a:t>
            </a:r>
            <a:endParaRPr sz="1600">
              <a:solidFill>
                <a:schemeClr val="dk1"/>
              </a:solidFill>
              <a:latin typeface="Arial"/>
              <a:ea typeface="Arial"/>
              <a:cs typeface="Arial"/>
              <a:sym typeface="Arial"/>
            </a:endParaRPr>
          </a:p>
          <a:p>
            <a:pPr marL="0" marR="0" lvl="0" indent="0" algn="r" rtl="0">
              <a:spcBef>
                <a:spcPts val="0"/>
              </a:spcBef>
              <a:spcAft>
                <a:spcPts val="0"/>
              </a:spcAft>
              <a:buNone/>
            </a:pPr>
            <a:r>
              <a:rPr lang="en-AU" sz="1600" u="sng">
                <a:solidFill>
                  <a:srgbClr val="909085"/>
                </a:solidFill>
                <a:latin typeface="Arial"/>
                <a:ea typeface="Arial"/>
                <a:cs typeface="Arial"/>
                <a:sym typeface="Arial"/>
                <a:hlinkClick r:id="rId9">
                  <a:extLst>
                    <a:ext uri="{A12FA001-AC4F-418D-AE19-62706E023703}">
                      <ahyp:hlinkClr xmlns:ahyp="http://schemas.microsoft.com/office/drawing/2018/hyperlinkcolor" val="tx"/>
                    </a:ext>
                  </a:extLst>
                </a:hlinkClick>
              </a:rPr>
              <a:t>paula.rautionaho@uef.fi</a:t>
            </a:r>
            <a:endParaRPr sz="1600">
              <a:solidFill>
                <a:schemeClr val="dk1"/>
              </a:solidFill>
              <a:latin typeface="Arial"/>
              <a:ea typeface="Arial"/>
              <a:cs typeface="Arial"/>
              <a:sym typeface="Arial"/>
            </a:endParaRPr>
          </a:p>
        </p:txBody>
      </p:sp>
      <p:sp>
        <p:nvSpPr>
          <p:cNvPr id="660" name="Google Shape;660;p29"/>
          <p:cNvSpPr txBox="1"/>
          <p:nvPr/>
        </p:nvSpPr>
        <p:spPr>
          <a:xfrm>
            <a:off x="6575113" y="4725144"/>
            <a:ext cx="3672408"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AU" sz="1600">
                <a:solidFill>
                  <a:schemeClr val="dk1"/>
                </a:solidFill>
                <a:latin typeface="Arial"/>
                <a:ea typeface="Arial"/>
                <a:cs typeface="Arial"/>
                <a:sym typeface="Arial"/>
              </a:rPr>
              <a:t>Marissa Takahashi</a:t>
            </a:r>
            <a:endParaRPr sz="1600">
              <a:solidFill>
                <a:schemeClr val="dk1"/>
              </a:solidFill>
              <a:latin typeface="Arial"/>
              <a:ea typeface="Arial"/>
              <a:cs typeface="Arial"/>
              <a:sym typeface="Arial"/>
            </a:endParaRPr>
          </a:p>
          <a:p>
            <a:pPr marL="0" marR="0" lvl="0" indent="0" algn="r" rtl="0">
              <a:spcBef>
                <a:spcPts val="0"/>
              </a:spcBef>
              <a:spcAft>
                <a:spcPts val="0"/>
              </a:spcAft>
              <a:buNone/>
            </a:pPr>
            <a:r>
              <a:rPr lang="en-AU" sz="1600">
                <a:solidFill>
                  <a:srgbClr val="909085"/>
                </a:solidFill>
                <a:latin typeface="Arial"/>
                <a:ea typeface="Arial"/>
                <a:cs typeface="Arial"/>
                <a:sym typeface="Arial"/>
              </a:rPr>
              <a:t>marissa.takahashi@qut.edu.au</a:t>
            </a:r>
            <a:endParaRPr sz="1600">
              <a:solidFill>
                <a:schemeClr val="dk1"/>
              </a:solidFill>
              <a:latin typeface="Arial"/>
              <a:ea typeface="Arial"/>
              <a:cs typeface="Arial"/>
              <a:sym typeface="Arial"/>
            </a:endParaRPr>
          </a:p>
        </p:txBody>
      </p:sp>
      <p:pic>
        <p:nvPicPr>
          <p:cNvPr id="661" name="Google Shape;661;p29"/>
          <p:cNvPicPr preferRelativeResize="0"/>
          <p:nvPr/>
        </p:nvPicPr>
        <p:blipFill>
          <a:blip r:embed="rId10">
            <a:alphaModFix/>
          </a:blip>
          <a:stretch>
            <a:fillRect/>
          </a:stretch>
        </p:blipFill>
        <p:spPr>
          <a:xfrm>
            <a:off x="6019758" y="4635700"/>
            <a:ext cx="1122417" cy="1117975"/>
          </a:xfrm>
          <a:prstGeom prst="rect">
            <a:avLst/>
          </a:prstGeom>
          <a:noFill/>
          <a:ln>
            <a:noFill/>
          </a:ln>
        </p:spPr>
      </p:pic>
      <p:pic>
        <p:nvPicPr>
          <p:cNvPr id="662" name="Google Shape;662;p29"/>
          <p:cNvPicPr preferRelativeResize="0"/>
          <p:nvPr/>
        </p:nvPicPr>
        <p:blipFill rotWithShape="1">
          <a:blip r:embed="rId11">
            <a:alphaModFix/>
          </a:blip>
          <a:srcRect t="7552" b="17742"/>
          <a:stretch/>
        </p:blipFill>
        <p:spPr>
          <a:xfrm>
            <a:off x="6019758" y="2977225"/>
            <a:ext cx="1122417" cy="1117972"/>
          </a:xfrm>
          <a:prstGeom prst="rect">
            <a:avLst/>
          </a:prstGeom>
          <a:noFill/>
          <a:ln>
            <a:noFill/>
          </a:ln>
          <a:effectLst>
            <a:outerShdw blurRad="57150" dist="19050" dir="5400000" algn="bl" rotWithShape="0">
              <a:srgbClr val="000000">
                <a:alpha val="50000"/>
              </a:srgbClr>
            </a:outerShdw>
          </a:effectLst>
        </p:spPr>
      </p:pic>
      <p:sp>
        <p:nvSpPr>
          <p:cNvPr id="663" name="Google Shape;663;p29"/>
          <p:cNvSpPr txBox="1"/>
          <p:nvPr/>
        </p:nvSpPr>
        <p:spPr>
          <a:xfrm>
            <a:off x="6620900" y="3847675"/>
            <a:ext cx="559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Picture 2" descr="A person wearing glasses smiling&#10;&#10;Description automatically generated">
            <a:extLst>
              <a:ext uri="{FF2B5EF4-FFF2-40B4-BE49-F238E27FC236}">
                <a16:creationId xmlns:a16="http://schemas.microsoft.com/office/drawing/2014/main" id="{B872883D-8D4B-0BB0-AE18-3E000DFA53AD}"/>
              </a:ext>
            </a:extLst>
          </p:cNvPr>
          <p:cNvPicPr>
            <a:picLocks noChangeAspect="1"/>
          </p:cNvPicPr>
          <p:nvPr/>
        </p:nvPicPr>
        <p:blipFill>
          <a:blip r:embed="rId12"/>
          <a:stretch>
            <a:fillRect/>
          </a:stretch>
        </p:blipFill>
        <p:spPr>
          <a:xfrm>
            <a:off x="5997310" y="1434110"/>
            <a:ext cx="1305514" cy="1305514"/>
          </a:xfrm>
          <a:prstGeom prst="rect">
            <a:avLst/>
          </a:prstGeom>
        </p:spPr>
      </p:pic>
      <p:pic>
        <p:nvPicPr>
          <p:cNvPr id="5" name="Picture 4" descr="A person wearing glasses smiling&#10;&#10;Description automatically generated">
            <a:extLst>
              <a:ext uri="{FF2B5EF4-FFF2-40B4-BE49-F238E27FC236}">
                <a16:creationId xmlns:a16="http://schemas.microsoft.com/office/drawing/2014/main" id="{8077EBFB-7313-50C0-7883-C02B6C932E16}"/>
              </a:ext>
            </a:extLst>
          </p:cNvPr>
          <p:cNvPicPr>
            <a:picLocks noChangeAspect="1"/>
          </p:cNvPicPr>
          <p:nvPr/>
        </p:nvPicPr>
        <p:blipFill>
          <a:blip r:embed="rId13"/>
          <a:stretch>
            <a:fillRect/>
          </a:stretch>
        </p:blipFill>
        <p:spPr>
          <a:xfrm>
            <a:off x="679246" y="4084871"/>
            <a:ext cx="1233834" cy="1233834"/>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004D9F0D-ACF4-CDB7-9391-4369AE07C22E}"/>
              </a:ext>
            </a:extLst>
          </p:cNvPr>
          <p:cNvPicPr>
            <a:picLocks noChangeAspect="1"/>
          </p:cNvPicPr>
          <p:nvPr/>
        </p:nvPicPr>
        <p:blipFill>
          <a:blip r:embed="rId14"/>
          <a:stretch>
            <a:fillRect/>
          </a:stretch>
        </p:blipFill>
        <p:spPr>
          <a:xfrm>
            <a:off x="679246" y="2763803"/>
            <a:ext cx="1233834" cy="1233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569610F3-412C-F267-9B54-457AD6769CEB}"/>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19" name="Google Shape;419;p1"/>
          <p:cNvSpPr txBox="1"/>
          <p:nvPr/>
        </p:nvSpPr>
        <p:spPr>
          <a:xfrm>
            <a:off x="911424" y="1353259"/>
            <a:ext cx="11089232" cy="43267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4E9F"/>
              </a:buClr>
              <a:buSzPts val="4000"/>
              <a:buFont typeface="Arial"/>
              <a:buNone/>
            </a:pPr>
            <a:r>
              <a:rPr lang="en-AU" sz="4000" b="1" i="0" u="none" strike="noStrike" cap="none" dirty="0">
                <a:solidFill>
                  <a:srgbClr val="004E9F"/>
                </a:solidFill>
                <a:latin typeface="Arial"/>
                <a:ea typeface="Arial"/>
                <a:cs typeface="Arial"/>
                <a:sym typeface="Arial"/>
              </a:rPr>
              <a:t>Vulgarity in Online Discourse around the English-Speaking World</a:t>
            </a:r>
            <a:endParaRPr dirty="0"/>
          </a:p>
          <a:p>
            <a:pPr marL="0" marR="0" lvl="0" indent="0" algn="ctr" rtl="0">
              <a:lnSpc>
                <a:spcPct val="90000"/>
              </a:lnSpc>
              <a:spcBef>
                <a:spcPts val="0"/>
              </a:spcBef>
              <a:spcAft>
                <a:spcPts val="0"/>
              </a:spcAft>
              <a:buClr>
                <a:schemeClr val="accent1"/>
              </a:buClr>
              <a:buSzPts val="3200"/>
              <a:buFont typeface="Arial"/>
              <a:buNone/>
            </a:pPr>
            <a:br>
              <a:rPr lang="en-AU" sz="3200" b="0" i="0" u="none" strike="noStrike" cap="none" dirty="0">
                <a:solidFill>
                  <a:schemeClr val="accent1"/>
                </a:solidFill>
                <a:latin typeface="Arial"/>
                <a:ea typeface="Arial"/>
                <a:cs typeface="Arial"/>
                <a:sym typeface="Arial"/>
              </a:rPr>
            </a:br>
            <a:r>
              <a:rPr lang="en-AU" sz="2000" b="0" i="0" u="none" strike="noStrike" cap="none" dirty="0">
                <a:solidFill>
                  <a:srgbClr val="909085"/>
                </a:solidFill>
                <a:latin typeface="Arial"/>
                <a:ea typeface="Arial"/>
                <a:cs typeface="Arial"/>
                <a:sym typeface="Arial"/>
              </a:rPr>
              <a:t>Martin Schweinberger, Masoud Fatemi, Sam Hames, Michael Haugh, </a:t>
            </a:r>
            <a:br>
              <a:rPr lang="en-AU" sz="2000" b="0" i="0" u="none" strike="noStrike" cap="none" dirty="0">
                <a:solidFill>
                  <a:srgbClr val="909085"/>
                </a:solidFill>
                <a:latin typeface="Arial"/>
                <a:ea typeface="Arial"/>
                <a:cs typeface="Arial"/>
                <a:sym typeface="Arial"/>
              </a:rPr>
            </a:br>
            <a:r>
              <a:rPr lang="en-AU" sz="2000" b="0" i="0" u="none" strike="noStrike" cap="none" dirty="0">
                <a:solidFill>
                  <a:srgbClr val="909085"/>
                </a:solidFill>
                <a:latin typeface="Arial"/>
                <a:ea typeface="Arial"/>
                <a:cs typeface="Arial"/>
                <a:sym typeface="Arial"/>
              </a:rPr>
              <a:t>Mikko Laitinen, Paula Rautionaho &amp; Marissa Takahashi</a:t>
            </a:r>
            <a:endParaRPr dirty="0"/>
          </a:p>
          <a:p>
            <a:pPr marL="0" marR="0" lvl="0" indent="0" algn="ctr" rtl="0">
              <a:lnSpc>
                <a:spcPct val="90000"/>
              </a:lnSpc>
              <a:spcBef>
                <a:spcPts val="0"/>
              </a:spcBef>
              <a:spcAft>
                <a:spcPts val="0"/>
              </a:spcAft>
              <a:buClr>
                <a:schemeClr val="dk1"/>
              </a:buClr>
              <a:buSzPts val="2000"/>
              <a:buFont typeface="Arial"/>
              <a:buNone/>
            </a:pPr>
            <a:br>
              <a:rPr lang="en-AU" sz="2000" b="0" i="0" u="none" strike="noStrike" cap="none" dirty="0">
                <a:solidFill>
                  <a:schemeClr val="dk1"/>
                </a:solidFill>
                <a:latin typeface="Arial"/>
                <a:ea typeface="Arial"/>
                <a:cs typeface="Arial"/>
                <a:sym typeface="Arial"/>
              </a:rPr>
            </a:br>
            <a:r>
              <a:rPr lang="en-AU" sz="2000" b="0" i="0" u="none" strike="noStrike" cap="none" dirty="0">
                <a:solidFill>
                  <a:srgbClr val="FCBA00"/>
                </a:solidFill>
                <a:latin typeface="Arial"/>
                <a:ea typeface="Arial"/>
                <a:cs typeface="Arial"/>
                <a:sym typeface="Arial"/>
              </a:rPr>
              <a:t>University of Queensland | University of Eastern Finland | Queensland University of Technology</a:t>
            </a:r>
            <a:endParaRPr sz="3200" b="0" i="0" u="none" strike="noStrike" cap="none" dirty="0">
              <a:solidFill>
                <a:srgbClr val="FCBA00"/>
              </a:solidFill>
              <a:latin typeface="Arial"/>
              <a:ea typeface="Arial"/>
              <a:cs typeface="Arial"/>
              <a:sym typeface="Arial"/>
            </a:endParaRPr>
          </a:p>
        </p:txBody>
      </p:sp>
      <p:pic>
        <p:nvPicPr>
          <p:cNvPr id="420" name="Google Shape;420;p1"/>
          <p:cNvPicPr preferRelativeResize="0"/>
          <p:nvPr/>
        </p:nvPicPr>
        <p:blipFill rotWithShape="1">
          <a:blip r:embed="rId4">
            <a:alphaModFix/>
          </a:blip>
          <a:srcRect/>
          <a:stretch/>
        </p:blipFill>
        <p:spPr>
          <a:xfrm>
            <a:off x="8760296" y="5874038"/>
            <a:ext cx="1814132" cy="697743"/>
          </a:xfrm>
          <a:prstGeom prst="rect">
            <a:avLst/>
          </a:prstGeom>
          <a:noFill/>
          <a:ln>
            <a:noFill/>
          </a:ln>
        </p:spPr>
      </p:pic>
      <p:pic>
        <p:nvPicPr>
          <p:cNvPr id="421" name="Google Shape;421;p1"/>
          <p:cNvPicPr preferRelativeResize="0"/>
          <p:nvPr/>
        </p:nvPicPr>
        <p:blipFill rotWithShape="1">
          <a:blip r:embed="rId5">
            <a:alphaModFix/>
          </a:blip>
          <a:srcRect/>
          <a:stretch/>
        </p:blipFill>
        <p:spPr>
          <a:xfrm>
            <a:off x="72117" y="5956462"/>
            <a:ext cx="3791636" cy="711813"/>
          </a:xfrm>
          <a:prstGeom prst="rect">
            <a:avLst/>
          </a:prstGeom>
          <a:noFill/>
          <a:ln>
            <a:noFill/>
          </a:ln>
        </p:spPr>
      </p:pic>
      <p:pic>
        <p:nvPicPr>
          <p:cNvPr id="422" name="Google Shape;422;p1"/>
          <p:cNvPicPr preferRelativeResize="0"/>
          <p:nvPr/>
        </p:nvPicPr>
        <p:blipFill rotWithShape="1">
          <a:blip r:embed="rId6">
            <a:alphaModFix/>
          </a:blip>
          <a:srcRect/>
          <a:stretch/>
        </p:blipFill>
        <p:spPr>
          <a:xfrm>
            <a:off x="4006774" y="5850341"/>
            <a:ext cx="1800476" cy="924054"/>
          </a:xfrm>
          <a:prstGeom prst="rect">
            <a:avLst/>
          </a:prstGeom>
          <a:noFill/>
          <a:ln>
            <a:noFill/>
          </a:ln>
        </p:spPr>
      </p:pic>
      <p:pic>
        <p:nvPicPr>
          <p:cNvPr id="423" name="Google Shape;423;p1"/>
          <p:cNvPicPr preferRelativeResize="0"/>
          <p:nvPr/>
        </p:nvPicPr>
        <p:blipFill rotWithShape="1">
          <a:blip r:embed="rId7">
            <a:alphaModFix/>
          </a:blip>
          <a:srcRect/>
          <a:stretch/>
        </p:blipFill>
        <p:spPr>
          <a:xfrm>
            <a:off x="6039578" y="5888944"/>
            <a:ext cx="2488390" cy="779331"/>
          </a:xfrm>
          <a:prstGeom prst="rect">
            <a:avLst/>
          </a:prstGeom>
          <a:noFill/>
          <a:ln>
            <a:noFill/>
          </a:ln>
        </p:spPr>
      </p:pic>
      <p:pic>
        <p:nvPicPr>
          <p:cNvPr id="424" name="Google Shape;424;p1" descr="A picture containing text, graphic design, graphics, screenshot&#10;&#10;Description automatically generated"/>
          <p:cNvPicPr preferRelativeResize="0"/>
          <p:nvPr/>
        </p:nvPicPr>
        <p:blipFill rotWithShape="1">
          <a:blip r:embed="rId8">
            <a:alphaModFix/>
          </a:blip>
          <a:srcRect/>
          <a:stretch/>
        </p:blipFill>
        <p:spPr>
          <a:xfrm>
            <a:off x="10749515" y="5666496"/>
            <a:ext cx="1348164" cy="1093265"/>
          </a:xfrm>
          <a:prstGeom prst="rect">
            <a:avLst/>
          </a:prstGeom>
          <a:noFill/>
          <a:ln>
            <a:noFill/>
          </a:ln>
        </p:spPr>
      </p:pic>
    </p:spTree>
    <p:extLst>
      <p:ext uri="{BB962C8B-B14F-4D97-AF65-F5344CB8AC3E}">
        <p14:creationId xmlns:p14="http://schemas.microsoft.com/office/powerpoint/2010/main" val="53710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D7C1-429B-55DF-67CD-934D9F19AE02}"/>
              </a:ext>
            </a:extLst>
          </p:cNvPr>
          <p:cNvSpPr>
            <a:spLocks noGrp="1"/>
          </p:cNvSpPr>
          <p:nvPr>
            <p:ph type="title"/>
          </p:nvPr>
        </p:nvSpPr>
        <p:spPr/>
        <p:txBody>
          <a:bodyPr/>
          <a:lstStyle/>
          <a:p>
            <a:r>
              <a:rPr lang="en-AU" dirty="0">
                <a:solidFill>
                  <a:srgbClr val="004E9F"/>
                </a:solidFill>
              </a:rPr>
              <a:t>Background and Motivation</a:t>
            </a:r>
            <a:endParaRPr lang="en-AU" dirty="0"/>
          </a:p>
        </p:txBody>
      </p:sp>
      <p:sp>
        <p:nvSpPr>
          <p:cNvPr id="3" name="Text Placeholder 2">
            <a:extLst>
              <a:ext uri="{FF2B5EF4-FFF2-40B4-BE49-F238E27FC236}">
                <a16:creationId xmlns:a16="http://schemas.microsoft.com/office/drawing/2014/main" id="{1C9A7174-4716-2A62-8303-966C15B82DAC}"/>
              </a:ext>
            </a:extLst>
          </p:cNvPr>
          <p:cNvSpPr>
            <a:spLocks noGrp="1"/>
          </p:cNvSpPr>
          <p:nvPr>
            <p:ph type="body" idx="1"/>
          </p:nvPr>
        </p:nvSpPr>
        <p:spPr/>
        <p:txBody>
          <a:bodyPr>
            <a:normAutofit/>
          </a:bodyPr>
          <a:lstStyle/>
          <a:p>
            <a:r>
              <a:rPr lang="en-AU" dirty="0">
                <a:solidFill>
                  <a:schemeClr val="tx1"/>
                </a:solidFill>
              </a:rPr>
              <a:t>Substantive interest in vulgar or “bad language”</a:t>
            </a:r>
          </a:p>
          <a:p>
            <a:pPr marL="514350" indent="-285750">
              <a:buClr>
                <a:schemeClr val="accent1"/>
              </a:buClr>
              <a:buFont typeface="Courier New" panose="02070309020205020404" pitchFamily="49" charset="0"/>
              <a:buChar char="o"/>
            </a:pPr>
            <a:r>
              <a:rPr lang="en-AU" dirty="0">
                <a:solidFill>
                  <a:schemeClr val="tx1"/>
                </a:solidFill>
              </a:rPr>
              <a:t>Corpus Linguistics (language use)</a:t>
            </a:r>
          </a:p>
          <a:p>
            <a:pPr marL="514350" indent="-285750">
              <a:buClr>
                <a:schemeClr val="accent1"/>
              </a:buClr>
              <a:buFont typeface="Courier New" panose="02070309020205020404" pitchFamily="49" charset="0"/>
              <a:buChar char="o"/>
            </a:pPr>
            <a:r>
              <a:rPr lang="en-AU" dirty="0">
                <a:solidFill>
                  <a:schemeClr val="tx1"/>
                </a:solidFill>
              </a:rPr>
              <a:t>Psychology (physical and psychological effects)</a:t>
            </a:r>
          </a:p>
          <a:p>
            <a:pPr marL="514350" indent="-285750">
              <a:buClr>
                <a:schemeClr val="accent1"/>
              </a:buClr>
              <a:buFont typeface="Courier New" panose="02070309020205020404" pitchFamily="49" charset="0"/>
              <a:buChar char="o"/>
            </a:pPr>
            <a:r>
              <a:rPr lang="en-AU" dirty="0">
                <a:solidFill>
                  <a:schemeClr val="tx1"/>
                </a:solidFill>
              </a:rPr>
              <a:t>Social Science (motivation and behaviour)</a:t>
            </a:r>
          </a:p>
          <a:p>
            <a:pPr marL="514350" indent="-285750">
              <a:buClr>
                <a:schemeClr val="accent1"/>
              </a:buClr>
              <a:buFont typeface="Courier New" panose="02070309020205020404" pitchFamily="49" charset="0"/>
              <a:buChar char="o"/>
            </a:pPr>
            <a:r>
              <a:rPr lang="en-AU" dirty="0">
                <a:solidFill>
                  <a:schemeClr val="tx1"/>
                </a:solidFill>
              </a:rPr>
              <a:t>Communication and Media Studies (hate speech)</a:t>
            </a:r>
          </a:p>
          <a:p>
            <a:pPr marL="228600" indent="0">
              <a:buClr>
                <a:schemeClr val="accent1"/>
              </a:buClr>
            </a:pPr>
            <a:r>
              <a:rPr lang="en-AU" dirty="0">
                <a:solidFill>
                  <a:schemeClr val="tx1"/>
                </a:solidFill>
              </a:rPr>
              <a:t>Research Gap</a:t>
            </a:r>
          </a:p>
          <a:p>
            <a:pPr marL="514350" indent="-285750">
              <a:buClr>
                <a:schemeClr val="accent1"/>
              </a:buClr>
              <a:buFont typeface="Courier New" panose="02070309020205020404" pitchFamily="49" charset="0"/>
              <a:buChar char="o"/>
            </a:pPr>
            <a:r>
              <a:rPr lang="en-AU" dirty="0">
                <a:solidFill>
                  <a:schemeClr val="tx1"/>
                </a:solidFill>
              </a:rPr>
              <a:t>Comparative Studies across varieties of English in online discourse</a:t>
            </a:r>
          </a:p>
          <a:p>
            <a:pPr marL="228600" indent="0">
              <a:buClr>
                <a:schemeClr val="accent1"/>
              </a:buClr>
            </a:pPr>
            <a:r>
              <a:rPr lang="en-AU" dirty="0">
                <a:solidFill>
                  <a:schemeClr val="tx1"/>
                </a:solidFill>
              </a:rPr>
              <a:t>This talk</a:t>
            </a:r>
          </a:p>
          <a:p>
            <a:pPr marL="514350" indent="-285750">
              <a:buClr>
                <a:schemeClr val="accent1"/>
              </a:buClr>
              <a:buFont typeface="Courier New" panose="02070309020205020404" pitchFamily="49" charset="0"/>
              <a:buChar char="o"/>
            </a:pPr>
            <a:r>
              <a:rPr lang="en-AU" dirty="0">
                <a:solidFill>
                  <a:schemeClr val="tx1"/>
                </a:solidFill>
              </a:rPr>
              <a:t>Study 1: Who Swears Most </a:t>
            </a:r>
            <a:br>
              <a:rPr lang="en-AU" dirty="0">
                <a:solidFill>
                  <a:schemeClr val="tx1"/>
                </a:solidFill>
              </a:rPr>
            </a:br>
            <a:r>
              <a:rPr lang="en-AU" dirty="0">
                <a:solidFill>
                  <a:schemeClr val="tx1"/>
                </a:solidFill>
              </a:rPr>
              <a:t>Vulgarity on X/Twitter among users from the Unites States, the United Kingdom, and Australia</a:t>
            </a:r>
          </a:p>
          <a:p>
            <a:pPr marL="514350" indent="-285750">
              <a:buClr>
                <a:schemeClr val="accent1"/>
              </a:buClr>
              <a:buFont typeface="Courier New" panose="02070309020205020404" pitchFamily="49" charset="0"/>
              <a:buChar char="o"/>
            </a:pPr>
            <a:r>
              <a:rPr lang="en-AU" dirty="0">
                <a:solidFill>
                  <a:schemeClr val="tx1"/>
                </a:solidFill>
              </a:rPr>
              <a:t>Study 2: Variability in Vulgarity </a:t>
            </a:r>
            <a:br>
              <a:rPr lang="en-AU" dirty="0">
                <a:solidFill>
                  <a:schemeClr val="tx1"/>
                </a:solidFill>
              </a:rPr>
            </a:br>
            <a:r>
              <a:rPr lang="en-AU" dirty="0" err="1">
                <a:solidFill>
                  <a:schemeClr val="tx1"/>
                </a:solidFill>
              </a:rPr>
              <a:t>Vulgarity</a:t>
            </a:r>
            <a:r>
              <a:rPr lang="en-AU" dirty="0">
                <a:solidFill>
                  <a:schemeClr val="tx1"/>
                </a:solidFill>
              </a:rPr>
              <a:t> across 20 different English-speaking regions based on the </a:t>
            </a:r>
            <a:r>
              <a:rPr lang="en-AU" dirty="0" err="1">
                <a:solidFill>
                  <a:schemeClr val="tx1"/>
                </a:solidFill>
              </a:rPr>
              <a:t>GloWbE</a:t>
            </a:r>
            <a:r>
              <a:rPr lang="en-AU" dirty="0">
                <a:solidFill>
                  <a:schemeClr val="tx1"/>
                </a:solidFill>
              </a:rPr>
              <a:t> corpus</a:t>
            </a:r>
          </a:p>
          <a:p>
            <a:endParaRPr lang="en-AU" dirty="0"/>
          </a:p>
        </p:txBody>
      </p:sp>
      <p:sp>
        <p:nvSpPr>
          <p:cNvPr id="4" name="Slide Number Placeholder 3">
            <a:extLst>
              <a:ext uri="{FF2B5EF4-FFF2-40B4-BE49-F238E27FC236}">
                <a16:creationId xmlns:a16="http://schemas.microsoft.com/office/drawing/2014/main" id="{C22B9C69-FE2C-DBBC-8F56-53163EF26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AU" smtClean="0"/>
              <a:t>5</a:t>
            </a:fld>
            <a:endParaRPr lang="en-AU"/>
          </a:p>
        </p:txBody>
      </p:sp>
      <p:pic>
        <p:nvPicPr>
          <p:cNvPr id="5" name="Google Shape;432;p2">
            <a:extLst>
              <a:ext uri="{FF2B5EF4-FFF2-40B4-BE49-F238E27FC236}">
                <a16:creationId xmlns:a16="http://schemas.microsoft.com/office/drawing/2014/main" id="{FCC4870A-9D78-3DCC-EFB5-DE83BB553745}"/>
              </a:ext>
            </a:extLst>
          </p:cNvPr>
          <p:cNvPicPr preferRelativeResize="0"/>
          <p:nvPr/>
        </p:nvPicPr>
        <p:blipFill rotWithShape="1">
          <a:blip r:embed="rId2">
            <a:alphaModFix/>
          </a:blip>
          <a:srcRect/>
          <a:stretch/>
        </p:blipFill>
        <p:spPr>
          <a:xfrm>
            <a:off x="9408368" y="171673"/>
            <a:ext cx="2590800" cy="1762125"/>
          </a:xfrm>
          <a:prstGeom prst="rect">
            <a:avLst/>
          </a:prstGeom>
          <a:noFill/>
          <a:ln>
            <a:noFill/>
          </a:ln>
        </p:spPr>
      </p:pic>
    </p:spTree>
    <p:extLst>
      <p:ext uri="{BB962C8B-B14F-4D97-AF65-F5344CB8AC3E}">
        <p14:creationId xmlns:p14="http://schemas.microsoft.com/office/powerpoint/2010/main" val="225139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Aims of the talk</a:t>
            </a:r>
            <a:endParaRPr>
              <a:solidFill>
                <a:srgbClr val="004E9F"/>
              </a:solidFill>
            </a:endParaRPr>
          </a:p>
        </p:txBody>
      </p:sp>
      <p:sp>
        <p:nvSpPr>
          <p:cNvPr id="439" name="Google Shape;439;p3"/>
          <p:cNvSpPr txBox="1"/>
          <p:nvPr/>
        </p:nvSpPr>
        <p:spPr>
          <a:xfrm>
            <a:off x="678594" y="1988840"/>
            <a:ext cx="10801350" cy="4708941"/>
          </a:xfrm>
          <a:prstGeom prst="rect">
            <a:avLst/>
          </a:prstGeom>
          <a:noFill/>
          <a:ln w="50800" cap="flat" cmpd="sng">
            <a:solidFill>
              <a:srgbClr val="FCBA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ctr" rtl="0">
              <a:spcBef>
                <a:spcPts val="1200"/>
              </a:spcBef>
              <a:spcAft>
                <a:spcPts val="0"/>
              </a:spcAft>
              <a:buNone/>
            </a:pPr>
            <a:r>
              <a:rPr lang="en-AU" sz="2400" b="0" i="0" u="none" strike="noStrike" cap="none" dirty="0">
                <a:solidFill>
                  <a:schemeClr val="dk1"/>
                </a:solidFill>
                <a:latin typeface="Arial"/>
                <a:ea typeface="Arial"/>
                <a:cs typeface="Arial"/>
                <a:sym typeface="Arial"/>
              </a:rPr>
              <a:t>In this talk we want to show that …</a:t>
            </a:r>
            <a:endParaRPr dirty="0"/>
          </a:p>
          <a:p>
            <a:pPr marL="342900" indent="-342900">
              <a:spcBef>
                <a:spcPts val="1200"/>
              </a:spcBef>
              <a:buClr>
                <a:schemeClr val="dk1"/>
              </a:buClr>
              <a:buSzPts val="2400"/>
              <a:buFont typeface="Arial"/>
              <a:buChar char="•"/>
            </a:pPr>
            <a:r>
              <a:rPr lang="en-AU" sz="2400" dirty="0">
                <a:solidFill>
                  <a:schemeClr val="dk1"/>
                </a:solidFill>
              </a:rPr>
              <a:t>address the existing gap in comparative studies in the use of bad language by analysing vulgarity on X/Twitter and in online discourse across different regional varieties of English</a:t>
            </a:r>
            <a:endParaRPr lang="en-AU" sz="2400" dirty="0"/>
          </a:p>
          <a:p>
            <a:pPr marL="342900" marR="0" lvl="0" indent="-342900" algn="l" rtl="0">
              <a:spcBef>
                <a:spcPts val="1200"/>
              </a:spcBef>
              <a:spcAft>
                <a:spcPts val="0"/>
              </a:spcAft>
              <a:buClr>
                <a:schemeClr val="dk1"/>
              </a:buClr>
              <a:buSzPts val="2400"/>
              <a:buFont typeface="Arial"/>
              <a:buChar char="•"/>
            </a:pPr>
            <a:r>
              <a:rPr lang="en-AU" sz="2400" b="0" i="0" u="none" strike="noStrike" cap="none" dirty="0">
                <a:solidFill>
                  <a:schemeClr val="dk1"/>
                </a:solidFill>
                <a:latin typeface="Arial"/>
                <a:ea typeface="Arial"/>
                <a:cs typeface="Arial"/>
                <a:sym typeface="Arial"/>
              </a:rPr>
              <a:t>vulgarity is an extremely interesting phenomenon that is complex and versatile, and well-worthy of scholarly attention</a:t>
            </a:r>
            <a:endParaRPr dirty="0"/>
          </a:p>
          <a:p>
            <a:pPr marL="342900" marR="0" lvl="0" indent="-342900" algn="l" rtl="0">
              <a:spcBef>
                <a:spcPts val="1200"/>
              </a:spcBef>
              <a:spcAft>
                <a:spcPts val="0"/>
              </a:spcAft>
              <a:buClr>
                <a:schemeClr val="dk1"/>
              </a:buClr>
              <a:buSzPts val="2400"/>
              <a:buFont typeface="Arial"/>
              <a:buChar char="•"/>
            </a:pPr>
            <a:r>
              <a:rPr lang="en-AU" sz="2400" b="0" i="0" u="none" strike="noStrike" cap="none" dirty="0">
                <a:solidFill>
                  <a:schemeClr val="dk1"/>
                </a:solidFill>
                <a:latin typeface="Arial"/>
                <a:ea typeface="Arial"/>
                <a:cs typeface="Arial"/>
                <a:sym typeface="Arial"/>
              </a:rPr>
              <a:t>combining computational data science with quantitative corpus linguistics </a:t>
            </a:r>
            <a:r>
              <a:rPr lang="en-AU" sz="2400" dirty="0">
                <a:solidFill>
                  <a:schemeClr val="dk1"/>
                </a:solidFill>
              </a:rPr>
              <a:t>can inform our understanding of discourse on social media</a:t>
            </a:r>
          </a:p>
          <a:p>
            <a:pPr marL="0" marR="0" lvl="0" indent="0" algn="ctr" rtl="0">
              <a:spcBef>
                <a:spcPts val="1200"/>
              </a:spcBef>
              <a:spcAft>
                <a:spcPts val="0"/>
              </a:spcAft>
              <a:buNone/>
            </a:pPr>
            <a:endParaRPr sz="2400" b="0" i="0" u="none" strike="noStrike" cap="none" dirty="0">
              <a:solidFill>
                <a:schemeClr val="dk1"/>
              </a:solidFill>
              <a:latin typeface="Arial"/>
              <a:ea typeface="Arial"/>
              <a:cs typeface="Arial"/>
              <a:sym typeface="Arial"/>
            </a:endParaRPr>
          </a:p>
        </p:txBody>
      </p:sp>
      <p:sp>
        <p:nvSpPr>
          <p:cNvPr id="440" name="Google Shape;440;p3"/>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6</a:t>
            </a:fld>
            <a:endParaRPr/>
          </a:p>
        </p:txBody>
      </p:sp>
    </p:spTree>
    <p:extLst>
      <p:ext uri="{BB962C8B-B14F-4D97-AF65-F5344CB8AC3E}">
        <p14:creationId xmlns:p14="http://schemas.microsoft.com/office/powerpoint/2010/main" val="374093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Vulgarity as a linguistic phenomenon</a:t>
            </a:r>
            <a:endParaRPr>
              <a:solidFill>
                <a:srgbClr val="004E9F"/>
              </a:solidFill>
            </a:endParaRPr>
          </a:p>
        </p:txBody>
      </p:sp>
      <p:sp>
        <p:nvSpPr>
          <p:cNvPr id="453" name="Google Shape;453;p5"/>
          <p:cNvSpPr txBox="1">
            <a:spLocks noGrp="1"/>
          </p:cNvSpPr>
          <p:nvPr>
            <p:ph type="body" idx="1"/>
          </p:nvPr>
        </p:nvSpPr>
        <p:spPr>
          <a:xfrm>
            <a:off x="695326" y="1700213"/>
            <a:ext cx="10801349" cy="4681115"/>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dirty="0">
                <a:solidFill>
                  <a:srgbClr val="FCBA00"/>
                </a:solidFill>
              </a:rPr>
              <a:t>Why is vulgarity better than its reputation?</a:t>
            </a:r>
            <a:endParaRPr dirty="0"/>
          </a:p>
          <a:p>
            <a:pPr marL="285750" lvl="0" indent="-285750" algn="l" rtl="0">
              <a:lnSpc>
                <a:spcPct val="110000"/>
              </a:lnSpc>
              <a:spcBef>
                <a:spcPts val="600"/>
              </a:spcBef>
              <a:spcAft>
                <a:spcPts val="0"/>
              </a:spcAft>
              <a:buSzPts val="1800"/>
              <a:buFont typeface="Arial"/>
              <a:buChar char="•"/>
            </a:pPr>
            <a:r>
              <a:rPr lang="en-AU" dirty="0"/>
              <a:t>Vulgar language is </a:t>
            </a:r>
            <a:r>
              <a:rPr lang="en-AU" b="1" dirty="0"/>
              <a:t>popular</a:t>
            </a:r>
            <a:r>
              <a:rPr lang="en-AU" dirty="0"/>
              <a:t> but </a:t>
            </a:r>
            <a:r>
              <a:rPr lang="en-AU" b="1" dirty="0"/>
              <a:t>generally viewed unfavourably.</a:t>
            </a:r>
            <a:r>
              <a:rPr lang="en-AU" dirty="0"/>
              <a:t> </a:t>
            </a:r>
            <a:endParaRPr dirty="0"/>
          </a:p>
          <a:p>
            <a:pPr marL="285750" lvl="0" indent="-285750" algn="l" rtl="0">
              <a:lnSpc>
                <a:spcPct val="110000"/>
              </a:lnSpc>
              <a:spcBef>
                <a:spcPts val="600"/>
              </a:spcBef>
              <a:spcAft>
                <a:spcPts val="0"/>
              </a:spcAft>
              <a:buSzPts val="1800"/>
              <a:buFont typeface="Arial"/>
              <a:buChar char="•"/>
            </a:pPr>
            <a:r>
              <a:rPr lang="en-AU" dirty="0"/>
              <a:t>Using vulgarity appropriately requires substantive </a:t>
            </a:r>
            <a:r>
              <a:rPr lang="en-AU" b="1" dirty="0"/>
              <a:t>pragmatic proficiency </a:t>
            </a:r>
            <a:br>
              <a:rPr lang="en-AU" dirty="0"/>
            </a:br>
            <a:r>
              <a:rPr lang="en-AU" dirty="0"/>
              <a:t>and </a:t>
            </a:r>
            <a:r>
              <a:rPr lang="en-AU" b="1" dirty="0"/>
              <a:t>linguistic awareness  </a:t>
            </a:r>
            <a:endParaRPr dirty="0"/>
          </a:p>
          <a:p>
            <a:pPr marL="0" lvl="0" indent="0" algn="l" rtl="0">
              <a:lnSpc>
                <a:spcPct val="110000"/>
              </a:lnSpc>
              <a:spcBef>
                <a:spcPts val="600"/>
              </a:spcBef>
              <a:spcAft>
                <a:spcPts val="0"/>
              </a:spcAft>
              <a:buSzPts val="1800"/>
              <a:buNone/>
            </a:pPr>
            <a:endParaRPr dirty="0"/>
          </a:p>
          <a:p>
            <a:pPr marL="0" lvl="0" indent="0" algn="l" rtl="0">
              <a:lnSpc>
                <a:spcPct val="110000"/>
              </a:lnSpc>
              <a:spcBef>
                <a:spcPts val="600"/>
              </a:spcBef>
              <a:spcAft>
                <a:spcPts val="0"/>
              </a:spcAft>
              <a:buSzPts val="1800"/>
              <a:buNone/>
            </a:pPr>
            <a:r>
              <a:rPr lang="en-AU" b="1" dirty="0">
                <a:solidFill>
                  <a:srgbClr val="FCBA00"/>
                </a:solidFill>
              </a:rPr>
              <a:t>Functions</a:t>
            </a:r>
            <a:r>
              <a:rPr lang="en-AU" dirty="0">
                <a:solidFill>
                  <a:srgbClr val="FCBA00"/>
                </a:solidFill>
              </a:rPr>
              <a:t> of vulgarity</a:t>
            </a:r>
            <a:endParaRPr dirty="0"/>
          </a:p>
          <a:p>
            <a:pPr marL="285750" lvl="0" indent="-285750" algn="l" rtl="0">
              <a:lnSpc>
                <a:spcPct val="110000"/>
              </a:lnSpc>
              <a:spcBef>
                <a:spcPts val="600"/>
              </a:spcBef>
              <a:spcAft>
                <a:spcPts val="0"/>
              </a:spcAft>
              <a:buSzPts val="1800"/>
              <a:buFont typeface="Arial"/>
              <a:buChar char="•"/>
            </a:pPr>
            <a:r>
              <a:rPr lang="en-AU" b="1" dirty="0"/>
              <a:t>Social</a:t>
            </a:r>
            <a:r>
              <a:rPr lang="en-AU" dirty="0"/>
              <a:t> swearing: positively charged (social bonding, banter)</a:t>
            </a:r>
            <a:br>
              <a:rPr lang="en-AU" dirty="0"/>
            </a:br>
            <a:r>
              <a:rPr lang="en-AU" dirty="0"/>
              <a:t>Vulgarity as part of humour </a:t>
            </a:r>
            <a:r>
              <a:rPr lang="en-AU" sz="1400" dirty="0">
                <a:solidFill>
                  <a:srgbClr val="909085"/>
                </a:solidFill>
              </a:rPr>
              <a:t>(see George Carlin, Seizer 2011</a:t>
            </a:r>
            <a:r>
              <a:rPr lang="en-AU" dirty="0">
                <a:solidFill>
                  <a:srgbClr val="909085"/>
                </a:solidFill>
              </a:rPr>
              <a:t>)</a:t>
            </a:r>
            <a:endParaRPr dirty="0"/>
          </a:p>
          <a:p>
            <a:pPr marL="285750" lvl="0" indent="-285750" algn="l" rtl="0">
              <a:lnSpc>
                <a:spcPct val="110000"/>
              </a:lnSpc>
              <a:spcBef>
                <a:spcPts val="600"/>
              </a:spcBef>
              <a:spcAft>
                <a:spcPts val="0"/>
              </a:spcAft>
              <a:buSzPts val="1800"/>
              <a:buFont typeface="Arial"/>
              <a:buChar char="•"/>
            </a:pPr>
            <a:r>
              <a:rPr lang="en-AU" b="1" dirty="0"/>
              <a:t>Annoyance</a:t>
            </a:r>
            <a:r>
              <a:rPr lang="en-AU" dirty="0"/>
              <a:t> swearing: negatively charged (emotional relief, catharsis) </a:t>
            </a:r>
            <a:br>
              <a:rPr lang="en-AU" dirty="0"/>
            </a:br>
            <a:r>
              <a:rPr lang="en-AU" dirty="0"/>
              <a:t>e.g., cussing at other drivers in traffic</a:t>
            </a:r>
            <a:endParaRPr dirty="0"/>
          </a:p>
          <a:p>
            <a:pPr marL="285750" lvl="0" indent="-285750" algn="l" rtl="0">
              <a:lnSpc>
                <a:spcPct val="110000"/>
              </a:lnSpc>
              <a:spcBef>
                <a:spcPts val="600"/>
              </a:spcBef>
              <a:spcAft>
                <a:spcPts val="0"/>
              </a:spcAft>
              <a:buSzPts val="1800"/>
              <a:buFont typeface="Arial"/>
              <a:buChar char="•"/>
            </a:pPr>
            <a:r>
              <a:rPr lang="en-AU" b="1" dirty="0"/>
              <a:t>Linguistically motivated </a:t>
            </a:r>
            <a:r>
              <a:rPr lang="en-AU" dirty="0"/>
              <a:t>use of vulgarity </a:t>
            </a:r>
            <a:br>
              <a:rPr lang="en-AU" dirty="0"/>
            </a:br>
            <a:r>
              <a:rPr lang="en-AU" dirty="0"/>
              <a:t>e.g. intensification, e.g., </a:t>
            </a:r>
            <a:r>
              <a:rPr lang="en-AU" i="1" dirty="0"/>
              <a:t>fucking</a:t>
            </a:r>
            <a:r>
              <a:rPr lang="en-AU" dirty="0"/>
              <a:t> as an adjective amplifier </a:t>
            </a:r>
            <a:r>
              <a:rPr lang="en-AU" sz="1400" dirty="0">
                <a:solidFill>
                  <a:srgbClr val="909085"/>
                </a:solidFill>
              </a:rPr>
              <a:t>(Martínez &amp; </a:t>
            </a:r>
            <a:r>
              <a:rPr lang="en-AU" sz="1400" dirty="0" err="1">
                <a:solidFill>
                  <a:srgbClr val="909085"/>
                </a:solidFill>
              </a:rPr>
              <a:t>Pertejo</a:t>
            </a:r>
            <a:r>
              <a:rPr lang="en-AU" sz="1400" dirty="0">
                <a:solidFill>
                  <a:srgbClr val="909085"/>
                </a:solidFill>
              </a:rPr>
              <a:t> 2012)</a:t>
            </a:r>
            <a:endParaRPr dirty="0"/>
          </a:p>
          <a:p>
            <a:pPr marL="0" lvl="0" indent="0" algn="l" rtl="0">
              <a:lnSpc>
                <a:spcPct val="110000"/>
              </a:lnSpc>
              <a:spcBef>
                <a:spcPts val="600"/>
              </a:spcBef>
              <a:spcAft>
                <a:spcPts val="0"/>
              </a:spcAft>
              <a:buSzPts val="1800"/>
              <a:buNone/>
            </a:pPr>
            <a:endParaRPr dirty="0"/>
          </a:p>
        </p:txBody>
      </p:sp>
      <p:pic>
        <p:nvPicPr>
          <p:cNvPr id="454" name="Google Shape;454;p5" descr="Head with gears"/>
          <p:cNvPicPr preferRelativeResize="0"/>
          <p:nvPr/>
        </p:nvPicPr>
        <p:blipFill rotWithShape="1">
          <a:blip r:embed="rId3">
            <a:alphaModFix/>
          </a:blip>
          <a:srcRect/>
          <a:stretch/>
        </p:blipFill>
        <p:spPr>
          <a:xfrm flipH="1">
            <a:off x="9624392" y="332656"/>
            <a:ext cx="2088232" cy="2039815"/>
          </a:xfrm>
          <a:prstGeom prst="rect">
            <a:avLst/>
          </a:prstGeom>
          <a:noFill/>
          <a:ln>
            <a:noFill/>
          </a:ln>
        </p:spPr>
      </p:pic>
      <p:pic>
        <p:nvPicPr>
          <p:cNvPr id="455" name="Google Shape;455;p5"/>
          <p:cNvPicPr preferRelativeResize="0"/>
          <p:nvPr/>
        </p:nvPicPr>
        <p:blipFill rotWithShape="1">
          <a:blip r:embed="rId4">
            <a:alphaModFix/>
          </a:blip>
          <a:srcRect/>
          <a:stretch/>
        </p:blipFill>
        <p:spPr>
          <a:xfrm>
            <a:off x="9429750" y="5200650"/>
            <a:ext cx="2762250" cy="1657350"/>
          </a:xfrm>
          <a:prstGeom prst="rect">
            <a:avLst/>
          </a:prstGeom>
          <a:noFill/>
          <a:ln>
            <a:noFill/>
          </a:ln>
        </p:spPr>
      </p:pic>
      <p:pic>
        <p:nvPicPr>
          <p:cNvPr id="456" name="Google Shape;456;p5"/>
          <p:cNvPicPr preferRelativeResize="0"/>
          <p:nvPr/>
        </p:nvPicPr>
        <p:blipFill rotWithShape="1">
          <a:blip r:embed="rId5">
            <a:alphaModFix/>
          </a:blip>
          <a:srcRect/>
          <a:stretch/>
        </p:blipFill>
        <p:spPr>
          <a:xfrm>
            <a:off x="9429751" y="2552224"/>
            <a:ext cx="2762250" cy="2069021"/>
          </a:xfrm>
          <a:prstGeom prst="rect">
            <a:avLst/>
          </a:prstGeom>
          <a:noFill/>
          <a:ln>
            <a:noFill/>
          </a:ln>
        </p:spPr>
      </p:pic>
      <p:sp>
        <p:nvSpPr>
          <p:cNvPr id="457" name="Google Shape;457;p5"/>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
          <p:cNvSpPr txBox="1">
            <a:spLocks noGrp="1"/>
          </p:cNvSpPr>
          <p:nvPr>
            <p:ph type="title"/>
          </p:nvPr>
        </p:nvSpPr>
        <p:spPr>
          <a:xfrm>
            <a:off x="695326" y="1052736"/>
            <a:ext cx="10801350" cy="469056"/>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004E9F"/>
              </a:buClr>
              <a:buSzPts val="3400"/>
              <a:buFont typeface="Arial"/>
              <a:buNone/>
            </a:pPr>
            <a:r>
              <a:rPr lang="en-AU">
                <a:solidFill>
                  <a:srgbClr val="004E9F"/>
                </a:solidFill>
              </a:rPr>
              <a:t>Previous Research</a:t>
            </a:r>
            <a:endParaRPr>
              <a:solidFill>
                <a:srgbClr val="004E9F"/>
              </a:solidFill>
            </a:endParaRPr>
          </a:p>
        </p:txBody>
      </p:sp>
      <p:sp>
        <p:nvSpPr>
          <p:cNvPr id="463" name="Google Shape;463;p6"/>
          <p:cNvSpPr txBox="1">
            <a:spLocks noGrp="1"/>
          </p:cNvSpPr>
          <p:nvPr>
            <p:ph type="body" idx="1"/>
          </p:nvPr>
        </p:nvSpPr>
        <p:spPr>
          <a:xfrm>
            <a:off x="695327" y="1700213"/>
            <a:ext cx="9433121" cy="4825131"/>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SzPts val="1800"/>
              <a:buNone/>
            </a:pPr>
            <a:r>
              <a:rPr lang="en-AU" b="1"/>
              <a:t>Substantive research on vulgarity (swearing | impoliteness) </a:t>
            </a:r>
            <a:endParaRPr/>
          </a:p>
          <a:p>
            <a:pPr marL="285750" lvl="0" indent="-285750" algn="l" rtl="0">
              <a:lnSpc>
                <a:spcPct val="110000"/>
              </a:lnSpc>
              <a:spcBef>
                <a:spcPts val="600"/>
              </a:spcBef>
              <a:spcAft>
                <a:spcPts val="0"/>
              </a:spcAft>
              <a:buSzPts val="1800"/>
              <a:buFont typeface="Arial"/>
              <a:buChar char="•"/>
            </a:pPr>
            <a:r>
              <a:rPr lang="en-AU"/>
              <a:t>Sociolinguistic and pragmatic perspectives (mostly using corpus linguistic and discourse | conversation analysis approaches) (cf. McEnery 2006)</a:t>
            </a:r>
            <a:endParaRPr sz="1300">
              <a:solidFill>
                <a:srgbClr val="7F7F7F"/>
              </a:solidFill>
            </a:endParaRPr>
          </a:p>
          <a:p>
            <a:pPr marL="645750" lvl="2" indent="-285750" algn="l" rtl="0">
              <a:lnSpc>
                <a:spcPct val="110000"/>
              </a:lnSpc>
              <a:spcBef>
                <a:spcPts val="500"/>
              </a:spcBef>
              <a:spcAft>
                <a:spcPts val="0"/>
              </a:spcAft>
              <a:buSzPts val="1800"/>
              <a:buChar char="­"/>
            </a:pPr>
            <a:r>
              <a:rPr lang="en-AU" b="1"/>
              <a:t>Age</a:t>
            </a:r>
            <a:r>
              <a:rPr lang="en-AU"/>
              <a:t>: </a:t>
            </a:r>
            <a:r>
              <a:rPr lang="en-AU" b="1"/>
              <a:t>most common among adolescent </a:t>
            </a:r>
            <a:r>
              <a:rPr lang="en-AU" sz="1300">
                <a:solidFill>
                  <a:srgbClr val="7F7F7F"/>
                </a:solidFill>
              </a:rPr>
              <a:t>(McEnery 2006) </a:t>
            </a:r>
            <a:r>
              <a:rPr lang="en-AU"/>
              <a:t>to middle-aged male speakers </a:t>
            </a:r>
            <a:r>
              <a:rPr lang="en-AU" sz="1300">
                <a:solidFill>
                  <a:srgbClr val="7F7F7F"/>
                </a:solidFill>
              </a:rPr>
              <a:t>(Schweinberger 2018)</a:t>
            </a:r>
            <a:endParaRPr/>
          </a:p>
          <a:p>
            <a:pPr marL="645750" lvl="2" indent="-285750" algn="l" rtl="0">
              <a:lnSpc>
                <a:spcPct val="110000"/>
              </a:lnSpc>
              <a:spcBef>
                <a:spcPts val="400"/>
              </a:spcBef>
              <a:spcAft>
                <a:spcPts val="0"/>
              </a:spcAft>
              <a:buSzPts val="1800"/>
              <a:buChar char="­"/>
            </a:pPr>
            <a:r>
              <a:rPr lang="en-AU" b="1"/>
              <a:t>Gender: Men swear more than women </a:t>
            </a:r>
            <a:r>
              <a:rPr lang="en-AU"/>
              <a:t>and they use “stronger” bad language words (BLWs) </a:t>
            </a:r>
            <a:r>
              <a:rPr lang="en-AU" sz="1300">
                <a:solidFill>
                  <a:srgbClr val="7F7F7F"/>
                </a:solidFill>
              </a:rPr>
              <a:t>(Love 2021, McEnery 2006, Schweinberger 2018, Stenström 2006, McEnery and Xiao 2004) </a:t>
            </a:r>
            <a:r>
              <a:rPr lang="en-AU"/>
              <a:t>– contradicting studies show no gender difference </a:t>
            </a:r>
            <a:r>
              <a:rPr lang="en-AU" sz="1300">
                <a:solidFill>
                  <a:srgbClr val="7F7F7F"/>
                </a:solidFill>
              </a:rPr>
              <a:t>(Drummond 2020) </a:t>
            </a:r>
            <a:r>
              <a:rPr lang="en-AU"/>
              <a:t>or that female speakers use </a:t>
            </a:r>
            <a:r>
              <a:rPr lang="en-AU" i="1"/>
              <a:t>fucking</a:t>
            </a:r>
            <a:r>
              <a:rPr lang="en-AU"/>
              <a:t> as an intensifier more than males “to mark their linguistic independence” </a:t>
            </a:r>
            <a:r>
              <a:rPr lang="en-AU" sz="1300">
                <a:solidFill>
                  <a:srgbClr val="7F7F7F"/>
                </a:solidFill>
              </a:rPr>
              <a:t>(Aijmer 2018: 91)</a:t>
            </a:r>
            <a:endParaRPr/>
          </a:p>
          <a:p>
            <a:pPr marL="645750" lvl="2" indent="-285750" algn="l" rtl="0">
              <a:lnSpc>
                <a:spcPct val="110000"/>
              </a:lnSpc>
              <a:spcBef>
                <a:spcPts val="400"/>
              </a:spcBef>
              <a:spcAft>
                <a:spcPts val="0"/>
              </a:spcAft>
              <a:buSzPts val="1800"/>
              <a:buChar char="­"/>
            </a:pPr>
            <a:r>
              <a:rPr lang="en-AU" b="1"/>
              <a:t>Time: Swearing has decreased(?) </a:t>
            </a:r>
            <a:r>
              <a:rPr lang="en-AU"/>
              <a:t>in informal British English between 1994 and 2014 </a:t>
            </a:r>
            <a:r>
              <a:rPr lang="en-AU" sz="1300">
                <a:solidFill>
                  <a:srgbClr val="7F7F7F"/>
                </a:solidFill>
              </a:rPr>
              <a:t>(Love 2014)</a:t>
            </a:r>
            <a:endParaRPr/>
          </a:p>
          <a:p>
            <a:pPr marL="645750" lvl="2" indent="-285750" algn="l" rtl="0">
              <a:lnSpc>
                <a:spcPct val="110000"/>
              </a:lnSpc>
              <a:spcBef>
                <a:spcPts val="400"/>
              </a:spcBef>
              <a:spcAft>
                <a:spcPts val="0"/>
              </a:spcAft>
              <a:buSzPts val="1800"/>
              <a:buChar char="­"/>
            </a:pPr>
            <a:r>
              <a:rPr lang="en-AU" b="1"/>
              <a:t>Social class </a:t>
            </a:r>
            <a:r>
              <a:rPr lang="en-AU"/>
              <a:t>: findings </a:t>
            </a:r>
            <a:r>
              <a:rPr lang="en-AU" b="1"/>
              <a:t>do not show a consistent patterning</a:t>
            </a:r>
            <a:r>
              <a:rPr lang="en-AU" sz="1300">
                <a:solidFill>
                  <a:srgbClr val="7F7F7F"/>
                </a:solidFill>
              </a:rPr>
              <a:t> (see Stenström 2006 for an overview)</a:t>
            </a:r>
            <a:endParaRPr/>
          </a:p>
        </p:txBody>
      </p:sp>
      <p:pic>
        <p:nvPicPr>
          <p:cNvPr id="464" name="Google Shape;464;p6"/>
          <p:cNvPicPr preferRelativeResize="0"/>
          <p:nvPr/>
        </p:nvPicPr>
        <p:blipFill rotWithShape="1">
          <a:blip r:embed="rId3">
            <a:alphaModFix/>
          </a:blip>
          <a:srcRect/>
          <a:stretch/>
        </p:blipFill>
        <p:spPr>
          <a:xfrm>
            <a:off x="10545498" y="-23079"/>
            <a:ext cx="1646502" cy="2502683"/>
          </a:xfrm>
          <a:prstGeom prst="rect">
            <a:avLst/>
          </a:prstGeom>
          <a:noFill/>
          <a:ln>
            <a:noFill/>
          </a:ln>
        </p:spPr>
      </p:pic>
      <p:pic>
        <p:nvPicPr>
          <p:cNvPr id="465" name="Google Shape;465;p6"/>
          <p:cNvPicPr preferRelativeResize="0"/>
          <p:nvPr/>
        </p:nvPicPr>
        <p:blipFill rotWithShape="1">
          <a:blip r:embed="rId4">
            <a:alphaModFix/>
          </a:blip>
          <a:srcRect/>
          <a:stretch/>
        </p:blipFill>
        <p:spPr>
          <a:xfrm>
            <a:off x="10545498" y="2481173"/>
            <a:ext cx="1646502" cy="2502683"/>
          </a:xfrm>
          <a:prstGeom prst="rect">
            <a:avLst/>
          </a:prstGeom>
          <a:noFill/>
          <a:ln>
            <a:noFill/>
          </a:ln>
        </p:spPr>
      </p:pic>
      <p:pic>
        <p:nvPicPr>
          <p:cNvPr id="466" name="Google Shape;466;p6"/>
          <p:cNvPicPr preferRelativeResize="0"/>
          <p:nvPr/>
        </p:nvPicPr>
        <p:blipFill rotWithShape="1">
          <a:blip r:embed="rId5">
            <a:alphaModFix/>
          </a:blip>
          <a:srcRect/>
          <a:stretch/>
        </p:blipFill>
        <p:spPr>
          <a:xfrm>
            <a:off x="10554278" y="4695825"/>
            <a:ext cx="1646502" cy="2162175"/>
          </a:xfrm>
          <a:prstGeom prst="rect">
            <a:avLst/>
          </a:prstGeom>
          <a:noFill/>
          <a:ln>
            <a:noFill/>
          </a:ln>
        </p:spPr>
      </p:pic>
      <p:sp>
        <p:nvSpPr>
          <p:cNvPr id="467" name="Google Shape;467;p6"/>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2" name="Picture 1" descr="A cloud of text and symbols&#10;&#10;Description automatically generated">
            <a:extLst>
              <a:ext uri="{FF2B5EF4-FFF2-40B4-BE49-F238E27FC236}">
                <a16:creationId xmlns:a16="http://schemas.microsoft.com/office/drawing/2014/main" id="{D7380558-9777-8618-8D6B-B22F8C92F334}"/>
              </a:ext>
            </a:extLst>
          </p:cNvPr>
          <p:cNvPicPr>
            <a:picLocks noChangeAspect="1"/>
          </p:cNvPicPr>
          <p:nvPr/>
        </p:nvPicPr>
        <p:blipFill>
          <a:blip r:embed="rId3">
            <a:alphaModFix amt="20000"/>
          </a:blip>
          <a:srcRect l="9289" t="11013" b="38018"/>
          <a:stretch/>
        </p:blipFill>
        <p:spPr>
          <a:xfrm>
            <a:off x="-1" y="1"/>
            <a:ext cx="12205277" cy="6858000"/>
          </a:xfrm>
          <a:prstGeom prst="rect">
            <a:avLst/>
          </a:prstGeom>
          <a:noFill/>
          <a:ln>
            <a:noFill/>
          </a:ln>
        </p:spPr>
      </p:pic>
      <p:sp>
        <p:nvSpPr>
          <p:cNvPr id="445" name="Google Shape;445;p4"/>
          <p:cNvSpPr txBox="1"/>
          <p:nvPr/>
        </p:nvSpPr>
        <p:spPr>
          <a:xfrm>
            <a:off x="839416" y="1104022"/>
            <a:ext cx="10801200" cy="5493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4E9F"/>
              </a:buClr>
              <a:buSzPts val="4000"/>
              <a:buFont typeface="Arial"/>
              <a:buNone/>
            </a:pPr>
            <a:endParaRPr dirty="0"/>
          </a:p>
          <a:p>
            <a:pPr marL="0" marR="0" lvl="0" indent="0" algn="ctr" rtl="0">
              <a:lnSpc>
                <a:spcPct val="90000"/>
              </a:lnSpc>
              <a:spcBef>
                <a:spcPts val="0"/>
              </a:spcBef>
              <a:spcAft>
                <a:spcPts val="0"/>
              </a:spcAft>
              <a:buClr>
                <a:schemeClr val="accent1"/>
              </a:buClr>
              <a:buSzPts val="2000"/>
              <a:buFont typeface="Arial"/>
              <a:buNone/>
            </a:pPr>
            <a:endParaRPr sz="2000" b="0" i="0" u="none" strike="noStrike" cap="none" dirty="0">
              <a:solidFill>
                <a:schemeClr val="dk1"/>
              </a:solidFill>
              <a:latin typeface="Arial"/>
              <a:ea typeface="Arial"/>
              <a:cs typeface="Arial"/>
              <a:sym typeface="Arial"/>
            </a:endParaRPr>
          </a:p>
          <a:p>
            <a:pPr algn="ctr">
              <a:lnSpc>
                <a:spcPct val="90000"/>
              </a:lnSpc>
              <a:buClr>
                <a:schemeClr val="accent1"/>
              </a:buClr>
              <a:buSzPts val="2000"/>
            </a:pPr>
            <a:r>
              <a:rPr lang="en-AU" sz="4000" b="1" dirty="0">
                <a:solidFill>
                  <a:schemeClr val="tx1"/>
                </a:solidFill>
              </a:rPr>
              <a:t>STUDY 1</a:t>
            </a:r>
          </a:p>
          <a:p>
            <a:pPr algn="ctr">
              <a:lnSpc>
                <a:spcPct val="90000"/>
              </a:lnSpc>
              <a:buClr>
                <a:schemeClr val="accent1"/>
              </a:buClr>
              <a:buSzPts val="2000"/>
            </a:pPr>
            <a:endParaRPr lang="en-AU" sz="4000" b="1" dirty="0">
              <a:solidFill>
                <a:schemeClr val="tx1"/>
              </a:solidFill>
            </a:endParaRPr>
          </a:p>
          <a:p>
            <a:pPr algn="ctr">
              <a:lnSpc>
                <a:spcPct val="90000"/>
              </a:lnSpc>
              <a:buClr>
                <a:schemeClr val="accent1"/>
              </a:buClr>
              <a:buSzPts val="2000"/>
            </a:pPr>
            <a:r>
              <a:rPr lang="en-AU" sz="4000" b="1" dirty="0">
                <a:solidFill>
                  <a:srgbClr val="004E9F"/>
                </a:solidFill>
              </a:rPr>
              <a:t>Who Swears Most </a:t>
            </a:r>
            <a:br>
              <a:rPr lang="en-AU" sz="4000" b="1" dirty="0">
                <a:solidFill>
                  <a:srgbClr val="004E9F"/>
                </a:solidFill>
              </a:rPr>
            </a:br>
            <a:r>
              <a:rPr lang="en-AU" sz="4000" b="1" dirty="0">
                <a:solidFill>
                  <a:srgbClr val="004E9F"/>
                </a:solidFill>
              </a:rPr>
              <a:t>Vulgarity on X/Twitter among users from the Unites States, the United Kingdom, and Australia</a:t>
            </a:r>
          </a:p>
        </p:txBody>
      </p:sp>
      <p:sp>
        <p:nvSpPr>
          <p:cNvPr id="447" name="Google Shape;447;p4"/>
          <p:cNvSpPr txBox="1">
            <a:spLocks noGrp="1"/>
          </p:cNvSpPr>
          <p:nvPr>
            <p:ph type="sldNum" idx="12"/>
          </p:nvPr>
        </p:nvSpPr>
        <p:spPr>
          <a:xfrm>
            <a:off x="11208568" y="6519171"/>
            <a:ext cx="288032" cy="240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9</a:t>
            </a:fld>
            <a:endParaRPr/>
          </a:p>
        </p:txBody>
      </p:sp>
    </p:spTree>
    <p:extLst>
      <p:ext uri="{BB962C8B-B14F-4D97-AF65-F5344CB8AC3E}">
        <p14:creationId xmlns:p14="http://schemas.microsoft.com/office/powerpoint/2010/main" val="34914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University of Queensland">
  <a:themeElements>
    <a:clrScheme name="UQ">
      <a:dk1>
        <a:srgbClr val="000000"/>
      </a:dk1>
      <a:lt1>
        <a:srgbClr val="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edicalHealth">
      <a:dk1>
        <a:srgbClr val="000000"/>
      </a:dk1>
      <a:lt1>
        <a:srgbClr val="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4969</Words>
  <Application>Microsoft Office PowerPoint</Application>
  <PresentationFormat>Widescreen</PresentationFormat>
  <Paragraphs>419</Paragraphs>
  <Slides>48</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Courier New</vt:lpstr>
      <vt:lpstr>Aptos</vt:lpstr>
      <vt:lpstr>Libre Franklin Medium</vt:lpstr>
      <vt:lpstr>University of Queensland</vt:lpstr>
      <vt:lpstr>PowerPoint Presentation</vt:lpstr>
      <vt:lpstr>About</vt:lpstr>
      <vt:lpstr>Background and Motivation</vt:lpstr>
      <vt:lpstr>PowerPoint Presentation</vt:lpstr>
      <vt:lpstr>Background and Motivation</vt:lpstr>
      <vt:lpstr>Aims of the talk</vt:lpstr>
      <vt:lpstr>Vulgarity as a linguistic phenomenon</vt:lpstr>
      <vt:lpstr>Previous Research</vt:lpstr>
      <vt:lpstr>PowerPoint Presentation</vt:lpstr>
      <vt:lpstr>What counts as vulgar?</vt:lpstr>
      <vt:lpstr>Research Gaps</vt:lpstr>
      <vt:lpstr>PowerPoint Presentation</vt:lpstr>
      <vt:lpstr>Data</vt:lpstr>
      <vt:lpstr>Overview of frequencies across location</vt:lpstr>
      <vt:lpstr>PowerPoint Presentation</vt:lpstr>
      <vt:lpstr>Statistical analysis</vt:lpstr>
      <vt:lpstr>Forms of Vulgarity (RQ1)</vt:lpstr>
      <vt:lpstr>Forms of Vulgarity (RQ1)</vt:lpstr>
      <vt:lpstr>Forms of Vulgarity  by Location (RQ1)</vt:lpstr>
      <vt:lpstr>Forms of Vulgarity  by Location (RQ1)</vt:lpstr>
      <vt:lpstr>Forms of Vulgarity  by Location (RQ1)</vt:lpstr>
      <vt:lpstr>Topic facilitating Vulgarity  (RQ2)</vt:lpstr>
      <vt:lpstr>Topic facilitating Vulgarity  (RQ2)</vt:lpstr>
      <vt:lpstr>Topic facilitating Vulgarity  (RQ2)</vt:lpstr>
      <vt:lpstr>Factors correlating with Vulgarity (RQ3)</vt:lpstr>
      <vt:lpstr>Factors correlating with Vulgarity (RQ3)</vt:lpstr>
      <vt:lpstr>Discussion | Outlook</vt:lpstr>
      <vt:lpstr>PowerPoint Presentation</vt:lpstr>
      <vt:lpstr>PowerPoint Presentation</vt:lpstr>
      <vt:lpstr>Data</vt:lpstr>
      <vt:lpstr>Methodology</vt:lpstr>
      <vt:lpstr>What counts as vulgar?</vt:lpstr>
      <vt:lpstr>Overview of frequencies across location</vt:lpstr>
      <vt:lpstr>Overview of vulgar elements by location and discourse type</vt:lpstr>
      <vt:lpstr>Overview of files containing vulgar elements by location and discourse type</vt:lpstr>
      <vt:lpstr>Overview of variability in the use of vulgar elements by location and discourse type</vt:lpstr>
      <vt:lpstr>Overview of types of vulgar elements by location</vt:lpstr>
      <vt:lpstr>Overview of over- and underuse of vulgar elements by location</vt:lpstr>
      <vt:lpstr>Overview of over- and underuse of vulgar elements by location</vt:lpstr>
      <vt:lpstr>Discussion | Outlook</vt:lpstr>
      <vt:lpstr>PowerPoint Presentation</vt:lpstr>
      <vt:lpstr>Summary | Outlook</vt:lpstr>
      <vt:lpstr>PowerPoint Presentation</vt:lpstr>
      <vt:lpstr>References</vt:lpstr>
      <vt:lpstr>Software</vt:lpstr>
      <vt:lpstr>Acknowledgements</vt:lpstr>
      <vt:lpstr>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小宮 裕基</dc:creator>
  <cp:lastModifiedBy>Martin Schweinberger</cp:lastModifiedBy>
  <cp:revision>6</cp:revision>
  <dcterms:created xsi:type="dcterms:W3CDTF">2022-04-26T23:20:44Z</dcterms:created>
  <dcterms:modified xsi:type="dcterms:W3CDTF">2024-11-25T10:45:59Z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2022-12-10T10:23:59Z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6b41373e-fc97-4fed-869b-5f74f31947d1</vt:lpwstr>
  </property>
  <property fmtid="{D5CDD505-2E9C-101B-9397-08002B2CF9AE}" pid="8" name="MSIP_Label_0f488380-630a-4f55-a077-a19445e3f360_ContentBits">
    <vt:lpwstr>0</vt:lpwstr>
  </property>
</Properties>
</file>