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18" r:id="rId3"/>
    <p:sldId id="269" r:id="rId4"/>
    <p:sldId id="257" r:id="rId5"/>
    <p:sldId id="258" r:id="rId6"/>
    <p:sldId id="259" r:id="rId7"/>
    <p:sldId id="260" r:id="rId8"/>
    <p:sldId id="268" r:id="rId9"/>
    <p:sldId id="261" r:id="rId10"/>
    <p:sldId id="262" r:id="rId11"/>
    <p:sldId id="263" r:id="rId12"/>
    <p:sldId id="264" r:id="rId13"/>
    <p:sldId id="265" r:id="rId14"/>
    <p:sldId id="267" r:id="rId15"/>
    <p:sldId id="266" r:id="rId16"/>
    <p:sldId id="271" r:id="rId17"/>
    <p:sldId id="270" r:id="rId18"/>
    <p:sldId id="272" r:id="rId19"/>
    <p:sldId id="273" r:id="rId20"/>
    <p:sldId id="274" r:id="rId21"/>
    <p:sldId id="275" r:id="rId22"/>
    <p:sldId id="277" r:id="rId23"/>
    <p:sldId id="276" r:id="rId24"/>
    <p:sldId id="278" r:id="rId25"/>
    <p:sldId id="279" r:id="rId26"/>
    <p:sldId id="280" r:id="rId27"/>
    <p:sldId id="282" r:id="rId28"/>
    <p:sldId id="281" r:id="rId29"/>
    <p:sldId id="283" r:id="rId30"/>
    <p:sldId id="319" r:id="rId31"/>
    <p:sldId id="320" r:id="rId32"/>
    <p:sldId id="321" r:id="rId33"/>
    <p:sldId id="322" r:id="rId34"/>
    <p:sldId id="284" r:id="rId35"/>
    <p:sldId id="285" r:id="rId36"/>
    <p:sldId id="286" r:id="rId37"/>
    <p:sldId id="288" r:id="rId38"/>
    <p:sldId id="289" r:id="rId39"/>
    <p:sldId id="290" r:id="rId40"/>
    <p:sldId id="287" r:id="rId41"/>
    <p:sldId id="291" r:id="rId42"/>
    <p:sldId id="292" r:id="rId43"/>
    <p:sldId id="293" r:id="rId44"/>
    <p:sldId id="294" r:id="rId45"/>
    <p:sldId id="295" r:id="rId46"/>
    <p:sldId id="296" r:id="rId47"/>
    <p:sldId id="298" r:id="rId48"/>
    <p:sldId id="297" r:id="rId49"/>
    <p:sldId id="299" r:id="rId50"/>
    <p:sldId id="300" r:id="rId51"/>
    <p:sldId id="301" r:id="rId52"/>
    <p:sldId id="302" r:id="rId53"/>
    <p:sldId id="303" r:id="rId54"/>
    <p:sldId id="304" r:id="rId55"/>
    <p:sldId id="305" r:id="rId56"/>
    <p:sldId id="306" r:id="rId57"/>
    <p:sldId id="307" r:id="rId58"/>
    <p:sldId id="309" r:id="rId59"/>
    <p:sldId id="308" r:id="rId60"/>
    <p:sldId id="310" r:id="rId61"/>
    <p:sldId id="311" r:id="rId62"/>
    <p:sldId id="312" r:id="rId63"/>
    <p:sldId id="31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9D65"/>
    <a:srgbClr val="512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56685-9788-4598-93D4-8587931F5F7D}" v="368" dt="2026-05-23T03:30:17.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592" autoAdjust="0"/>
  </p:normalViewPr>
  <p:slideViewPr>
    <p:cSldViewPr snapToGrid="0">
      <p:cViewPr varScale="1">
        <p:scale>
          <a:sx n="95" d="100"/>
          <a:sy n="95" d="100"/>
        </p:scale>
        <p:origin x="11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weinberger" userId="90c3b6fdff4c5443" providerId="LiveId" clId="{16B467C6-3D5B-4F2A-A3D4-D5D9DBF197BE}"/>
    <pc:docChg chg="undo custSel addSld delSld modSld sldOrd modMainMaster">
      <pc:chgData name="Martin Schweinberger" userId="90c3b6fdff4c5443" providerId="LiveId" clId="{16B467C6-3D5B-4F2A-A3D4-D5D9DBF197BE}" dt="2026-05-23T03:39:46.407" v="4410" actId="313"/>
      <pc:docMkLst>
        <pc:docMk/>
      </pc:docMkLst>
      <pc:sldChg chg="addSp modSp mod">
        <pc:chgData name="Martin Schweinberger" userId="90c3b6fdff4c5443" providerId="LiveId" clId="{16B467C6-3D5B-4F2A-A3D4-D5D9DBF197BE}" dt="2026-05-21T09:02:49.553" v="3897" actId="1038"/>
        <pc:sldMkLst>
          <pc:docMk/>
          <pc:sldMk cId="906362647" sldId="257"/>
        </pc:sldMkLst>
        <pc:spChg chg="mod">
          <ac:chgData name="Martin Schweinberger" userId="90c3b6fdff4c5443" providerId="LiveId" clId="{16B467C6-3D5B-4F2A-A3D4-D5D9DBF197BE}" dt="2026-05-21T08:57:26.538" v="3832" actId="6549"/>
          <ac:spMkLst>
            <pc:docMk/>
            <pc:sldMk cId="906362647" sldId="257"/>
            <ac:spMk id="2" creationId="{B0AB80D3-7235-FBE4-D85A-EE80FFB8C72F}"/>
          </ac:spMkLst>
        </pc:spChg>
        <pc:picChg chg="add mod">
          <ac:chgData name="Martin Schweinberger" userId="90c3b6fdff4c5443" providerId="LiveId" clId="{16B467C6-3D5B-4F2A-A3D4-D5D9DBF197BE}" dt="2026-05-21T09:02:33.160" v="3871" actId="1038"/>
          <ac:picMkLst>
            <pc:docMk/>
            <pc:sldMk cId="906362647" sldId="257"/>
            <ac:picMk id="1026" creationId="{8C534654-7617-20CA-8D81-D83DB5ADE34F}"/>
          </ac:picMkLst>
        </pc:picChg>
        <pc:picChg chg="add mod">
          <ac:chgData name="Martin Schweinberger" userId="90c3b6fdff4c5443" providerId="LiveId" clId="{16B467C6-3D5B-4F2A-A3D4-D5D9DBF197BE}" dt="2026-05-21T09:02:49.553" v="3897" actId="1038"/>
          <ac:picMkLst>
            <pc:docMk/>
            <pc:sldMk cId="906362647" sldId="257"/>
            <ac:picMk id="1028" creationId="{BEE31441-EC01-941B-1092-828D9D26BF6D}"/>
          </ac:picMkLst>
        </pc:picChg>
      </pc:sldChg>
      <pc:sldChg chg="modSp mod">
        <pc:chgData name="Martin Schweinberger" userId="90c3b6fdff4c5443" providerId="LiveId" clId="{16B467C6-3D5B-4F2A-A3D4-D5D9DBF197BE}" dt="2026-05-17T03:25:13.539" v="44" actId="20577"/>
        <pc:sldMkLst>
          <pc:docMk/>
          <pc:sldMk cId="4013415545" sldId="260"/>
        </pc:sldMkLst>
        <pc:spChg chg="mod">
          <ac:chgData name="Martin Schweinberger" userId="90c3b6fdff4c5443" providerId="LiveId" clId="{16B467C6-3D5B-4F2A-A3D4-D5D9DBF197BE}" dt="2026-05-17T03:25:13.539" v="44" actId="20577"/>
          <ac:spMkLst>
            <pc:docMk/>
            <pc:sldMk cId="4013415545" sldId="260"/>
            <ac:spMk id="2" creationId="{DA647773-7F58-D91C-0F7E-423D20D05996}"/>
          </ac:spMkLst>
        </pc:spChg>
      </pc:sldChg>
      <pc:sldChg chg="addSp delSp modSp mod">
        <pc:chgData name="Martin Schweinberger" userId="90c3b6fdff4c5443" providerId="LiveId" clId="{16B467C6-3D5B-4F2A-A3D4-D5D9DBF197BE}" dt="2026-05-19T05:39:11.550" v="46" actId="22"/>
        <pc:sldMkLst>
          <pc:docMk/>
          <pc:sldMk cId="407511804" sldId="265"/>
        </pc:sldMkLst>
        <pc:spChg chg="mod">
          <ac:chgData name="Martin Schweinberger" userId="90c3b6fdff4c5443" providerId="LiveId" clId="{16B467C6-3D5B-4F2A-A3D4-D5D9DBF197BE}" dt="2026-05-17T03:24:55.974" v="40" actId="20577"/>
          <ac:spMkLst>
            <pc:docMk/>
            <pc:sldMk cId="407511804" sldId="265"/>
            <ac:spMk id="2" creationId="{0A016A49-F627-27FA-4D59-7DB2CA0A0F07}"/>
          </ac:spMkLst>
        </pc:spChg>
        <pc:spChg chg="mod">
          <ac:chgData name="Martin Schweinberger" userId="90c3b6fdff4c5443" providerId="LiveId" clId="{16B467C6-3D5B-4F2A-A3D4-D5D9DBF197BE}" dt="2026-05-17T03:23:13.937" v="3" actId="21"/>
          <ac:spMkLst>
            <pc:docMk/>
            <pc:sldMk cId="407511804" sldId="265"/>
            <ac:spMk id="3" creationId="{75404AF5-D677-FCE4-BBFC-39CA5D74085C}"/>
          </ac:spMkLst>
        </pc:spChg>
      </pc:sldChg>
      <pc:sldChg chg="addSp delSp modSp add mod">
        <pc:chgData name="Martin Schweinberger" userId="90c3b6fdff4c5443" providerId="LiveId" clId="{16B467C6-3D5B-4F2A-A3D4-D5D9DBF197BE}" dt="2026-05-19T06:29:26.901" v="200" actId="478"/>
        <pc:sldMkLst>
          <pc:docMk/>
          <pc:sldMk cId="2751321276" sldId="266"/>
        </pc:sldMkLst>
        <pc:spChg chg="mod">
          <ac:chgData name="Martin Schweinberger" userId="90c3b6fdff4c5443" providerId="LiveId" clId="{16B467C6-3D5B-4F2A-A3D4-D5D9DBF197BE}" dt="2026-05-19T05:44:40.571" v="191" actId="20577"/>
          <ac:spMkLst>
            <pc:docMk/>
            <pc:sldMk cId="2751321276" sldId="266"/>
            <ac:spMk id="2" creationId="{4952013C-0C7D-7409-2F5E-6EE402E6C659}"/>
          </ac:spMkLst>
        </pc:spChg>
        <pc:spChg chg="mod">
          <ac:chgData name="Martin Schweinberger" userId="90c3b6fdff4c5443" providerId="LiveId" clId="{16B467C6-3D5B-4F2A-A3D4-D5D9DBF197BE}" dt="2026-05-19T05:42:42.537" v="143"/>
          <ac:spMkLst>
            <pc:docMk/>
            <pc:sldMk cId="2751321276" sldId="266"/>
            <ac:spMk id="3" creationId="{8CA7F222-6672-8631-0049-3A67D7B3A868}"/>
          </ac:spMkLst>
        </pc:spChg>
        <pc:picChg chg="add mod">
          <ac:chgData name="Martin Schweinberger" userId="90c3b6fdff4c5443" providerId="LiveId" clId="{16B467C6-3D5B-4F2A-A3D4-D5D9DBF197BE}" dt="2026-05-19T06:02:33.751" v="196" actId="14100"/>
          <ac:picMkLst>
            <pc:docMk/>
            <pc:sldMk cId="2751321276" sldId="266"/>
            <ac:picMk id="5" creationId="{6B483195-2044-BAE5-187B-D0D9E8182AB5}"/>
          </ac:picMkLst>
        </pc:picChg>
      </pc:sldChg>
      <pc:sldChg chg="delSp modSp add mod">
        <pc:chgData name="Martin Schweinberger" userId="90c3b6fdff4c5443" providerId="LiveId" clId="{16B467C6-3D5B-4F2A-A3D4-D5D9DBF197BE}" dt="2026-05-19T05:40:37.425" v="82" actId="14100"/>
        <pc:sldMkLst>
          <pc:docMk/>
          <pc:sldMk cId="173413084" sldId="267"/>
        </pc:sldMkLst>
        <pc:spChg chg="mod">
          <ac:chgData name="Martin Schweinberger" userId="90c3b6fdff4c5443" providerId="LiveId" clId="{16B467C6-3D5B-4F2A-A3D4-D5D9DBF197BE}" dt="2026-05-19T05:40:37.425" v="82" actId="14100"/>
          <ac:spMkLst>
            <pc:docMk/>
            <pc:sldMk cId="173413084" sldId="267"/>
            <ac:spMk id="2" creationId="{C01D79AD-5654-4305-BF2E-EFDFA5B2D5BF}"/>
          </ac:spMkLst>
        </pc:spChg>
      </pc:sldChg>
      <pc:sldChg chg="modSp add mod">
        <pc:chgData name="Martin Schweinberger" userId="90c3b6fdff4c5443" providerId="LiveId" clId="{16B467C6-3D5B-4F2A-A3D4-D5D9DBF197BE}" dt="2026-05-19T05:41:23.059" v="135" actId="14100"/>
        <pc:sldMkLst>
          <pc:docMk/>
          <pc:sldMk cId="3228183795" sldId="268"/>
        </pc:sldMkLst>
        <pc:spChg chg="mod">
          <ac:chgData name="Martin Schweinberger" userId="90c3b6fdff4c5443" providerId="LiveId" clId="{16B467C6-3D5B-4F2A-A3D4-D5D9DBF197BE}" dt="2026-05-19T05:41:23.059" v="135" actId="14100"/>
          <ac:spMkLst>
            <pc:docMk/>
            <pc:sldMk cId="3228183795" sldId="268"/>
            <ac:spMk id="2" creationId="{CCFB46AA-E4C8-B014-760A-4CC62B587320}"/>
          </ac:spMkLst>
        </pc:spChg>
      </pc:sldChg>
      <pc:sldChg chg="modSp add mod">
        <pc:chgData name="Martin Schweinberger" userId="90c3b6fdff4c5443" providerId="LiveId" clId="{16B467C6-3D5B-4F2A-A3D4-D5D9DBF197BE}" dt="2026-05-21T08:56:45.637" v="3796" actId="20577"/>
        <pc:sldMkLst>
          <pc:docMk/>
          <pc:sldMk cId="3185956112" sldId="269"/>
        </pc:sldMkLst>
        <pc:spChg chg="mod">
          <ac:chgData name="Martin Schweinberger" userId="90c3b6fdff4c5443" providerId="LiveId" clId="{16B467C6-3D5B-4F2A-A3D4-D5D9DBF197BE}" dt="2026-05-21T08:56:45.637" v="3796" actId="20577"/>
          <ac:spMkLst>
            <pc:docMk/>
            <pc:sldMk cId="3185956112" sldId="269"/>
            <ac:spMk id="2" creationId="{E51BB109-75C8-8899-2EFB-E689FDD21F38}"/>
          </ac:spMkLst>
        </pc:spChg>
      </pc:sldChg>
      <pc:sldChg chg="addSp delSp modSp add mod">
        <pc:chgData name="Martin Schweinberger" userId="90c3b6fdff4c5443" providerId="LiveId" clId="{16B467C6-3D5B-4F2A-A3D4-D5D9DBF197BE}" dt="2026-05-20T07:20:27.771" v="456" actId="6549"/>
        <pc:sldMkLst>
          <pc:docMk/>
          <pc:sldMk cId="533570637" sldId="270"/>
        </pc:sldMkLst>
        <pc:spChg chg="mod">
          <ac:chgData name="Martin Schweinberger" userId="90c3b6fdff4c5443" providerId="LiveId" clId="{16B467C6-3D5B-4F2A-A3D4-D5D9DBF197BE}" dt="2026-05-20T07:20:27.771" v="456" actId="6549"/>
          <ac:spMkLst>
            <pc:docMk/>
            <pc:sldMk cId="533570637" sldId="270"/>
            <ac:spMk id="2" creationId="{8037F1DB-0F5B-815A-F558-EE1F9CA67098}"/>
          </ac:spMkLst>
        </pc:spChg>
        <pc:spChg chg="mod">
          <ac:chgData name="Martin Schweinberger" userId="90c3b6fdff4c5443" providerId="LiveId" clId="{16B467C6-3D5B-4F2A-A3D4-D5D9DBF197BE}" dt="2026-05-20T07:11:21.718" v="267" actId="6549"/>
          <ac:spMkLst>
            <pc:docMk/>
            <pc:sldMk cId="533570637" sldId="270"/>
            <ac:spMk id="3" creationId="{EC4555C5-691A-2627-95B4-E6FE71294CA5}"/>
          </ac:spMkLst>
        </pc:spChg>
        <pc:picChg chg="add mod">
          <ac:chgData name="Martin Schweinberger" userId="90c3b6fdff4c5443" providerId="LiveId" clId="{16B467C6-3D5B-4F2A-A3D4-D5D9DBF197BE}" dt="2026-05-20T07:19:52.792" v="449" actId="14100"/>
          <ac:picMkLst>
            <pc:docMk/>
            <pc:sldMk cId="533570637" sldId="270"/>
            <ac:picMk id="7" creationId="{DC14EB56-EC1A-A8D6-57AE-C6898DC64FB1}"/>
          </ac:picMkLst>
        </pc:picChg>
      </pc:sldChg>
      <pc:sldChg chg="modSp add mod ord">
        <pc:chgData name="Martin Schweinberger" userId="90c3b6fdff4c5443" providerId="LiveId" clId="{16B467C6-3D5B-4F2A-A3D4-D5D9DBF197BE}" dt="2026-05-20T07:13:22.481" v="277" actId="113"/>
        <pc:sldMkLst>
          <pc:docMk/>
          <pc:sldMk cId="1749109024" sldId="271"/>
        </pc:sldMkLst>
        <pc:spChg chg="mod">
          <ac:chgData name="Martin Schweinberger" userId="90c3b6fdff4c5443" providerId="LiveId" clId="{16B467C6-3D5B-4F2A-A3D4-D5D9DBF197BE}" dt="2026-05-20T07:13:22.481" v="277" actId="113"/>
          <ac:spMkLst>
            <pc:docMk/>
            <pc:sldMk cId="1749109024" sldId="271"/>
            <ac:spMk id="2" creationId="{0CE5C7C1-9951-28C7-BD4C-4A9D1B34D77E}"/>
          </ac:spMkLst>
        </pc:spChg>
        <pc:picChg chg="mod">
          <ac:chgData name="Martin Schweinberger" userId="90c3b6fdff4c5443" providerId="LiveId" clId="{16B467C6-3D5B-4F2A-A3D4-D5D9DBF197BE}" dt="2026-05-20T07:09:07.676" v="249" actId="1038"/>
          <ac:picMkLst>
            <pc:docMk/>
            <pc:sldMk cId="1749109024" sldId="271"/>
            <ac:picMk id="5" creationId="{A06BCE1D-0819-9F5E-4999-65E492760512}"/>
          </ac:picMkLst>
        </pc:picChg>
      </pc:sldChg>
      <pc:sldChg chg="addSp delSp modSp add mod">
        <pc:chgData name="Martin Schweinberger" userId="90c3b6fdff4c5443" providerId="LiveId" clId="{16B467C6-3D5B-4F2A-A3D4-D5D9DBF197BE}" dt="2026-05-20T07:24:30.284" v="499" actId="14100"/>
        <pc:sldMkLst>
          <pc:docMk/>
          <pc:sldMk cId="3565497641" sldId="272"/>
        </pc:sldMkLst>
        <pc:spChg chg="mod">
          <ac:chgData name="Martin Schweinberger" userId="90c3b6fdff4c5443" providerId="LiveId" clId="{16B467C6-3D5B-4F2A-A3D4-D5D9DBF197BE}" dt="2026-05-20T07:24:21.947" v="497" actId="14100"/>
          <ac:spMkLst>
            <pc:docMk/>
            <pc:sldMk cId="3565497641" sldId="272"/>
            <ac:spMk id="2" creationId="{50958957-96B8-DF1A-2514-4B44710DF2E8}"/>
          </ac:spMkLst>
        </pc:spChg>
        <pc:spChg chg="mod">
          <ac:chgData name="Martin Schweinberger" userId="90c3b6fdff4c5443" providerId="LiveId" clId="{16B467C6-3D5B-4F2A-A3D4-D5D9DBF197BE}" dt="2026-05-20T07:18:42.930" v="436"/>
          <ac:spMkLst>
            <pc:docMk/>
            <pc:sldMk cId="3565497641" sldId="272"/>
            <ac:spMk id="3" creationId="{ABCE6D80-F9F8-1525-F0A4-440496F0D203}"/>
          </ac:spMkLst>
        </pc:spChg>
        <pc:picChg chg="add mod">
          <ac:chgData name="Martin Schweinberger" userId="90c3b6fdff4c5443" providerId="LiveId" clId="{16B467C6-3D5B-4F2A-A3D4-D5D9DBF197BE}" dt="2026-05-20T07:24:30.284" v="499" actId="14100"/>
          <ac:picMkLst>
            <pc:docMk/>
            <pc:sldMk cId="3565497641" sldId="272"/>
            <ac:picMk id="8" creationId="{A6180CD5-F310-FB65-274A-72BCFB584839}"/>
          </ac:picMkLst>
        </pc:picChg>
      </pc:sldChg>
      <pc:sldChg chg="addSp modSp add mod">
        <pc:chgData name="Martin Schweinberger" userId="90c3b6fdff4c5443" providerId="LiveId" clId="{16B467C6-3D5B-4F2A-A3D4-D5D9DBF197BE}" dt="2026-05-20T07:29:26.167" v="563" actId="20577"/>
        <pc:sldMkLst>
          <pc:docMk/>
          <pc:sldMk cId="1695950391" sldId="273"/>
        </pc:sldMkLst>
        <pc:spChg chg="mod">
          <ac:chgData name="Martin Schweinberger" userId="90c3b6fdff4c5443" providerId="LiveId" clId="{16B467C6-3D5B-4F2A-A3D4-D5D9DBF197BE}" dt="2026-05-20T07:29:26.167" v="563" actId="20577"/>
          <ac:spMkLst>
            <pc:docMk/>
            <pc:sldMk cId="1695950391" sldId="273"/>
            <ac:spMk id="2" creationId="{EEBF2F6B-F1D5-1708-FB8E-1261AEB0FE96}"/>
          </ac:spMkLst>
        </pc:spChg>
        <pc:spChg chg="mod">
          <ac:chgData name="Martin Schweinberger" userId="90c3b6fdff4c5443" providerId="LiveId" clId="{16B467C6-3D5B-4F2A-A3D4-D5D9DBF197BE}" dt="2026-05-20T07:25:28.196" v="501"/>
          <ac:spMkLst>
            <pc:docMk/>
            <pc:sldMk cId="1695950391" sldId="273"/>
            <ac:spMk id="3" creationId="{5DD6A38E-60B4-682B-3F98-7CE402310C16}"/>
          </ac:spMkLst>
        </pc:spChg>
        <pc:picChg chg="add mod">
          <ac:chgData name="Martin Schweinberger" userId="90c3b6fdff4c5443" providerId="LiveId" clId="{16B467C6-3D5B-4F2A-A3D4-D5D9DBF197BE}" dt="2026-05-20T07:28:42.145" v="545" actId="14100"/>
          <ac:picMkLst>
            <pc:docMk/>
            <pc:sldMk cId="1695950391" sldId="273"/>
            <ac:picMk id="5" creationId="{970BCE78-9644-09F5-7983-DC1CEEC6021D}"/>
          </ac:picMkLst>
        </pc:picChg>
      </pc:sldChg>
      <pc:sldChg chg="addSp delSp modSp add mod">
        <pc:chgData name="Martin Schweinberger" userId="90c3b6fdff4c5443" providerId="LiveId" clId="{16B467C6-3D5B-4F2A-A3D4-D5D9DBF197BE}" dt="2026-05-20T07:35:17.435" v="668" actId="20577"/>
        <pc:sldMkLst>
          <pc:docMk/>
          <pc:sldMk cId="2626819727" sldId="274"/>
        </pc:sldMkLst>
        <pc:spChg chg="mod">
          <ac:chgData name="Martin Schweinberger" userId="90c3b6fdff4c5443" providerId="LiveId" clId="{16B467C6-3D5B-4F2A-A3D4-D5D9DBF197BE}" dt="2026-05-20T07:35:17.435" v="668" actId="20577"/>
          <ac:spMkLst>
            <pc:docMk/>
            <pc:sldMk cId="2626819727" sldId="274"/>
            <ac:spMk id="2" creationId="{4ACCE034-75DC-1B3F-BD26-A89D46272529}"/>
          </ac:spMkLst>
        </pc:spChg>
        <pc:spChg chg="mod">
          <ac:chgData name="Martin Schweinberger" userId="90c3b6fdff4c5443" providerId="LiveId" clId="{16B467C6-3D5B-4F2A-A3D4-D5D9DBF197BE}" dt="2026-05-20T07:30:35.378" v="569"/>
          <ac:spMkLst>
            <pc:docMk/>
            <pc:sldMk cId="2626819727" sldId="274"/>
            <ac:spMk id="3" creationId="{6D6D34BC-CB2C-6B5B-CB6B-ECC8C307C131}"/>
          </ac:spMkLst>
        </pc:spChg>
        <pc:picChg chg="add mod">
          <ac:chgData name="Martin Schweinberger" userId="90c3b6fdff4c5443" providerId="LiveId" clId="{16B467C6-3D5B-4F2A-A3D4-D5D9DBF197BE}" dt="2026-05-20T07:35:10.742" v="667" actId="1076"/>
          <ac:picMkLst>
            <pc:docMk/>
            <pc:sldMk cId="2626819727" sldId="274"/>
            <ac:picMk id="6" creationId="{EA748563-0341-9B2D-D348-97C3845D8A8F}"/>
          </ac:picMkLst>
        </pc:picChg>
      </pc:sldChg>
      <pc:sldChg chg="addSp delSp modSp add mod">
        <pc:chgData name="Martin Schweinberger" userId="90c3b6fdff4c5443" providerId="LiveId" clId="{16B467C6-3D5B-4F2A-A3D4-D5D9DBF197BE}" dt="2026-05-20T08:03:45.512" v="692" actId="20577"/>
        <pc:sldMkLst>
          <pc:docMk/>
          <pc:sldMk cId="68645878" sldId="275"/>
        </pc:sldMkLst>
        <pc:spChg chg="mod">
          <ac:chgData name="Martin Schweinberger" userId="90c3b6fdff4c5443" providerId="LiveId" clId="{16B467C6-3D5B-4F2A-A3D4-D5D9DBF197BE}" dt="2026-05-20T08:03:45.512" v="692" actId="20577"/>
          <ac:spMkLst>
            <pc:docMk/>
            <pc:sldMk cId="68645878" sldId="275"/>
            <ac:spMk id="2" creationId="{12861061-E062-21CC-7D30-355D7EC1972E}"/>
          </ac:spMkLst>
        </pc:spChg>
        <pc:spChg chg="mod">
          <ac:chgData name="Martin Schweinberger" userId="90c3b6fdff4c5443" providerId="LiveId" clId="{16B467C6-3D5B-4F2A-A3D4-D5D9DBF197BE}" dt="2026-05-20T07:58:21.530" v="671"/>
          <ac:spMkLst>
            <pc:docMk/>
            <pc:sldMk cId="68645878" sldId="275"/>
            <ac:spMk id="3" creationId="{C2DEA60E-8D5E-570A-1EB2-F9C9107B5C38}"/>
          </ac:spMkLst>
        </pc:spChg>
        <pc:picChg chg="add mod">
          <ac:chgData name="Martin Schweinberger" userId="90c3b6fdff4c5443" providerId="LiveId" clId="{16B467C6-3D5B-4F2A-A3D4-D5D9DBF197BE}" dt="2026-05-20T08:02:55.882" v="691" actId="1076"/>
          <ac:picMkLst>
            <pc:docMk/>
            <pc:sldMk cId="68645878" sldId="275"/>
            <ac:picMk id="8" creationId="{3AB1701F-412F-FDAE-46F4-CC535BBE23D4}"/>
          </ac:picMkLst>
        </pc:picChg>
      </pc:sldChg>
      <pc:sldChg chg="modSp add mod ord">
        <pc:chgData name="Martin Schweinberger" userId="90c3b6fdff4c5443" providerId="LiveId" clId="{16B467C6-3D5B-4F2A-A3D4-D5D9DBF197BE}" dt="2026-05-20T08:08:32.256" v="800" actId="114"/>
        <pc:sldMkLst>
          <pc:docMk/>
          <pc:sldMk cId="2399436445" sldId="276"/>
        </pc:sldMkLst>
        <pc:spChg chg="mod">
          <ac:chgData name="Martin Schweinberger" userId="90c3b6fdff4c5443" providerId="LiveId" clId="{16B467C6-3D5B-4F2A-A3D4-D5D9DBF197BE}" dt="2026-05-20T08:08:32.256" v="800" actId="114"/>
          <ac:spMkLst>
            <pc:docMk/>
            <pc:sldMk cId="2399436445" sldId="276"/>
            <ac:spMk id="2" creationId="{285DEEF2-2F10-BEF2-7D9B-282DA371D859}"/>
          </ac:spMkLst>
        </pc:spChg>
        <pc:spChg chg="mod">
          <ac:chgData name="Martin Schweinberger" userId="90c3b6fdff4c5443" providerId="LiveId" clId="{16B467C6-3D5B-4F2A-A3D4-D5D9DBF197BE}" dt="2026-05-20T08:05:40.358" v="718"/>
          <ac:spMkLst>
            <pc:docMk/>
            <pc:sldMk cId="2399436445" sldId="276"/>
            <ac:spMk id="3" creationId="{038F6931-1F1F-B043-30D2-70A775EDB6B4}"/>
          </ac:spMkLst>
        </pc:spChg>
      </pc:sldChg>
      <pc:sldChg chg="modSp add mod">
        <pc:chgData name="Martin Schweinberger" userId="90c3b6fdff4c5443" providerId="LiveId" clId="{16B467C6-3D5B-4F2A-A3D4-D5D9DBF197BE}" dt="2026-05-20T08:04:50.315" v="715" actId="6549"/>
        <pc:sldMkLst>
          <pc:docMk/>
          <pc:sldMk cId="1266612094" sldId="277"/>
        </pc:sldMkLst>
        <pc:spChg chg="mod">
          <ac:chgData name="Martin Schweinberger" userId="90c3b6fdff4c5443" providerId="LiveId" clId="{16B467C6-3D5B-4F2A-A3D4-D5D9DBF197BE}" dt="2026-05-20T08:04:50.315" v="715" actId="6549"/>
          <ac:spMkLst>
            <pc:docMk/>
            <pc:sldMk cId="1266612094" sldId="277"/>
            <ac:spMk id="2" creationId="{1E1E4AB4-E850-33F7-EC14-155A70085C0F}"/>
          </ac:spMkLst>
        </pc:spChg>
      </pc:sldChg>
      <pc:sldChg chg="addSp modSp add mod">
        <pc:chgData name="Martin Schweinberger" userId="90c3b6fdff4c5443" providerId="LiveId" clId="{16B467C6-3D5B-4F2A-A3D4-D5D9DBF197BE}" dt="2026-05-20T08:12:09.506" v="975" actId="1035"/>
        <pc:sldMkLst>
          <pc:docMk/>
          <pc:sldMk cId="3350374058" sldId="278"/>
        </pc:sldMkLst>
        <pc:spChg chg="mod">
          <ac:chgData name="Martin Schweinberger" userId="90c3b6fdff4c5443" providerId="LiveId" clId="{16B467C6-3D5B-4F2A-A3D4-D5D9DBF197BE}" dt="2026-05-20T08:11:59.381" v="968" actId="27636"/>
          <ac:spMkLst>
            <pc:docMk/>
            <pc:sldMk cId="3350374058" sldId="278"/>
            <ac:spMk id="2" creationId="{00FD3F9E-E7A6-3CE1-9F20-416E882A9787}"/>
          </ac:spMkLst>
        </pc:spChg>
        <pc:spChg chg="mod">
          <ac:chgData name="Martin Schweinberger" userId="90c3b6fdff4c5443" providerId="LiveId" clId="{16B467C6-3D5B-4F2A-A3D4-D5D9DBF197BE}" dt="2026-05-20T08:08:59.689" v="802"/>
          <ac:spMkLst>
            <pc:docMk/>
            <pc:sldMk cId="3350374058" sldId="278"/>
            <ac:spMk id="3" creationId="{6EB05785-58A0-1122-7AEE-B4FB765A4D62}"/>
          </ac:spMkLst>
        </pc:spChg>
        <pc:spChg chg="add mod">
          <ac:chgData name="Martin Schweinberger" userId="90c3b6fdff4c5443" providerId="LiveId" clId="{16B467C6-3D5B-4F2A-A3D4-D5D9DBF197BE}" dt="2026-05-20T08:11:16.305" v="958" actId="14100"/>
          <ac:spMkLst>
            <pc:docMk/>
            <pc:sldMk cId="3350374058" sldId="278"/>
            <ac:spMk id="4" creationId="{71AA238A-03DC-4801-7356-D2AF8E0D1112}"/>
          </ac:spMkLst>
        </pc:spChg>
        <pc:spChg chg="add mod">
          <ac:chgData name="Martin Schweinberger" userId="90c3b6fdff4c5443" providerId="LiveId" clId="{16B467C6-3D5B-4F2A-A3D4-D5D9DBF197BE}" dt="2026-05-20T08:12:09.506" v="975" actId="1035"/>
          <ac:spMkLst>
            <pc:docMk/>
            <pc:sldMk cId="3350374058" sldId="278"/>
            <ac:spMk id="5" creationId="{A67BB250-6022-8123-B547-81645C19C5FE}"/>
          </ac:spMkLst>
        </pc:spChg>
      </pc:sldChg>
      <pc:sldChg chg="addSp delSp modSp add mod">
        <pc:chgData name="Martin Schweinberger" userId="90c3b6fdff4c5443" providerId="LiveId" clId="{16B467C6-3D5B-4F2A-A3D4-D5D9DBF197BE}" dt="2026-05-21T08:08:49.094" v="2773" actId="14100"/>
        <pc:sldMkLst>
          <pc:docMk/>
          <pc:sldMk cId="2340292770" sldId="279"/>
        </pc:sldMkLst>
        <pc:spChg chg="mod">
          <ac:chgData name="Martin Schweinberger" userId="90c3b6fdff4c5443" providerId="LiveId" clId="{16B467C6-3D5B-4F2A-A3D4-D5D9DBF197BE}" dt="2026-05-21T08:08:36.065" v="2772" actId="14100"/>
          <ac:spMkLst>
            <pc:docMk/>
            <pc:sldMk cId="2340292770" sldId="279"/>
            <ac:spMk id="2" creationId="{97F57F38-AE1A-94B0-F96D-D748438ADB4D}"/>
          </ac:spMkLst>
        </pc:spChg>
        <pc:spChg chg="mod">
          <ac:chgData name="Martin Schweinberger" userId="90c3b6fdff4c5443" providerId="LiveId" clId="{16B467C6-3D5B-4F2A-A3D4-D5D9DBF197BE}" dt="2026-05-20T08:12:37.404" v="977"/>
          <ac:spMkLst>
            <pc:docMk/>
            <pc:sldMk cId="2340292770" sldId="279"/>
            <ac:spMk id="3" creationId="{EA58E28F-5A85-6CA7-06D6-ADC4685E04ED}"/>
          </ac:spMkLst>
        </pc:spChg>
        <pc:picChg chg="add mod">
          <ac:chgData name="Martin Schweinberger" userId="90c3b6fdff4c5443" providerId="LiveId" clId="{16B467C6-3D5B-4F2A-A3D4-D5D9DBF197BE}" dt="2026-05-21T08:08:49.094" v="2773" actId="14100"/>
          <ac:picMkLst>
            <pc:docMk/>
            <pc:sldMk cId="2340292770" sldId="279"/>
            <ac:picMk id="7" creationId="{D0C5D132-551E-6EF9-86F8-CD548D3E8703}"/>
          </ac:picMkLst>
        </pc:picChg>
      </pc:sldChg>
      <pc:sldChg chg="modSp add mod">
        <pc:chgData name="Martin Schweinberger" userId="90c3b6fdff4c5443" providerId="LiveId" clId="{16B467C6-3D5B-4F2A-A3D4-D5D9DBF197BE}" dt="2026-05-21T04:01:26.415" v="1021" actId="113"/>
        <pc:sldMkLst>
          <pc:docMk/>
          <pc:sldMk cId="4280332059" sldId="280"/>
        </pc:sldMkLst>
        <pc:spChg chg="mod">
          <ac:chgData name="Martin Schweinberger" userId="90c3b6fdff4c5443" providerId="LiveId" clId="{16B467C6-3D5B-4F2A-A3D4-D5D9DBF197BE}" dt="2026-05-21T04:01:26.415" v="1021" actId="113"/>
          <ac:spMkLst>
            <pc:docMk/>
            <pc:sldMk cId="4280332059" sldId="280"/>
            <ac:spMk id="2" creationId="{5BA9EE6E-D4EC-DAE5-777C-69D080BE5604}"/>
          </ac:spMkLst>
        </pc:spChg>
        <pc:spChg chg="mod">
          <ac:chgData name="Martin Schweinberger" userId="90c3b6fdff4c5443" providerId="LiveId" clId="{16B467C6-3D5B-4F2A-A3D4-D5D9DBF197BE}" dt="2026-05-21T04:00:31.110" v="1008"/>
          <ac:spMkLst>
            <pc:docMk/>
            <pc:sldMk cId="4280332059" sldId="280"/>
            <ac:spMk id="3" creationId="{6033B37A-E3ED-D20F-1DBB-86B6D146C7EE}"/>
          </ac:spMkLst>
        </pc:spChg>
      </pc:sldChg>
      <pc:sldChg chg="addSp delSp modSp add mod modClrScheme chgLayout">
        <pc:chgData name="Martin Schweinberger" userId="90c3b6fdff4c5443" providerId="LiveId" clId="{16B467C6-3D5B-4F2A-A3D4-D5D9DBF197BE}" dt="2026-05-21T04:08:48.339" v="1128" actId="1036"/>
        <pc:sldMkLst>
          <pc:docMk/>
          <pc:sldMk cId="2387054620" sldId="281"/>
        </pc:sldMkLst>
        <pc:spChg chg="mod ord">
          <ac:chgData name="Martin Schweinberger" userId="90c3b6fdff4c5443" providerId="LiveId" clId="{16B467C6-3D5B-4F2A-A3D4-D5D9DBF197BE}" dt="2026-05-21T04:08:35.363" v="1118" actId="20577"/>
          <ac:spMkLst>
            <pc:docMk/>
            <pc:sldMk cId="2387054620" sldId="281"/>
            <ac:spMk id="2" creationId="{1FF21F48-DED4-DD4D-0137-963644802AED}"/>
          </ac:spMkLst>
        </pc:spChg>
        <pc:spChg chg="mod ord">
          <ac:chgData name="Martin Schweinberger" userId="90c3b6fdff4c5443" providerId="LiveId" clId="{16B467C6-3D5B-4F2A-A3D4-D5D9DBF197BE}" dt="2026-05-21T04:04:21.647" v="1076" actId="700"/>
          <ac:spMkLst>
            <pc:docMk/>
            <pc:sldMk cId="2387054620" sldId="281"/>
            <ac:spMk id="3" creationId="{7D2C8AE3-0345-885A-DB76-0476DD7566F3}"/>
          </ac:spMkLst>
        </pc:spChg>
        <pc:picChg chg="add mod">
          <ac:chgData name="Martin Schweinberger" userId="90c3b6fdff4c5443" providerId="LiveId" clId="{16B467C6-3D5B-4F2A-A3D4-D5D9DBF197BE}" dt="2026-05-21T04:08:48.339" v="1128" actId="1036"/>
          <ac:picMkLst>
            <pc:docMk/>
            <pc:sldMk cId="2387054620" sldId="281"/>
            <ac:picMk id="7" creationId="{490F8BE5-D7F2-B201-17D8-61B0C61CBF97}"/>
          </ac:picMkLst>
        </pc:picChg>
      </pc:sldChg>
      <pc:sldChg chg="modSp add mod">
        <pc:chgData name="Martin Schweinberger" userId="90c3b6fdff4c5443" providerId="LiveId" clId="{16B467C6-3D5B-4F2A-A3D4-D5D9DBF197BE}" dt="2026-05-21T04:02:26.478" v="1052" actId="20577"/>
        <pc:sldMkLst>
          <pc:docMk/>
          <pc:sldMk cId="171891018" sldId="282"/>
        </pc:sldMkLst>
        <pc:spChg chg="mod">
          <ac:chgData name="Martin Schweinberger" userId="90c3b6fdff4c5443" providerId="LiveId" clId="{16B467C6-3D5B-4F2A-A3D4-D5D9DBF197BE}" dt="2026-05-21T04:02:26.478" v="1052" actId="20577"/>
          <ac:spMkLst>
            <pc:docMk/>
            <pc:sldMk cId="171891018" sldId="282"/>
            <ac:spMk id="2" creationId="{8F8371F7-A1B4-3340-A26D-B184B40DB877}"/>
          </ac:spMkLst>
        </pc:spChg>
      </pc:sldChg>
      <pc:sldChg chg="addSp modSp new mod">
        <pc:chgData name="Martin Schweinberger" userId="90c3b6fdff4c5443" providerId="LiveId" clId="{16B467C6-3D5B-4F2A-A3D4-D5D9DBF197BE}" dt="2026-05-21T04:18:42.361" v="1207" actId="14100"/>
        <pc:sldMkLst>
          <pc:docMk/>
          <pc:sldMk cId="1098883296" sldId="283"/>
        </pc:sldMkLst>
        <pc:spChg chg="mod">
          <ac:chgData name="Martin Schweinberger" userId="90c3b6fdff4c5443" providerId="LiveId" clId="{16B467C6-3D5B-4F2A-A3D4-D5D9DBF197BE}" dt="2026-05-21T04:18:33.861" v="1205" actId="20577"/>
          <ac:spMkLst>
            <pc:docMk/>
            <pc:sldMk cId="1098883296" sldId="283"/>
            <ac:spMk id="2" creationId="{EAD7675D-431B-121A-5B94-8B6721DE1A3D}"/>
          </ac:spMkLst>
        </pc:spChg>
        <pc:spChg chg="mod">
          <ac:chgData name="Martin Schweinberger" userId="90c3b6fdff4c5443" providerId="LiveId" clId="{16B467C6-3D5B-4F2A-A3D4-D5D9DBF197BE}" dt="2026-05-21T04:09:52.363" v="1131" actId="27636"/>
          <ac:spMkLst>
            <pc:docMk/>
            <pc:sldMk cId="1098883296" sldId="283"/>
            <ac:spMk id="3" creationId="{79FBAE51-9749-4147-B9F3-D17E59156EB2}"/>
          </ac:spMkLst>
        </pc:spChg>
        <pc:picChg chg="add mod">
          <ac:chgData name="Martin Schweinberger" userId="90c3b6fdff4c5443" providerId="LiveId" clId="{16B467C6-3D5B-4F2A-A3D4-D5D9DBF197BE}" dt="2026-05-21T04:18:42.361" v="1207" actId="14100"/>
          <ac:picMkLst>
            <pc:docMk/>
            <pc:sldMk cId="1098883296" sldId="283"/>
            <ac:picMk id="5" creationId="{B71D26E4-2878-7F07-7AF8-31E59EA41154}"/>
          </ac:picMkLst>
        </pc:picChg>
      </pc:sldChg>
      <pc:sldChg chg="addSp modSp new mod">
        <pc:chgData name="Martin Schweinberger" userId="90c3b6fdff4c5443" providerId="LiveId" clId="{16B467C6-3D5B-4F2A-A3D4-D5D9DBF197BE}" dt="2026-05-21T04:24:22.379" v="1427" actId="20577"/>
        <pc:sldMkLst>
          <pc:docMk/>
          <pc:sldMk cId="1488607242" sldId="284"/>
        </pc:sldMkLst>
        <pc:spChg chg="mod">
          <ac:chgData name="Martin Schweinberger" userId="90c3b6fdff4c5443" providerId="LiveId" clId="{16B467C6-3D5B-4F2A-A3D4-D5D9DBF197BE}" dt="2026-05-21T04:23:43.455" v="1420" actId="255"/>
          <ac:spMkLst>
            <pc:docMk/>
            <pc:sldMk cId="1488607242" sldId="284"/>
            <ac:spMk id="2" creationId="{9656B803-8AF0-F9DD-EDD6-AFCD7FF3836E}"/>
          </ac:spMkLst>
        </pc:spChg>
        <pc:spChg chg="mod">
          <ac:chgData name="Martin Schweinberger" userId="90c3b6fdff4c5443" providerId="LiveId" clId="{16B467C6-3D5B-4F2A-A3D4-D5D9DBF197BE}" dt="2026-05-21T04:19:29.678" v="1210" actId="27636"/>
          <ac:spMkLst>
            <pc:docMk/>
            <pc:sldMk cId="1488607242" sldId="284"/>
            <ac:spMk id="3" creationId="{783FBDEF-0C8F-0716-D262-D8E8DDF471A0}"/>
          </ac:spMkLst>
        </pc:spChg>
        <pc:spChg chg="add mod">
          <ac:chgData name="Martin Schweinberger" userId="90c3b6fdff4c5443" providerId="LiveId" clId="{16B467C6-3D5B-4F2A-A3D4-D5D9DBF197BE}" dt="2026-05-21T04:24:11.642" v="1426" actId="14100"/>
          <ac:spMkLst>
            <pc:docMk/>
            <pc:sldMk cId="1488607242" sldId="284"/>
            <ac:spMk id="4" creationId="{D19D5103-B5E1-59A8-92E6-6191C86D0105}"/>
          </ac:spMkLst>
        </pc:spChg>
        <pc:spChg chg="add mod">
          <ac:chgData name="Martin Schweinberger" userId="90c3b6fdff4c5443" providerId="LiveId" clId="{16B467C6-3D5B-4F2A-A3D4-D5D9DBF197BE}" dt="2026-05-21T04:24:22.379" v="1427" actId="20577"/>
          <ac:spMkLst>
            <pc:docMk/>
            <pc:sldMk cId="1488607242" sldId="284"/>
            <ac:spMk id="5" creationId="{9D6B06F9-601C-E77D-C707-81C6DB4E5C58}"/>
          </ac:spMkLst>
        </pc:spChg>
        <pc:spChg chg="add mod">
          <ac:chgData name="Martin Schweinberger" userId="90c3b6fdff4c5443" providerId="LiveId" clId="{16B467C6-3D5B-4F2A-A3D4-D5D9DBF197BE}" dt="2026-05-21T04:24:05.698" v="1425" actId="14100"/>
          <ac:spMkLst>
            <pc:docMk/>
            <pc:sldMk cId="1488607242" sldId="284"/>
            <ac:spMk id="6" creationId="{B1EDC025-D546-35DE-4529-11AB22CFF785}"/>
          </ac:spMkLst>
        </pc:spChg>
        <pc:spChg chg="add mod">
          <ac:chgData name="Martin Schweinberger" userId="90c3b6fdff4c5443" providerId="LiveId" clId="{16B467C6-3D5B-4F2A-A3D4-D5D9DBF197BE}" dt="2026-05-21T04:23:48.607" v="1421" actId="255"/>
          <ac:spMkLst>
            <pc:docMk/>
            <pc:sldMk cId="1488607242" sldId="284"/>
            <ac:spMk id="7" creationId="{D511CABD-66C8-7D3F-28AE-D631D6E20084}"/>
          </ac:spMkLst>
        </pc:spChg>
      </pc:sldChg>
      <pc:sldChg chg="addSp modSp new mod">
        <pc:chgData name="Martin Schweinberger" userId="90c3b6fdff4c5443" providerId="LiveId" clId="{16B467C6-3D5B-4F2A-A3D4-D5D9DBF197BE}" dt="2026-05-21T04:29:06.902" v="1510" actId="313"/>
        <pc:sldMkLst>
          <pc:docMk/>
          <pc:sldMk cId="2616295506" sldId="285"/>
        </pc:sldMkLst>
        <pc:spChg chg="mod">
          <ac:chgData name="Martin Schweinberger" userId="90c3b6fdff4c5443" providerId="LiveId" clId="{16B467C6-3D5B-4F2A-A3D4-D5D9DBF197BE}" dt="2026-05-21T04:26:03.756" v="1446" actId="12"/>
          <ac:spMkLst>
            <pc:docMk/>
            <pc:sldMk cId="2616295506" sldId="285"/>
            <ac:spMk id="2" creationId="{44AAB0E9-D17A-69FE-0FCB-A32A6B9FC9D2}"/>
          </ac:spMkLst>
        </pc:spChg>
        <pc:spChg chg="mod">
          <ac:chgData name="Martin Schweinberger" userId="90c3b6fdff4c5443" providerId="LiveId" clId="{16B467C6-3D5B-4F2A-A3D4-D5D9DBF197BE}" dt="2026-05-21T04:25:11.178" v="1430"/>
          <ac:spMkLst>
            <pc:docMk/>
            <pc:sldMk cId="2616295506" sldId="285"/>
            <ac:spMk id="3" creationId="{81A5EB74-F211-7C99-AA9B-2EBC73614D2D}"/>
          </ac:spMkLst>
        </pc:spChg>
        <pc:spChg chg="add mod">
          <ac:chgData name="Martin Schweinberger" userId="90c3b6fdff4c5443" providerId="LiveId" clId="{16B467C6-3D5B-4F2A-A3D4-D5D9DBF197BE}" dt="2026-05-21T04:28:20.224" v="1501" actId="14100"/>
          <ac:spMkLst>
            <pc:docMk/>
            <pc:sldMk cId="2616295506" sldId="285"/>
            <ac:spMk id="4" creationId="{E4ACF6A0-CA5C-AD3F-BCE7-E9B6473A1526}"/>
          </ac:spMkLst>
        </pc:spChg>
        <pc:spChg chg="add mod">
          <ac:chgData name="Martin Schweinberger" userId="90c3b6fdff4c5443" providerId="LiveId" clId="{16B467C6-3D5B-4F2A-A3D4-D5D9DBF197BE}" dt="2026-05-21T04:29:06.902" v="1510" actId="313"/>
          <ac:spMkLst>
            <pc:docMk/>
            <pc:sldMk cId="2616295506" sldId="285"/>
            <ac:spMk id="5" creationId="{78917965-1FDB-9101-F0C7-FBCD6782727D}"/>
          </ac:spMkLst>
        </pc:spChg>
      </pc:sldChg>
      <pc:sldChg chg="addSp modSp new mod">
        <pc:chgData name="Martin Schweinberger" userId="90c3b6fdff4c5443" providerId="LiveId" clId="{16B467C6-3D5B-4F2A-A3D4-D5D9DBF197BE}" dt="2026-05-21T04:33:26.094" v="1611" actId="6549"/>
        <pc:sldMkLst>
          <pc:docMk/>
          <pc:sldMk cId="3972189750" sldId="286"/>
        </pc:sldMkLst>
        <pc:spChg chg="mod">
          <ac:chgData name="Martin Schweinberger" userId="90c3b6fdff4c5443" providerId="LiveId" clId="{16B467C6-3D5B-4F2A-A3D4-D5D9DBF197BE}" dt="2026-05-21T04:33:26.094" v="1611" actId="6549"/>
          <ac:spMkLst>
            <pc:docMk/>
            <pc:sldMk cId="3972189750" sldId="286"/>
            <ac:spMk id="2" creationId="{16768AEE-49D0-3FD5-5E13-05DCC930D71E}"/>
          </ac:spMkLst>
        </pc:spChg>
        <pc:spChg chg="mod">
          <ac:chgData name="Martin Schweinberger" userId="90c3b6fdff4c5443" providerId="LiveId" clId="{16B467C6-3D5B-4F2A-A3D4-D5D9DBF197BE}" dt="2026-05-21T04:29:30.695" v="1513" actId="27636"/>
          <ac:spMkLst>
            <pc:docMk/>
            <pc:sldMk cId="3972189750" sldId="286"/>
            <ac:spMk id="3" creationId="{E50D7501-2A99-F784-7781-3BEC77F2F770}"/>
          </ac:spMkLst>
        </pc:spChg>
        <pc:spChg chg="add mod">
          <ac:chgData name="Martin Schweinberger" userId="90c3b6fdff4c5443" providerId="LiveId" clId="{16B467C6-3D5B-4F2A-A3D4-D5D9DBF197BE}" dt="2026-05-21T04:33:14.253" v="1605" actId="113"/>
          <ac:spMkLst>
            <pc:docMk/>
            <pc:sldMk cId="3972189750" sldId="286"/>
            <ac:spMk id="4" creationId="{BF541C99-125D-2C5D-0598-20EEAB9F7AB1}"/>
          </ac:spMkLst>
        </pc:spChg>
        <pc:spChg chg="add mod">
          <ac:chgData name="Martin Schweinberger" userId="90c3b6fdff4c5443" providerId="LiveId" clId="{16B467C6-3D5B-4F2A-A3D4-D5D9DBF197BE}" dt="2026-05-21T04:31:45.868" v="1574" actId="6549"/>
          <ac:spMkLst>
            <pc:docMk/>
            <pc:sldMk cId="3972189750" sldId="286"/>
            <ac:spMk id="5" creationId="{7A3ACFE5-A992-468D-84FD-3399E418A7E7}"/>
          </ac:spMkLst>
        </pc:spChg>
      </pc:sldChg>
      <pc:sldChg chg="modSp new mod">
        <pc:chgData name="Martin Schweinberger" userId="90c3b6fdff4c5443" providerId="LiveId" clId="{16B467C6-3D5B-4F2A-A3D4-D5D9DBF197BE}" dt="2026-05-21T06:05:11.408" v="1853" actId="113"/>
        <pc:sldMkLst>
          <pc:docMk/>
          <pc:sldMk cId="4049349801" sldId="287"/>
        </pc:sldMkLst>
        <pc:spChg chg="mod">
          <ac:chgData name="Martin Schweinberger" userId="90c3b6fdff4c5443" providerId="LiveId" clId="{16B467C6-3D5B-4F2A-A3D4-D5D9DBF197BE}" dt="2026-05-21T06:05:11.408" v="1853" actId="113"/>
          <ac:spMkLst>
            <pc:docMk/>
            <pc:sldMk cId="4049349801" sldId="287"/>
            <ac:spMk id="2" creationId="{B47CCD8C-C4BA-5D31-F40D-9C2B4B5DEB8A}"/>
          </ac:spMkLst>
        </pc:spChg>
        <pc:spChg chg="mod">
          <ac:chgData name="Martin Schweinberger" userId="90c3b6fdff4c5443" providerId="LiveId" clId="{16B467C6-3D5B-4F2A-A3D4-D5D9DBF197BE}" dt="2026-05-21T06:03:11.061" v="1823"/>
          <ac:spMkLst>
            <pc:docMk/>
            <pc:sldMk cId="4049349801" sldId="287"/>
            <ac:spMk id="3" creationId="{333111AC-3CC4-7115-9BD7-FE1FCAD505F0}"/>
          </ac:spMkLst>
        </pc:spChg>
      </pc:sldChg>
      <pc:sldChg chg="addSp modSp add mod">
        <pc:chgData name="Martin Schweinberger" userId="90c3b6fdff4c5443" providerId="LiveId" clId="{16B467C6-3D5B-4F2A-A3D4-D5D9DBF197BE}" dt="2026-05-21T05:58:13.668" v="1748" actId="207"/>
        <pc:sldMkLst>
          <pc:docMk/>
          <pc:sldMk cId="2865348062" sldId="288"/>
        </pc:sldMkLst>
        <pc:spChg chg="mod">
          <ac:chgData name="Martin Schweinberger" userId="90c3b6fdff4c5443" providerId="LiveId" clId="{16B467C6-3D5B-4F2A-A3D4-D5D9DBF197BE}" dt="2026-05-21T05:57:42.322" v="1734" actId="255"/>
          <ac:spMkLst>
            <pc:docMk/>
            <pc:sldMk cId="2865348062" sldId="288"/>
            <ac:spMk id="2" creationId="{A94F4E81-6621-F181-0ECA-4BE43BF6A9EE}"/>
          </ac:spMkLst>
        </pc:spChg>
        <pc:spChg chg="mod">
          <ac:chgData name="Martin Schweinberger" userId="90c3b6fdff4c5443" providerId="LiveId" clId="{16B467C6-3D5B-4F2A-A3D4-D5D9DBF197BE}" dt="2026-05-21T05:56:02.413" v="1616"/>
          <ac:spMkLst>
            <pc:docMk/>
            <pc:sldMk cId="2865348062" sldId="288"/>
            <ac:spMk id="3" creationId="{1AFC4E04-9D34-3403-4EDD-7F62235CF2DF}"/>
          </ac:spMkLst>
        </pc:spChg>
        <pc:spChg chg="mod">
          <ac:chgData name="Martin Schweinberger" userId="90c3b6fdff4c5443" providerId="LiveId" clId="{16B467C6-3D5B-4F2A-A3D4-D5D9DBF197BE}" dt="2026-05-21T05:58:13.668" v="1748" actId="207"/>
          <ac:spMkLst>
            <pc:docMk/>
            <pc:sldMk cId="2865348062" sldId="288"/>
            <ac:spMk id="4" creationId="{1C469140-DD94-BA62-47E9-748A85E8C3DA}"/>
          </ac:spMkLst>
        </pc:spChg>
        <pc:spChg chg="mod">
          <ac:chgData name="Martin Schweinberger" userId="90c3b6fdff4c5443" providerId="LiveId" clId="{16B467C6-3D5B-4F2A-A3D4-D5D9DBF197BE}" dt="2026-05-21T05:56:10.442" v="1617"/>
          <ac:spMkLst>
            <pc:docMk/>
            <pc:sldMk cId="2865348062" sldId="288"/>
            <ac:spMk id="5" creationId="{8C63BF5C-AA1C-9DE9-62F8-38F819CCCDE1}"/>
          </ac:spMkLst>
        </pc:spChg>
        <pc:spChg chg="add mod">
          <ac:chgData name="Martin Schweinberger" userId="90c3b6fdff4c5443" providerId="LiveId" clId="{16B467C6-3D5B-4F2A-A3D4-D5D9DBF197BE}" dt="2026-05-21T05:56:50.028" v="1716"/>
          <ac:spMkLst>
            <pc:docMk/>
            <pc:sldMk cId="2865348062" sldId="288"/>
            <ac:spMk id="6" creationId="{34A07081-9BB4-D9F2-10DA-BD7F0E86441C}"/>
          </ac:spMkLst>
        </pc:spChg>
      </pc:sldChg>
      <pc:sldChg chg="addSp delSp modSp add mod">
        <pc:chgData name="Martin Schweinberger" userId="90c3b6fdff4c5443" providerId="LiveId" clId="{16B467C6-3D5B-4F2A-A3D4-D5D9DBF197BE}" dt="2026-05-21T06:02:03.640" v="1807" actId="14100"/>
        <pc:sldMkLst>
          <pc:docMk/>
          <pc:sldMk cId="1439184943" sldId="289"/>
        </pc:sldMkLst>
        <pc:spChg chg="mod">
          <ac:chgData name="Martin Schweinberger" userId="90c3b6fdff4c5443" providerId="LiveId" clId="{16B467C6-3D5B-4F2A-A3D4-D5D9DBF197BE}" dt="2026-05-21T06:01:39.889" v="1802" actId="27636"/>
          <ac:spMkLst>
            <pc:docMk/>
            <pc:sldMk cId="1439184943" sldId="289"/>
            <ac:spMk id="2" creationId="{F8AE8C29-F27D-023F-18B5-E8968AD80D66}"/>
          </ac:spMkLst>
        </pc:spChg>
        <pc:spChg chg="mod">
          <ac:chgData name="Martin Schweinberger" userId="90c3b6fdff4c5443" providerId="LiveId" clId="{16B467C6-3D5B-4F2A-A3D4-D5D9DBF197BE}" dt="2026-05-21T05:59:03.196" v="1751"/>
          <ac:spMkLst>
            <pc:docMk/>
            <pc:sldMk cId="1439184943" sldId="289"/>
            <ac:spMk id="3" creationId="{B36240C4-84DF-A1DC-B73B-EF1805B1BBD7}"/>
          </ac:spMkLst>
        </pc:spChg>
        <pc:spChg chg="mod">
          <ac:chgData name="Martin Schweinberger" userId="90c3b6fdff4c5443" providerId="LiveId" clId="{16B467C6-3D5B-4F2A-A3D4-D5D9DBF197BE}" dt="2026-05-21T06:01:18.396" v="1798" actId="113"/>
          <ac:spMkLst>
            <pc:docMk/>
            <pc:sldMk cId="1439184943" sldId="289"/>
            <ac:spMk id="4" creationId="{A10EEC13-E7C9-EC29-1400-9B5981481B20}"/>
          </ac:spMkLst>
        </pc:spChg>
        <pc:spChg chg="mod">
          <ac:chgData name="Martin Schweinberger" userId="90c3b6fdff4c5443" providerId="LiveId" clId="{16B467C6-3D5B-4F2A-A3D4-D5D9DBF197BE}" dt="2026-05-21T05:59:13.846" v="1753" actId="27636"/>
          <ac:spMkLst>
            <pc:docMk/>
            <pc:sldMk cId="1439184943" sldId="289"/>
            <ac:spMk id="5" creationId="{2162D335-7A98-B0FD-106E-4C5D70259715}"/>
          </ac:spMkLst>
        </pc:spChg>
        <pc:spChg chg="add del mod">
          <ac:chgData name="Martin Schweinberger" userId="90c3b6fdff4c5443" providerId="LiveId" clId="{16B467C6-3D5B-4F2A-A3D4-D5D9DBF197BE}" dt="2026-05-21T06:02:03.640" v="1807" actId="14100"/>
          <ac:spMkLst>
            <pc:docMk/>
            <pc:sldMk cId="1439184943" sldId="289"/>
            <ac:spMk id="6" creationId="{B7F8C255-841E-4282-E9A1-4160FCBD5D97}"/>
          </ac:spMkLst>
        </pc:spChg>
      </pc:sldChg>
      <pc:sldChg chg="modSp add mod">
        <pc:chgData name="Martin Schweinberger" userId="90c3b6fdff4c5443" providerId="LiveId" clId="{16B467C6-3D5B-4F2A-A3D4-D5D9DBF197BE}" dt="2026-05-21T06:02:56.513" v="1822" actId="20577"/>
        <pc:sldMkLst>
          <pc:docMk/>
          <pc:sldMk cId="2466723520" sldId="290"/>
        </pc:sldMkLst>
        <pc:spChg chg="mod">
          <ac:chgData name="Martin Schweinberger" userId="90c3b6fdff4c5443" providerId="LiveId" clId="{16B467C6-3D5B-4F2A-A3D4-D5D9DBF197BE}" dt="2026-05-21T06:02:56.513" v="1822" actId="20577"/>
          <ac:spMkLst>
            <pc:docMk/>
            <pc:sldMk cId="2466723520" sldId="290"/>
            <ac:spMk id="2" creationId="{BC117223-D242-8559-CB23-EEF7DF2D9803}"/>
          </ac:spMkLst>
        </pc:spChg>
      </pc:sldChg>
      <pc:sldChg chg="addSp modSp new mod">
        <pc:chgData name="Martin Schweinberger" userId="90c3b6fdff4c5443" providerId="LiveId" clId="{16B467C6-3D5B-4F2A-A3D4-D5D9DBF197BE}" dt="2026-05-21T06:09:29.077" v="2091" actId="313"/>
        <pc:sldMkLst>
          <pc:docMk/>
          <pc:sldMk cId="2529640163" sldId="291"/>
        </pc:sldMkLst>
        <pc:spChg chg="mod">
          <ac:chgData name="Martin Schweinberger" userId="90c3b6fdff4c5443" providerId="LiveId" clId="{16B467C6-3D5B-4F2A-A3D4-D5D9DBF197BE}" dt="2026-05-21T06:06:34.220" v="1863" actId="12"/>
          <ac:spMkLst>
            <pc:docMk/>
            <pc:sldMk cId="2529640163" sldId="291"/>
            <ac:spMk id="2" creationId="{D090CA53-F643-76C1-2D40-97F7376D1FE0}"/>
          </ac:spMkLst>
        </pc:spChg>
        <pc:spChg chg="mod">
          <ac:chgData name="Martin Schweinberger" userId="90c3b6fdff4c5443" providerId="LiveId" clId="{16B467C6-3D5B-4F2A-A3D4-D5D9DBF197BE}" dt="2026-05-21T06:05:43.894" v="1856"/>
          <ac:spMkLst>
            <pc:docMk/>
            <pc:sldMk cId="2529640163" sldId="291"/>
            <ac:spMk id="3" creationId="{C029AAB6-B529-4EE5-2547-A10573A680EB}"/>
          </ac:spMkLst>
        </pc:spChg>
        <pc:spChg chg="add mod">
          <ac:chgData name="Martin Schweinberger" userId="90c3b6fdff4c5443" providerId="LiveId" clId="{16B467C6-3D5B-4F2A-A3D4-D5D9DBF197BE}" dt="2026-05-21T06:09:29.077" v="2091" actId="313"/>
          <ac:spMkLst>
            <pc:docMk/>
            <pc:sldMk cId="2529640163" sldId="291"/>
            <ac:spMk id="4" creationId="{C4E435B7-B9D5-5035-526C-C182710D7E9B}"/>
          </ac:spMkLst>
        </pc:spChg>
        <pc:spChg chg="add mod">
          <ac:chgData name="Martin Schweinberger" userId="90c3b6fdff4c5443" providerId="LiveId" clId="{16B467C6-3D5B-4F2A-A3D4-D5D9DBF197BE}" dt="2026-05-21T06:09:06.808" v="2073" actId="207"/>
          <ac:spMkLst>
            <pc:docMk/>
            <pc:sldMk cId="2529640163" sldId="291"/>
            <ac:spMk id="5" creationId="{CCF49C9A-C333-3A6F-232D-284FE810E694}"/>
          </ac:spMkLst>
        </pc:spChg>
      </pc:sldChg>
      <pc:sldChg chg="modSp add mod">
        <pc:chgData name="Martin Schweinberger" userId="90c3b6fdff4c5443" providerId="LiveId" clId="{16B467C6-3D5B-4F2A-A3D4-D5D9DBF197BE}" dt="2026-05-21T06:16:12.464" v="2139" actId="6549"/>
        <pc:sldMkLst>
          <pc:docMk/>
          <pc:sldMk cId="2842005707" sldId="292"/>
        </pc:sldMkLst>
        <pc:spChg chg="mod">
          <ac:chgData name="Martin Schweinberger" userId="90c3b6fdff4c5443" providerId="LiveId" clId="{16B467C6-3D5B-4F2A-A3D4-D5D9DBF197BE}" dt="2026-05-21T06:16:12.464" v="2139" actId="6549"/>
          <ac:spMkLst>
            <pc:docMk/>
            <pc:sldMk cId="2842005707" sldId="292"/>
            <ac:spMk id="2" creationId="{DABD58A8-583C-89CB-CC35-447254B12A9F}"/>
          </ac:spMkLst>
        </pc:spChg>
        <pc:spChg chg="mod">
          <ac:chgData name="Martin Schweinberger" userId="90c3b6fdff4c5443" providerId="LiveId" clId="{16B467C6-3D5B-4F2A-A3D4-D5D9DBF197BE}" dt="2026-05-21T06:10:22.170" v="2094"/>
          <ac:spMkLst>
            <pc:docMk/>
            <pc:sldMk cId="2842005707" sldId="292"/>
            <ac:spMk id="3" creationId="{0DBE38C1-16DD-7800-2CC0-B427BC7C6BE1}"/>
          </ac:spMkLst>
        </pc:spChg>
        <pc:spChg chg="mod">
          <ac:chgData name="Martin Schweinberger" userId="90c3b6fdff4c5443" providerId="LiveId" clId="{16B467C6-3D5B-4F2A-A3D4-D5D9DBF197BE}" dt="2026-05-21T06:15:49.002" v="2126" actId="313"/>
          <ac:spMkLst>
            <pc:docMk/>
            <pc:sldMk cId="2842005707" sldId="292"/>
            <ac:spMk id="4" creationId="{33416C75-F1CD-CE5E-7A89-FF19092E9712}"/>
          </ac:spMkLst>
        </pc:spChg>
        <pc:spChg chg="mod">
          <ac:chgData name="Martin Schweinberger" userId="90c3b6fdff4c5443" providerId="LiveId" clId="{16B467C6-3D5B-4F2A-A3D4-D5D9DBF197BE}" dt="2026-05-21T06:16:04.444" v="2136" actId="113"/>
          <ac:spMkLst>
            <pc:docMk/>
            <pc:sldMk cId="2842005707" sldId="292"/>
            <ac:spMk id="5" creationId="{B9C7968C-FDBE-0AFB-B266-A9D1EF50C47A}"/>
          </ac:spMkLst>
        </pc:spChg>
      </pc:sldChg>
      <pc:sldChg chg="modSp add mod">
        <pc:chgData name="Martin Schweinberger" userId="90c3b6fdff4c5443" providerId="LiveId" clId="{16B467C6-3D5B-4F2A-A3D4-D5D9DBF197BE}" dt="2026-05-21T07:02:46.938" v="2177" actId="113"/>
        <pc:sldMkLst>
          <pc:docMk/>
          <pc:sldMk cId="1861431567" sldId="293"/>
        </pc:sldMkLst>
        <pc:spChg chg="mod">
          <ac:chgData name="Martin Schweinberger" userId="90c3b6fdff4c5443" providerId="LiveId" clId="{16B467C6-3D5B-4F2A-A3D4-D5D9DBF197BE}" dt="2026-05-21T07:01:34.106" v="2142"/>
          <ac:spMkLst>
            <pc:docMk/>
            <pc:sldMk cId="1861431567" sldId="293"/>
            <ac:spMk id="2" creationId="{E6E08AB4-69BC-952A-53FD-57CF1AEB1C90}"/>
          </ac:spMkLst>
        </pc:spChg>
        <pc:spChg chg="mod">
          <ac:chgData name="Martin Schweinberger" userId="90c3b6fdff4c5443" providerId="LiveId" clId="{16B467C6-3D5B-4F2A-A3D4-D5D9DBF197BE}" dt="2026-05-21T07:01:26.475" v="2141"/>
          <ac:spMkLst>
            <pc:docMk/>
            <pc:sldMk cId="1861431567" sldId="293"/>
            <ac:spMk id="3" creationId="{947628E7-2A36-B0A4-2C98-1E6603EBEA20}"/>
          </ac:spMkLst>
        </pc:spChg>
        <pc:spChg chg="mod">
          <ac:chgData name="Martin Schweinberger" userId="90c3b6fdff4c5443" providerId="LiveId" clId="{16B467C6-3D5B-4F2A-A3D4-D5D9DBF197BE}" dt="2026-05-21T07:02:40.513" v="2175" actId="207"/>
          <ac:spMkLst>
            <pc:docMk/>
            <pc:sldMk cId="1861431567" sldId="293"/>
            <ac:spMk id="4" creationId="{4281906F-FF32-ED8B-F1B2-F28D50AEDAE1}"/>
          </ac:spMkLst>
        </pc:spChg>
        <pc:spChg chg="mod">
          <ac:chgData name="Martin Schweinberger" userId="90c3b6fdff4c5443" providerId="LiveId" clId="{16B467C6-3D5B-4F2A-A3D4-D5D9DBF197BE}" dt="2026-05-21T07:02:46.938" v="2177" actId="113"/>
          <ac:spMkLst>
            <pc:docMk/>
            <pc:sldMk cId="1861431567" sldId="293"/>
            <ac:spMk id="5" creationId="{9B4EFD61-0D10-21FF-589B-E9262E47CA5C}"/>
          </ac:spMkLst>
        </pc:spChg>
      </pc:sldChg>
      <pc:sldChg chg="modSp add mod">
        <pc:chgData name="Martin Schweinberger" userId="90c3b6fdff4c5443" providerId="LiveId" clId="{16B467C6-3D5B-4F2A-A3D4-D5D9DBF197BE}" dt="2026-05-21T07:06:01.453" v="2236" actId="20577"/>
        <pc:sldMkLst>
          <pc:docMk/>
          <pc:sldMk cId="2168448443" sldId="294"/>
        </pc:sldMkLst>
        <pc:spChg chg="mod">
          <ac:chgData name="Martin Schweinberger" userId="90c3b6fdff4c5443" providerId="LiveId" clId="{16B467C6-3D5B-4F2A-A3D4-D5D9DBF197BE}" dt="2026-05-21T07:03:25.701" v="2180"/>
          <ac:spMkLst>
            <pc:docMk/>
            <pc:sldMk cId="2168448443" sldId="294"/>
            <ac:spMk id="2" creationId="{7EF6A918-F692-01E1-1186-D78ED8B6ACF5}"/>
          </ac:spMkLst>
        </pc:spChg>
        <pc:spChg chg="mod">
          <ac:chgData name="Martin Schweinberger" userId="90c3b6fdff4c5443" providerId="LiveId" clId="{16B467C6-3D5B-4F2A-A3D4-D5D9DBF197BE}" dt="2026-05-21T07:03:17.839" v="2179"/>
          <ac:spMkLst>
            <pc:docMk/>
            <pc:sldMk cId="2168448443" sldId="294"/>
            <ac:spMk id="3" creationId="{B7D312B5-7C80-03AE-9288-E0761C540DA8}"/>
          </ac:spMkLst>
        </pc:spChg>
        <pc:spChg chg="mod">
          <ac:chgData name="Martin Schweinberger" userId="90c3b6fdff4c5443" providerId="LiveId" clId="{16B467C6-3D5B-4F2A-A3D4-D5D9DBF197BE}" dt="2026-05-21T07:06:01.453" v="2236" actId="20577"/>
          <ac:spMkLst>
            <pc:docMk/>
            <pc:sldMk cId="2168448443" sldId="294"/>
            <ac:spMk id="4" creationId="{B699927A-EA3A-C606-76EE-5FA51187A353}"/>
          </ac:spMkLst>
        </pc:spChg>
        <pc:spChg chg="mod">
          <ac:chgData name="Martin Schweinberger" userId="90c3b6fdff4c5443" providerId="LiveId" clId="{16B467C6-3D5B-4F2A-A3D4-D5D9DBF197BE}" dt="2026-05-21T07:05:28.299" v="2232" actId="20577"/>
          <ac:spMkLst>
            <pc:docMk/>
            <pc:sldMk cId="2168448443" sldId="294"/>
            <ac:spMk id="5" creationId="{EA1DD2BA-0009-70C0-69C7-4FD0BEA9397B}"/>
          </ac:spMkLst>
        </pc:spChg>
      </pc:sldChg>
      <pc:sldChg chg="modSp new mod">
        <pc:chgData name="Martin Schweinberger" userId="90c3b6fdff4c5443" providerId="LiveId" clId="{16B467C6-3D5B-4F2A-A3D4-D5D9DBF197BE}" dt="2026-05-21T07:52:00.362" v="2395" actId="20577"/>
        <pc:sldMkLst>
          <pc:docMk/>
          <pc:sldMk cId="1188459622" sldId="295"/>
        </pc:sldMkLst>
        <pc:spChg chg="mod">
          <ac:chgData name="Martin Schweinberger" userId="90c3b6fdff4c5443" providerId="LiveId" clId="{16B467C6-3D5B-4F2A-A3D4-D5D9DBF197BE}" dt="2026-05-21T07:52:00.362" v="2395" actId="20577"/>
          <ac:spMkLst>
            <pc:docMk/>
            <pc:sldMk cId="1188459622" sldId="295"/>
            <ac:spMk id="2" creationId="{641164D6-F2FA-543A-4A6E-781FB094FFDC}"/>
          </ac:spMkLst>
        </pc:spChg>
        <pc:spChg chg="mod">
          <ac:chgData name="Martin Schweinberger" userId="90c3b6fdff4c5443" providerId="LiveId" clId="{16B467C6-3D5B-4F2A-A3D4-D5D9DBF197BE}" dt="2026-05-21T07:49:18.363" v="2239" actId="27636"/>
          <ac:spMkLst>
            <pc:docMk/>
            <pc:sldMk cId="1188459622" sldId="295"/>
            <ac:spMk id="3" creationId="{3E72F287-0E90-C1AF-B498-2EABC7604FF1}"/>
          </ac:spMkLst>
        </pc:spChg>
      </pc:sldChg>
      <pc:sldChg chg="addSp modSp new mod">
        <pc:chgData name="Martin Schweinberger" userId="90c3b6fdff4c5443" providerId="LiveId" clId="{16B467C6-3D5B-4F2A-A3D4-D5D9DBF197BE}" dt="2026-05-21T08:00:07.241" v="2657" actId="27636"/>
        <pc:sldMkLst>
          <pc:docMk/>
          <pc:sldMk cId="676964705" sldId="296"/>
        </pc:sldMkLst>
        <pc:spChg chg="mod">
          <ac:chgData name="Martin Schweinberger" userId="90c3b6fdff4c5443" providerId="LiveId" clId="{16B467C6-3D5B-4F2A-A3D4-D5D9DBF197BE}" dt="2026-05-21T08:00:02.185" v="2655" actId="255"/>
          <ac:spMkLst>
            <pc:docMk/>
            <pc:sldMk cId="676964705" sldId="296"/>
            <ac:spMk id="2" creationId="{9F57FE8C-B99C-F7A0-F288-58D8B915CBC6}"/>
          </ac:spMkLst>
        </pc:spChg>
        <pc:spChg chg="mod">
          <ac:chgData name="Martin Schweinberger" userId="90c3b6fdff4c5443" providerId="LiveId" clId="{16B467C6-3D5B-4F2A-A3D4-D5D9DBF197BE}" dt="2026-05-21T07:52:39.651" v="2398"/>
          <ac:spMkLst>
            <pc:docMk/>
            <pc:sldMk cId="676964705" sldId="296"/>
            <ac:spMk id="3" creationId="{30B96DA2-4175-88ED-0166-8A0B0B125AE7}"/>
          </ac:spMkLst>
        </pc:spChg>
        <pc:spChg chg="add mod">
          <ac:chgData name="Martin Schweinberger" userId="90c3b6fdff4c5443" providerId="LiveId" clId="{16B467C6-3D5B-4F2A-A3D4-D5D9DBF197BE}" dt="2026-05-21T08:00:07.241" v="2657" actId="27636"/>
          <ac:spMkLst>
            <pc:docMk/>
            <pc:sldMk cId="676964705" sldId="296"/>
            <ac:spMk id="4" creationId="{95A6F815-8045-2BB5-FA10-89F5FDA71C9A}"/>
          </ac:spMkLst>
        </pc:spChg>
        <pc:spChg chg="add mod">
          <ac:chgData name="Martin Schweinberger" userId="90c3b6fdff4c5443" providerId="LiveId" clId="{16B467C6-3D5B-4F2A-A3D4-D5D9DBF197BE}" dt="2026-05-21T07:55:47.230" v="2590" actId="14100"/>
          <ac:spMkLst>
            <pc:docMk/>
            <pc:sldMk cId="676964705" sldId="296"/>
            <ac:spMk id="5" creationId="{D47160E2-4680-0DCD-7199-33E74EF9AC50}"/>
          </ac:spMkLst>
        </pc:spChg>
      </pc:sldChg>
      <pc:sldChg chg="modSp add mod">
        <pc:chgData name="Martin Schweinberger" userId="90c3b6fdff4c5443" providerId="LiveId" clId="{16B467C6-3D5B-4F2A-A3D4-D5D9DBF197BE}" dt="2026-05-21T07:59:02.502" v="2638" actId="14100"/>
        <pc:sldMkLst>
          <pc:docMk/>
          <pc:sldMk cId="2284842067" sldId="297"/>
        </pc:sldMkLst>
        <pc:spChg chg="mod">
          <ac:chgData name="Martin Schweinberger" userId="90c3b6fdff4c5443" providerId="LiveId" clId="{16B467C6-3D5B-4F2A-A3D4-D5D9DBF197BE}" dt="2026-05-21T07:59:02.502" v="2638" actId="14100"/>
          <ac:spMkLst>
            <pc:docMk/>
            <pc:sldMk cId="2284842067" sldId="297"/>
            <ac:spMk id="2" creationId="{A3E325AA-D9CC-ABC2-7CAA-0EC0653E0B5E}"/>
          </ac:spMkLst>
        </pc:spChg>
        <pc:spChg chg="mod">
          <ac:chgData name="Martin Schweinberger" userId="90c3b6fdff4c5443" providerId="LiveId" clId="{16B467C6-3D5B-4F2A-A3D4-D5D9DBF197BE}" dt="2026-05-21T07:57:20.305" v="2607"/>
          <ac:spMkLst>
            <pc:docMk/>
            <pc:sldMk cId="2284842067" sldId="297"/>
            <ac:spMk id="3" creationId="{122A232A-AA39-C295-C78B-7DDB422D1FA4}"/>
          </ac:spMkLst>
        </pc:spChg>
        <pc:spChg chg="mod">
          <ac:chgData name="Martin Schweinberger" userId="90c3b6fdff4c5443" providerId="LiveId" clId="{16B467C6-3D5B-4F2A-A3D4-D5D9DBF197BE}" dt="2026-05-21T07:58:52.933" v="2637" actId="113"/>
          <ac:spMkLst>
            <pc:docMk/>
            <pc:sldMk cId="2284842067" sldId="297"/>
            <ac:spMk id="4" creationId="{372493E2-9FCC-56D8-C132-5C05D3F47C8C}"/>
          </ac:spMkLst>
        </pc:spChg>
        <pc:spChg chg="mod">
          <ac:chgData name="Martin Schweinberger" userId="90c3b6fdff4c5443" providerId="LiveId" clId="{16B467C6-3D5B-4F2A-A3D4-D5D9DBF197BE}" dt="2026-05-21T07:57:31.600" v="2609" actId="27636"/>
          <ac:spMkLst>
            <pc:docMk/>
            <pc:sldMk cId="2284842067" sldId="297"/>
            <ac:spMk id="5" creationId="{35477BB7-4E92-20AB-4C8E-0987FAF83A25}"/>
          </ac:spMkLst>
        </pc:spChg>
      </pc:sldChg>
      <pc:sldChg chg="modSp add mod">
        <pc:chgData name="Martin Schweinberger" userId="90c3b6fdff4c5443" providerId="LiveId" clId="{16B467C6-3D5B-4F2A-A3D4-D5D9DBF197BE}" dt="2026-05-21T07:57:06.030" v="2606" actId="20577"/>
        <pc:sldMkLst>
          <pc:docMk/>
          <pc:sldMk cId="3028617499" sldId="298"/>
        </pc:sldMkLst>
        <pc:spChg chg="mod">
          <ac:chgData name="Martin Schweinberger" userId="90c3b6fdff4c5443" providerId="LiveId" clId="{16B467C6-3D5B-4F2A-A3D4-D5D9DBF197BE}" dt="2026-05-21T07:57:06.030" v="2606" actId="20577"/>
          <ac:spMkLst>
            <pc:docMk/>
            <pc:sldMk cId="3028617499" sldId="298"/>
            <ac:spMk id="2" creationId="{CAC8A3C3-A298-37E0-45F4-0416B52820AC}"/>
          </ac:spMkLst>
        </pc:spChg>
      </pc:sldChg>
      <pc:sldChg chg="modSp add mod">
        <pc:chgData name="Martin Schweinberger" userId="90c3b6fdff4c5443" providerId="LiveId" clId="{16B467C6-3D5B-4F2A-A3D4-D5D9DBF197BE}" dt="2026-05-21T08:02:48.119" v="2712" actId="14100"/>
        <pc:sldMkLst>
          <pc:docMk/>
          <pc:sldMk cId="697001779" sldId="299"/>
        </pc:sldMkLst>
        <pc:spChg chg="mod">
          <ac:chgData name="Martin Schweinberger" userId="90c3b6fdff4c5443" providerId="LiveId" clId="{16B467C6-3D5B-4F2A-A3D4-D5D9DBF197BE}" dt="2026-05-21T08:02:48.119" v="2712" actId="14100"/>
          <ac:spMkLst>
            <pc:docMk/>
            <pc:sldMk cId="697001779" sldId="299"/>
            <ac:spMk id="2" creationId="{D64E0841-4FE7-1AB6-3E8C-061E50E5CFE1}"/>
          </ac:spMkLst>
        </pc:spChg>
        <pc:spChg chg="mod">
          <ac:chgData name="Martin Schweinberger" userId="90c3b6fdff4c5443" providerId="LiveId" clId="{16B467C6-3D5B-4F2A-A3D4-D5D9DBF197BE}" dt="2026-05-21T08:00:45.920" v="2659"/>
          <ac:spMkLst>
            <pc:docMk/>
            <pc:sldMk cId="697001779" sldId="299"/>
            <ac:spMk id="3" creationId="{35AC706D-50FC-D23B-DAF3-746F05E70F11}"/>
          </ac:spMkLst>
        </pc:spChg>
        <pc:spChg chg="mod">
          <ac:chgData name="Martin Schweinberger" userId="90c3b6fdff4c5443" providerId="LiveId" clId="{16B467C6-3D5B-4F2A-A3D4-D5D9DBF197BE}" dt="2026-05-21T08:02:17.033" v="2703" actId="27636"/>
          <ac:spMkLst>
            <pc:docMk/>
            <pc:sldMk cId="697001779" sldId="299"/>
            <ac:spMk id="4" creationId="{5A0BB6A4-03BA-49C0-02BB-037C28D923ED}"/>
          </ac:spMkLst>
        </pc:spChg>
        <pc:spChg chg="mod">
          <ac:chgData name="Martin Schweinberger" userId="90c3b6fdff4c5443" providerId="LiveId" clId="{16B467C6-3D5B-4F2A-A3D4-D5D9DBF197BE}" dt="2026-05-21T08:00:51.832" v="2660"/>
          <ac:spMkLst>
            <pc:docMk/>
            <pc:sldMk cId="697001779" sldId="299"/>
            <ac:spMk id="5" creationId="{94FD16A7-083E-3617-A119-D464A5842B00}"/>
          </ac:spMkLst>
        </pc:spChg>
      </pc:sldChg>
      <pc:sldChg chg="modSp add mod">
        <pc:chgData name="Martin Schweinberger" userId="90c3b6fdff4c5443" providerId="LiveId" clId="{16B467C6-3D5B-4F2A-A3D4-D5D9DBF197BE}" dt="2026-05-21T08:11:39.858" v="2819" actId="404"/>
        <pc:sldMkLst>
          <pc:docMk/>
          <pc:sldMk cId="1162474581" sldId="300"/>
        </pc:sldMkLst>
        <pc:spChg chg="mod">
          <ac:chgData name="Martin Schweinberger" userId="90c3b6fdff4c5443" providerId="LiveId" clId="{16B467C6-3D5B-4F2A-A3D4-D5D9DBF197BE}" dt="2026-05-21T08:11:35.686" v="2818" actId="27636"/>
          <ac:spMkLst>
            <pc:docMk/>
            <pc:sldMk cId="1162474581" sldId="300"/>
            <ac:spMk id="2" creationId="{4CEBBB48-6DF9-F2F4-2324-445FEF702151}"/>
          </ac:spMkLst>
        </pc:spChg>
        <pc:spChg chg="mod">
          <ac:chgData name="Martin Schweinberger" userId="90c3b6fdff4c5443" providerId="LiveId" clId="{16B467C6-3D5B-4F2A-A3D4-D5D9DBF197BE}" dt="2026-05-21T08:09:34.359" v="2775"/>
          <ac:spMkLst>
            <pc:docMk/>
            <pc:sldMk cId="1162474581" sldId="300"/>
            <ac:spMk id="3" creationId="{9288226B-8FBD-3BEA-C46E-85E839A235AB}"/>
          </ac:spMkLst>
        </pc:spChg>
        <pc:spChg chg="mod">
          <ac:chgData name="Martin Schweinberger" userId="90c3b6fdff4c5443" providerId="LiveId" clId="{16B467C6-3D5B-4F2A-A3D4-D5D9DBF197BE}" dt="2026-05-21T08:11:39.858" v="2819" actId="404"/>
          <ac:spMkLst>
            <pc:docMk/>
            <pc:sldMk cId="1162474581" sldId="300"/>
            <ac:spMk id="4" creationId="{ED194E52-A76F-7EF3-7837-D19E53212EEE}"/>
          </ac:spMkLst>
        </pc:spChg>
        <pc:spChg chg="mod">
          <ac:chgData name="Martin Schweinberger" userId="90c3b6fdff4c5443" providerId="LiveId" clId="{16B467C6-3D5B-4F2A-A3D4-D5D9DBF197BE}" dt="2026-05-21T08:09:43.017" v="2777" actId="27636"/>
          <ac:spMkLst>
            <pc:docMk/>
            <pc:sldMk cId="1162474581" sldId="300"/>
            <ac:spMk id="5" creationId="{A3E2EA56-0625-3BF6-6F58-BBCA1F787EC7}"/>
          </ac:spMkLst>
        </pc:spChg>
      </pc:sldChg>
      <pc:sldChg chg="modSp add mod">
        <pc:chgData name="Martin Schweinberger" userId="90c3b6fdff4c5443" providerId="LiveId" clId="{16B467C6-3D5B-4F2A-A3D4-D5D9DBF197BE}" dt="2026-05-21T08:13:34.339" v="2856" actId="12"/>
        <pc:sldMkLst>
          <pc:docMk/>
          <pc:sldMk cId="1960489651" sldId="301"/>
        </pc:sldMkLst>
        <pc:spChg chg="mod">
          <ac:chgData name="Martin Schweinberger" userId="90c3b6fdff4c5443" providerId="LiveId" clId="{16B467C6-3D5B-4F2A-A3D4-D5D9DBF197BE}" dt="2026-05-21T08:13:21.668" v="2854" actId="113"/>
          <ac:spMkLst>
            <pc:docMk/>
            <pc:sldMk cId="1960489651" sldId="301"/>
            <ac:spMk id="2" creationId="{4F41270E-ACC1-02E7-3CAF-3697A6391E86}"/>
          </ac:spMkLst>
        </pc:spChg>
        <pc:spChg chg="mod">
          <ac:chgData name="Martin Schweinberger" userId="90c3b6fdff4c5443" providerId="LiveId" clId="{16B467C6-3D5B-4F2A-A3D4-D5D9DBF197BE}" dt="2026-05-21T08:12:12.113" v="2821"/>
          <ac:spMkLst>
            <pc:docMk/>
            <pc:sldMk cId="1960489651" sldId="301"/>
            <ac:spMk id="3" creationId="{6A131759-1731-E8BD-3EA8-F057D6DEA6B7}"/>
          </ac:spMkLst>
        </pc:spChg>
        <pc:spChg chg="mod">
          <ac:chgData name="Martin Schweinberger" userId="90c3b6fdff4c5443" providerId="LiveId" clId="{16B467C6-3D5B-4F2A-A3D4-D5D9DBF197BE}" dt="2026-05-21T08:13:34.339" v="2856" actId="12"/>
          <ac:spMkLst>
            <pc:docMk/>
            <pc:sldMk cId="1960489651" sldId="301"/>
            <ac:spMk id="4" creationId="{161376E6-7DCD-ABA3-4607-990B51E98DC4}"/>
          </ac:spMkLst>
        </pc:spChg>
        <pc:spChg chg="mod">
          <ac:chgData name="Martin Schweinberger" userId="90c3b6fdff4c5443" providerId="LiveId" clId="{16B467C6-3D5B-4F2A-A3D4-D5D9DBF197BE}" dt="2026-05-21T08:12:19.072" v="2823" actId="27636"/>
          <ac:spMkLst>
            <pc:docMk/>
            <pc:sldMk cId="1960489651" sldId="301"/>
            <ac:spMk id="5" creationId="{696EDF3A-D4D2-5F20-1E54-10D068C60D7F}"/>
          </ac:spMkLst>
        </pc:spChg>
      </pc:sldChg>
      <pc:sldChg chg="modSp add mod">
        <pc:chgData name="Martin Schweinberger" userId="90c3b6fdff4c5443" providerId="LiveId" clId="{16B467C6-3D5B-4F2A-A3D4-D5D9DBF197BE}" dt="2026-05-21T08:15:52.083" v="2905" actId="27636"/>
        <pc:sldMkLst>
          <pc:docMk/>
          <pc:sldMk cId="3656247685" sldId="302"/>
        </pc:sldMkLst>
        <pc:spChg chg="mod">
          <ac:chgData name="Martin Schweinberger" userId="90c3b6fdff4c5443" providerId="LiveId" clId="{16B467C6-3D5B-4F2A-A3D4-D5D9DBF197BE}" dt="2026-05-21T08:15:52.083" v="2905" actId="27636"/>
          <ac:spMkLst>
            <pc:docMk/>
            <pc:sldMk cId="3656247685" sldId="302"/>
            <ac:spMk id="2" creationId="{89C7E12F-4885-D06E-8183-874608B8EF85}"/>
          </ac:spMkLst>
        </pc:spChg>
        <pc:spChg chg="mod">
          <ac:chgData name="Martin Schweinberger" userId="90c3b6fdff4c5443" providerId="LiveId" clId="{16B467C6-3D5B-4F2A-A3D4-D5D9DBF197BE}" dt="2026-05-21T08:14:08.851" v="2858"/>
          <ac:spMkLst>
            <pc:docMk/>
            <pc:sldMk cId="3656247685" sldId="302"/>
            <ac:spMk id="3" creationId="{B48AD99C-2A62-82DB-A10E-9E761764B859}"/>
          </ac:spMkLst>
        </pc:spChg>
        <pc:spChg chg="mod">
          <ac:chgData name="Martin Schweinberger" userId="90c3b6fdff4c5443" providerId="LiveId" clId="{16B467C6-3D5B-4F2A-A3D4-D5D9DBF197BE}" dt="2026-05-21T08:15:45.361" v="2903" actId="5793"/>
          <ac:spMkLst>
            <pc:docMk/>
            <pc:sldMk cId="3656247685" sldId="302"/>
            <ac:spMk id="4" creationId="{EC9D871E-3FCA-E9B1-3573-7798C393EAF4}"/>
          </ac:spMkLst>
        </pc:spChg>
        <pc:spChg chg="mod">
          <ac:chgData name="Martin Schweinberger" userId="90c3b6fdff4c5443" providerId="LiveId" clId="{16B467C6-3D5B-4F2A-A3D4-D5D9DBF197BE}" dt="2026-05-21T08:14:27.957" v="2867" actId="12"/>
          <ac:spMkLst>
            <pc:docMk/>
            <pc:sldMk cId="3656247685" sldId="302"/>
            <ac:spMk id="5" creationId="{95E74BC5-8035-FCD2-974D-14F55CB14B54}"/>
          </ac:spMkLst>
        </pc:spChg>
      </pc:sldChg>
      <pc:sldChg chg="modSp add mod">
        <pc:chgData name="Martin Schweinberger" userId="90c3b6fdff4c5443" providerId="LiveId" clId="{16B467C6-3D5B-4F2A-A3D4-D5D9DBF197BE}" dt="2026-05-21T08:16:56.340" v="2958" actId="14100"/>
        <pc:sldMkLst>
          <pc:docMk/>
          <pc:sldMk cId="289796877" sldId="303"/>
        </pc:sldMkLst>
        <pc:spChg chg="mod">
          <ac:chgData name="Martin Schweinberger" userId="90c3b6fdff4c5443" providerId="LiveId" clId="{16B467C6-3D5B-4F2A-A3D4-D5D9DBF197BE}" dt="2026-05-21T08:16:56.340" v="2958" actId="14100"/>
          <ac:spMkLst>
            <pc:docMk/>
            <pc:sldMk cId="289796877" sldId="303"/>
            <ac:spMk id="2" creationId="{53F797E7-D078-6BDE-5ADD-0EDF060C567F}"/>
          </ac:spMkLst>
        </pc:spChg>
      </pc:sldChg>
      <pc:sldChg chg="modSp add mod">
        <pc:chgData name="Martin Schweinberger" userId="90c3b6fdff4c5443" providerId="LiveId" clId="{16B467C6-3D5B-4F2A-A3D4-D5D9DBF197BE}" dt="2026-05-21T08:25:00.473" v="3022" actId="113"/>
        <pc:sldMkLst>
          <pc:docMk/>
          <pc:sldMk cId="717114577" sldId="304"/>
        </pc:sldMkLst>
        <pc:spChg chg="mod">
          <ac:chgData name="Martin Schweinberger" userId="90c3b6fdff4c5443" providerId="LiveId" clId="{16B467C6-3D5B-4F2A-A3D4-D5D9DBF197BE}" dt="2026-05-21T08:24:57.607" v="3021" actId="113"/>
          <ac:spMkLst>
            <pc:docMk/>
            <pc:sldMk cId="717114577" sldId="304"/>
            <ac:spMk id="2" creationId="{4C78283B-2C83-28CD-5BB9-E0377D6431C7}"/>
          </ac:spMkLst>
        </pc:spChg>
        <pc:spChg chg="mod">
          <ac:chgData name="Martin Schweinberger" userId="90c3b6fdff4c5443" providerId="LiveId" clId="{16B467C6-3D5B-4F2A-A3D4-D5D9DBF197BE}" dt="2026-05-21T08:17:13.635" v="2960"/>
          <ac:spMkLst>
            <pc:docMk/>
            <pc:sldMk cId="717114577" sldId="304"/>
            <ac:spMk id="3" creationId="{3B0D447A-A000-D6AF-50CE-6B36A7A46F28}"/>
          </ac:spMkLst>
        </pc:spChg>
        <pc:spChg chg="mod">
          <ac:chgData name="Martin Schweinberger" userId="90c3b6fdff4c5443" providerId="LiveId" clId="{16B467C6-3D5B-4F2A-A3D4-D5D9DBF197BE}" dt="2026-05-21T08:25:00.473" v="3022" actId="113"/>
          <ac:spMkLst>
            <pc:docMk/>
            <pc:sldMk cId="717114577" sldId="304"/>
            <ac:spMk id="4" creationId="{19236B86-5DE4-635B-5C11-F62D40CAF929}"/>
          </ac:spMkLst>
        </pc:spChg>
        <pc:spChg chg="mod">
          <ac:chgData name="Martin Schweinberger" userId="90c3b6fdff4c5443" providerId="LiveId" clId="{16B467C6-3D5B-4F2A-A3D4-D5D9DBF197BE}" dt="2026-05-21T08:23:14.811" v="2961"/>
          <ac:spMkLst>
            <pc:docMk/>
            <pc:sldMk cId="717114577" sldId="304"/>
            <ac:spMk id="5" creationId="{0B4F50DA-AD80-CD0D-5195-4D6D86944CD3}"/>
          </ac:spMkLst>
        </pc:spChg>
      </pc:sldChg>
      <pc:sldChg chg="modSp add mod">
        <pc:chgData name="Martin Schweinberger" userId="90c3b6fdff4c5443" providerId="LiveId" clId="{16B467C6-3D5B-4F2A-A3D4-D5D9DBF197BE}" dt="2026-05-21T08:27:56.245" v="3077" actId="113"/>
        <pc:sldMkLst>
          <pc:docMk/>
          <pc:sldMk cId="2135835427" sldId="305"/>
        </pc:sldMkLst>
        <pc:spChg chg="mod">
          <ac:chgData name="Martin Schweinberger" userId="90c3b6fdff4c5443" providerId="LiveId" clId="{16B467C6-3D5B-4F2A-A3D4-D5D9DBF197BE}" dt="2026-05-21T08:27:56.245" v="3077" actId="113"/>
          <ac:spMkLst>
            <pc:docMk/>
            <pc:sldMk cId="2135835427" sldId="305"/>
            <ac:spMk id="2" creationId="{7CB8C244-9C70-D06D-4BDF-C43AA6F4672B}"/>
          </ac:spMkLst>
        </pc:spChg>
        <pc:spChg chg="mod">
          <ac:chgData name="Martin Schweinberger" userId="90c3b6fdff4c5443" providerId="LiveId" clId="{16B467C6-3D5B-4F2A-A3D4-D5D9DBF197BE}" dt="2026-05-21T08:25:42.113" v="3024"/>
          <ac:spMkLst>
            <pc:docMk/>
            <pc:sldMk cId="2135835427" sldId="305"/>
            <ac:spMk id="3" creationId="{C7737DC5-8527-926D-3B01-20E878178E6F}"/>
          </ac:spMkLst>
        </pc:spChg>
        <pc:spChg chg="mod">
          <ac:chgData name="Martin Schweinberger" userId="90c3b6fdff4c5443" providerId="LiveId" clId="{16B467C6-3D5B-4F2A-A3D4-D5D9DBF197BE}" dt="2026-05-21T08:27:48.951" v="3076" actId="113"/>
          <ac:spMkLst>
            <pc:docMk/>
            <pc:sldMk cId="2135835427" sldId="305"/>
            <ac:spMk id="4" creationId="{5DF9A760-83D5-46C4-47EC-D2F744AEF849}"/>
          </ac:spMkLst>
        </pc:spChg>
        <pc:spChg chg="mod">
          <ac:chgData name="Martin Schweinberger" userId="90c3b6fdff4c5443" providerId="LiveId" clId="{16B467C6-3D5B-4F2A-A3D4-D5D9DBF197BE}" dt="2026-05-21T08:26:00.900" v="3025"/>
          <ac:spMkLst>
            <pc:docMk/>
            <pc:sldMk cId="2135835427" sldId="305"/>
            <ac:spMk id="5" creationId="{DCF0FA13-9595-4E11-DB64-66464A3E1C47}"/>
          </ac:spMkLst>
        </pc:spChg>
      </pc:sldChg>
      <pc:sldChg chg="modSp add mod">
        <pc:chgData name="Martin Schweinberger" userId="90c3b6fdff4c5443" providerId="LiveId" clId="{16B467C6-3D5B-4F2A-A3D4-D5D9DBF197BE}" dt="2026-05-21T08:30:20.974" v="3132" actId="207"/>
        <pc:sldMkLst>
          <pc:docMk/>
          <pc:sldMk cId="2982346160" sldId="306"/>
        </pc:sldMkLst>
        <pc:spChg chg="mod">
          <ac:chgData name="Martin Schweinberger" userId="90c3b6fdff4c5443" providerId="LiveId" clId="{16B467C6-3D5B-4F2A-A3D4-D5D9DBF197BE}" dt="2026-05-21T08:29:53.680" v="3122" actId="113"/>
          <ac:spMkLst>
            <pc:docMk/>
            <pc:sldMk cId="2982346160" sldId="306"/>
            <ac:spMk id="2" creationId="{61B90D07-B5A2-4119-4FD4-F3141A4E3AB5}"/>
          </ac:spMkLst>
        </pc:spChg>
        <pc:spChg chg="mod">
          <ac:chgData name="Martin Schweinberger" userId="90c3b6fdff4c5443" providerId="LiveId" clId="{16B467C6-3D5B-4F2A-A3D4-D5D9DBF197BE}" dt="2026-05-21T08:28:26.610" v="3079"/>
          <ac:spMkLst>
            <pc:docMk/>
            <pc:sldMk cId="2982346160" sldId="306"/>
            <ac:spMk id="3" creationId="{82E0D104-140F-B933-817B-EC5D268AB500}"/>
          </ac:spMkLst>
        </pc:spChg>
        <pc:spChg chg="mod">
          <ac:chgData name="Martin Schweinberger" userId="90c3b6fdff4c5443" providerId="LiveId" clId="{16B467C6-3D5B-4F2A-A3D4-D5D9DBF197BE}" dt="2026-05-21T08:30:20.974" v="3132" actId="207"/>
          <ac:spMkLst>
            <pc:docMk/>
            <pc:sldMk cId="2982346160" sldId="306"/>
            <ac:spMk id="4" creationId="{2D92B9FC-FF8F-CC61-5E5D-8AC3756D4AB4}"/>
          </ac:spMkLst>
        </pc:spChg>
        <pc:spChg chg="mod">
          <ac:chgData name="Martin Schweinberger" userId="90c3b6fdff4c5443" providerId="LiveId" clId="{16B467C6-3D5B-4F2A-A3D4-D5D9DBF197BE}" dt="2026-05-21T08:28:33.230" v="3080"/>
          <ac:spMkLst>
            <pc:docMk/>
            <pc:sldMk cId="2982346160" sldId="306"/>
            <ac:spMk id="5" creationId="{25A105CC-56A3-646B-C117-6D1B9B3EF5BD}"/>
          </ac:spMkLst>
        </pc:spChg>
      </pc:sldChg>
      <pc:sldChg chg="modSp add mod">
        <pc:chgData name="Martin Schweinberger" userId="90c3b6fdff4c5443" providerId="LiveId" clId="{16B467C6-3D5B-4F2A-A3D4-D5D9DBF197BE}" dt="2026-05-21T08:33:23" v="3213" actId="14100"/>
        <pc:sldMkLst>
          <pc:docMk/>
          <pc:sldMk cId="3610029854" sldId="307"/>
        </pc:sldMkLst>
        <pc:spChg chg="mod">
          <ac:chgData name="Martin Schweinberger" userId="90c3b6fdff4c5443" providerId="LiveId" clId="{16B467C6-3D5B-4F2A-A3D4-D5D9DBF197BE}" dt="2026-05-21T08:33:19.612" v="3212" actId="27636"/>
          <ac:spMkLst>
            <pc:docMk/>
            <pc:sldMk cId="3610029854" sldId="307"/>
            <ac:spMk id="2" creationId="{971701B4-2650-46AC-A018-330796DA64BF}"/>
          </ac:spMkLst>
        </pc:spChg>
        <pc:spChg chg="mod">
          <ac:chgData name="Martin Schweinberger" userId="90c3b6fdff4c5443" providerId="LiveId" clId="{16B467C6-3D5B-4F2A-A3D4-D5D9DBF197BE}" dt="2026-05-21T08:30:52.425" v="3134"/>
          <ac:spMkLst>
            <pc:docMk/>
            <pc:sldMk cId="3610029854" sldId="307"/>
            <ac:spMk id="3" creationId="{F818C576-EBBD-4CAA-F40F-93E084B36DC4}"/>
          </ac:spMkLst>
        </pc:spChg>
        <pc:spChg chg="mod">
          <ac:chgData name="Martin Schweinberger" userId="90c3b6fdff4c5443" providerId="LiveId" clId="{16B467C6-3D5B-4F2A-A3D4-D5D9DBF197BE}" dt="2026-05-21T08:33:23" v="3213" actId="14100"/>
          <ac:spMkLst>
            <pc:docMk/>
            <pc:sldMk cId="3610029854" sldId="307"/>
            <ac:spMk id="4" creationId="{D55E54EA-34B2-67BC-163E-BF6D22964841}"/>
          </ac:spMkLst>
        </pc:spChg>
        <pc:spChg chg="mod">
          <ac:chgData name="Martin Schweinberger" userId="90c3b6fdff4c5443" providerId="LiveId" clId="{16B467C6-3D5B-4F2A-A3D4-D5D9DBF197BE}" dt="2026-05-21T08:30:59.525" v="3135"/>
          <ac:spMkLst>
            <pc:docMk/>
            <pc:sldMk cId="3610029854" sldId="307"/>
            <ac:spMk id="5" creationId="{675C9184-EB50-CA8E-63FB-4B72E339F45A}"/>
          </ac:spMkLst>
        </pc:spChg>
      </pc:sldChg>
      <pc:sldChg chg="addSp modSp add mod">
        <pc:chgData name="Martin Schweinberger" userId="90c3b6fdff4c5443" providerId="LiveId" clId="{16B467C6-3D5B-4F2A-A3D4-D5D9DBF197BE}" dt="2026-05-21T08:38:39.643" v="3389" actId="14100"/>
        <pc:sldMkLst>
          <pc:docMk/>
          <pc:sldMk cId="4266031477" sldId="308"/>
        </pc:sldMkLst>
        <pc:spChg chg="mod">
          <ac:chgData name="Martin Schweinberger" userId="90c3b6fdff4c5443" providerId="LiveId" clId="{16B467C6-3D5B-4F2A-A3D4-D5D9DBF197BE}" dt="2026-05-21T08:38:26.927" v="3385" actId="404"/>
          <ac:spMkLst>
            <pc:docMk/>
            <pc:sldMk cId="4266031477" sldId="308"/>
            <ac:spMk id="2" creationId="{3FA46603-7D3B-57F5-F1B0-57B0557C6545}"/>
          </ac:spMkLst>
        </pc:spChg>
        <pc:spChg chg="mod">
          <ac:chgData name="Martin Schweinberger" userId="90c3b6fdff4c5443" providerId="LiveId" clId="{16B467C6-3D5B-4F2A-A3D4-D5D9DBF197BE}" dt="2026-05-21T08:34:27.293" v="3241"/>
          <ac:spMkLst>
            <pc:docMk/>
            <pc:sldMk cId="4266031477" sldId="308"/>
            <ac:spMk id="3" creationId="{41B0FA84-A5D5-CA5F-AEE9-01DDA3F699CE}"/>
          </ac:spMkLst>
        </pc:spChg>
        <pc:spChg chg="mod">
          <ac:chgData name="Martin Schweinberger" userId="90c3b6fdff4c5443" providerId="LiveId" clId="{16B467C6-3D5B-4F2A-A3D4-D5D9DBF197BE}" dt="2026-05-21T08:37:53.550" v="3372" actId="14100"/>
          <ac:spMkLst>
            <pc:docMk/>
            <pc:sldMk cId="4266031477" sldId="308"/>
            <ac:spMk id="4" creationId="{B3818ECC-CD13-8672-B6F2-917A65198B70}"/>
          </ac:spMkLst>
        </pc:spChg>
        <pc:spChg chg="mod">
          <ac:chgData name="Martin Schweinberger" userId="90c3b6fdff4c5443" providerId="LiveId" clId="{16B467C6-3D5B-4F2A-A3D4-D5D9DBF197BE}" dt="2026-05-21T08:34:40.666" v="3242"/>
          <ac:spMkLst>
            <pc:docMk/>
            <pc:sldMk cId="4266031477" sldId="308"/>
            <ac:spMk id="5" creationId="{AF56297A-7040-6988-1D99-94C63C6942A3}"/>
          </ac:spMkLst>
        </pc:spChg>
        <pc:spChg chg="add mod">
          <ac:chgData name="Martin Schweinberger" userId="90c3b6fdff4c5443" providerId="LiveId" clId="{16B467C6-3D5B-4F2A-A3D4-D5D9DBF197BE}" dt="2026-05-21T08:38:39.643" v="3389" actId="14100"/>
          <ac:spMkLst>
            <pc:docMk/>
            <pc:sldMk cId="4266031477" sldId="308"/>
            <ac:spMk id="6" creationId="{9076B5B8-0F7E-1004-337A-C4820B6D424F}"/>
          </ac:spMkLst>
        </pc:spChg>
      </pc:sldChg>
      <pc:sldChg chg="modSp add mod">
        <pc:chgData name="Martin Schweinberger" userId="90c3b6fdff4c5443" providerId="LiveId" clId="{16B467C6-3D5B-4F2A-A3D4-D5D9DBF197BE}" dt="2026-05-21T08:34:10.529" v="3240" actId="20577"/>
        <pc:sldMkLst>
          <pc:docMk/>
          <pc:sldMk cId="2901188168" sldId="309"/>
        </pc:sldMkLst>
        <pc:spChg chg="mod">
          <ac:chgData name="Martin Schweinberger" userId="90c3b6fdff4c5443" providerId="LiveId" clId="{16B467C6-3D5B-4F2A-A3D4-D5D9DBF197BE}" dt="2026-05-21T08:34:10.529" v="3240" actId="20577"/>
          <ac:spMkLst>
            <pc:docMk/>
            <pc:sldMk cId="2901188168" sldId="309"/>
            <ac:spMk id="2" creationId="{98B39381-0B5F-1665-0F76-D4ECB93E5F8B}"/>
          </ac:spMkLst>
        </pc:spChg>
      </pc:sldChg>
      <pc:sldChg chg="delSp modSp add mod">
        <pc:chgData name="Martin Schweinberger" userId="90c3b6fdff4c5443" providerId="LiveId" clId="{16B467C6-3D5B-4F2A-A3D4-D5D9DBF197BE}" dt="2026-05-21T08:41:09.022" v="3432" actId="27636"/>
        <pc:sldMkLst>
          <pc:docMk/>
          <pc:sldMk cId="3702715820" sldId="310"/>
        </pc:sldMkLst>
        <pc:spChg chg="mod">
          <ac:chgData name="Martin Schweinberger" userId="90c3b6fdff4c5443" providerId="LiveId" clId="{16B467C6-3D5B-4F2A-A3D4-D5D9DBF197BE}" dt="2026-05-21T08:41:09.022" v="3432" actId="27636"/>
          <ac:spMkLst>
            <pc:docMk/>
            <pc:sldMk cId="3702715820" sldId="310"/>
            <ac:spMk id="2" creationId="{DCC8A805-7A96-540D-8A50-3C37A535525E}"/>
          </ac:spMkLst>
        </pc:spChg>
        <pc:spChg chg="mod">
          <ac:chgData name="Martin Schweinberger" userId="90c3b6fdff4c5443" providerId="LiveId" clId="{16B467C6-3D5B-4F2A-A3D4-D5D9DBF197BE}" dt="2026-05-21T08:39:11.877" v="3391"/>
          <ac:spMkLst>
            <pc:docMk/>
            <pc:sldMk cId="3702715820" sldId="310"/>
            <ac:spMk id="3" creationId="{3A26272B-BA54-3755-BF66-6F90B2261C60}"/>
          </ac:spMkLst>
        </pc:spChg>
        <pc:spChg chg="mod">
          <ac:chgData name="Martin Schweinberger" userId="90c3b6fdff4c5443" providerId="LiveId" clId="{16B467C6-3D5B-4F2A-A3D4-D5D9DBF197BE}" dt="2026-05-21T08:41:05.792" v="3430" actId="14100"/>
          <ac:spMkLst>
            <pc:docMk/>
            <pc:sldMk cId="3702715820" sldId="310"/>
            <ac:spMk id="4" creationId="{55F7E73F-1F3F-EAB8-1D8F-6282B6449E6A}"/>
          </ac:spMkLst>
        </pc:spChg>
        <pc:spChg chg="mod">
          <ac:chgData name="Martin Schweinberger" userId="90c3b6fdff4c5443" providerId="LiveId" clId="{16B467C6-3D5B-4F2A-A3D4-D5D9DBF197BE}" dt="2026-05-21T08:39:19.688" v="3392"/>
          <ac:spMkLst>
            <pc:docMk/>
            <pc:sldMk cId="3702715820" sldId="310"/>
            <ac:spMk id="5" creationId="{801F0D8C-0F77-3BFD-A6A0-5A46F2CA69DD}"/>
          </ac:spMkLst>
        </pc:spChg>
      </pc:sldChg>
      <pc:sldChg chg="modSp add mod">
        <pc:chgData name="Martin Schweinberger" userId="90c3b6fdff4c5443" providerId="LiveId" clId="{16B467C6-3D5B-4F2A-A3D4-D5D9DBF197BE}" dt="2026-05-21T08:43:32.949" v="3475" actId="114"/>
        <pc:sldMkLst>
          <pc:docMk/>
          <pc:sldMk cId="1538818958" sldId="311"/>
        </pc:sldMkLst>
        <pc:spChg chg="mod">
          <ac:chgData name="Martin Schweinberger" userId="90c3b6fdff4c5443" providerId="LiveId" clId="{16B467C6-3D5B-4F2A-A3D4-D5D9DBF197BE}" dt="2026-05-21T08:43:18.689" v="3473" actId="113"/>
          <ac:spMkLst>
            <pc:docMk/>
            <pc:sldMk cId="1538818958" sldId="311"/>
            <ac:spMk id="2" creationId="{9943D4E8-249F-84CA-EE32-1824AE16D144}"/>
          </ac:spMkLst>
        </pc:spChg>
        <pc:spChg chg="mod">
          <ac:chgData name="Martin Schweinberger" userId="90c3b6fdff4c5443" providerId="LiveId" clId="{16B467C6-3D5B-4F2A-A3D4-D5D9DBF197BE}" dt="2026-05-21T08:42:02.656" v="3434"/>
          <ac:spMkLst>
            <pc:docMk/>
            <pc:sldMk cId="1538818958" sldId="311"/>
            <ac:spMk id="3" creationId="{F94EDF6E-18CE-29FB-A05A-84305591E743}"/>
          </ac:spMkLst>
        </pc:spChg>
        <pc:spChg chg="mod">
          <ac:chgData name="Martin Schweinberger" userId="90c3b6fdff4c5443" providerId="LiveId" clId="{16B467C6-3D5B-4F2A-A3D4-D5D9DBF197BE}" dt="2026-05-21T08:43:32.949" v="3475" actId="114"/>
          <ac:spMkLst>
            <pc:docMk/>
            <pc:sldMk cId="1538818958" sldId="311"/>
            <ac:spMk id="4" creationId="{A804A2C5-ED23-AC04-A90D-CC10A720C7C8}"/>
          </ac:spMkLst>
        </pc:spChg>
        <pc:spChg chg="mod">
          <ac:chgData name="Martin Schweinberger" userId="90c3b6fdff4c5443" providerId="LiveId" clId="{16B467C6-3D5B-4F2A-A3D4-D5D9DBF197BE}" dt="2026-05-21T08:42:10.703" v="3435"/>
          <ac:spMkLst>
            <pc:docMk/>
            <pc:sldMk cId="1538818958" sldId="311"/>
            <ac:spMk id="5" creationId="{F373D538-7F5E-0586-1BC1-BA119CA2A392}"/>
          </ac:spMkLst>
        </pc:spChg>
      </pc:sldChg>
      <pc:sldChg chg="modSp add mod">
        <pc:chgData name="Martin Schweinberger" userId="90c3b6fdff4c5443" providerId="LiveId" clId="{16B467C6-3D5B-4F2A-A3D4-D5D9DBF197BE}" dt="2026-05-21T08:44:20.771" v="3509" actId="20577"/>
        <pc:sldMkLst>
          <pc:docMk/>
          <pc:sldMk cId="2847809341" sldId="312"/>
        </pc:sldMkLst>
        <pc:spChg chg="mod">
          <ac:chgData name="Martin Schweinberger" userId="90c3b6fdff4c5443" providerId="LiveId" clId="{16B467C6-3D5B-4F2A-A3D4-D5D9DBF197BE}" dt="2026-05-21T08:44:20.771" v="3509" actId="20577"/>
          <ac:spMkLst>
            <pc:docMk/>
            <pc:sldMk cId="2847809341" sldId="312"/>
            <ac:spMk id="2" creationId="{F1EEE009-0554-30E0-9B45-34E81DB90E4C}"/>
          </ac:spMkLst>
        </pc:spChg>
      </pc:sldChg>
      <pc:sldChg chg="add">
        <pc:chgData name="Martin Schweinberger" userId="90c3b6fdff4c5443" providerId="LiveId" clId="{16B467C6-3D5B-4F2A-A3D4-D5D9DBF197BE}" dt="2026-05-21T08:44:38.788" v="3510"/>
        <pc:sldMkLst>
          <pc:docMk/>
          <pc:sldMk cId="625662561" sldId="313"/>
        </pc:sldMkLst>
      </pc:sldChg>
      <pc:sldChg chg="addSp delSp modSp add mod">
        <pc:chgData name="Martin Schweinberger" userId="90c3b6fdff4c5443" providerId="LiveId" clId="{16B467C6-3D5B-4F2A-A3D4-D5D9DBF197BE}" dt="2026-05-21T08:53:43.471" v="3712" actId="14100"/>
        <pc:sldMkLst>
          <pc:docMk/>
          <pc:sldMk cId="3226042878" sldId="318"/>
        </pc:sldMkLst>
        <pc:spChg chg="mod">
          <ac:chgData name="Martin Schweinberger" userId="90c3b6fdff4c5443" providerId="LiveId" clId="{16B467C6-3D5B-4F2A-A3D4-D5D9DBF197BE}" dt="2026-05-21T08:47:47.086" v="3566" actId="20577"/>
          <ac:spMkLst>
            <pc:docMk/>
            <pc:sldMk cId="3226042878" sldId="318"/>
            <ac:spMk id="3" creationId="{8DD47B80-CC27-66DB-AAB0-0D558AA5C5D9}"/>
          </ac:spMkLst>
        </pc:spChg>
        <pc:spChg chg="add mod">
          <ac:chgData name="Martin Schweinberger" userId="90c3b6fdff4c5443" providerId="LiveId" clId="{16B467C6-3D5B-4F2A-A3D4-D5D9DBF197BE}" dt="2026-05-21T08:52:35.342" v="3687" actId="14100"/>
          <ac:spMkLst>
            <pc:docMk/>
            <pc:sldMk cId="3226042878" sldId="318"/>
            <ac:spMk id="6" creationId="{2C7A84BA-E750-7207-74DA-99E1908ED0E2}"/>
          </ac:spMkLst>
        </pc:spChg>
        <pc:spChg chg="add mod">
          <ac:chgData name="Martin Schweinberger" userId="90c3b6fdff4c5443" providerId="LiveId" clId="{16B467C6-3D5B-4F2A-A3D4-D5D9DBF197BE}" dt="2026-05-21T08:53:43.471" v="3712" actId="14100"/>
          <ac:spMkLst>
            <pc:docMk/>
            <pc:sldMk cId="3226042878" sldId="318"/>
            <ac:spMk id="7" creationId="{583F5628-6359-637D-A61C-EDB898EE633D}"/>
          </ac:spMkLst>
        </pc:spChg>
        <pc:picChg chg="add mod ord">
          <ac:chgData name="Martin Schweinberger" userId="90c3b6fdff4c5443" providerId="LiveId" clId="{16B467C6-3D5B-4F2A-A3D4-D5D9DBF197BE}" dt="2026-05-21T08:49:54.024" v="3573" actId="14100"/>
          <ac:picMkLst>
            <pc:docMk/>
            <pc:sldMk cId="3226042878" sldId="318"/>
            <ac:picMk id="5" creationId="{887A79ED-FE46-6894-BA41-EC3212252167}"/>
          </ac:picMkLst>
        </pc:picChg>
      </pc:sldChg>
      <pc:sldChg chg="delSp modSp add mod">
        <pc:chgData name="Martin Schweinberger" userId="90c3b6fdff4c5443" providerId="LiveId" clId="{16B467C6-3D5B-4F2A-A3D4-D5D9DBF197BE}" dt="2026-05-23T03:21:37.467" v="4094" actId="113"/>
        <pc:sldMkLst>
          <pc:docMk/>
          <pc:sldMk cId="3381450559" sldId="319"/>
        </pc:sldMkLst>
        <pc:spChg chg="mod">
          <ac:chgData name="Martin Schweinberger" userId="90c3b6fdff4c5443" providerId="LiveId" clId="{16B467C6-3D5B-4F2A-A3D4-D5D9DBF197BE}" dt="2026-05-23T03:20:43" v="4090" actId="20577"/>
          <ac:spMkLst>
            <pc:docMk/>
            <pc:sldMk cId="3381450559" sldId="319"/>
            <ac:spMk id="2" creationId="{0AB2798F-F230-A4F8-EFA8-F58996B631FD}"/>
          </ac:spMkLst>
        </pc:spChg>
        <pc:spChg chg="mod">
          <ac:chgData name="Martin Schweinberger" userId="90c3b6fdff4c5443" providerId="LiveId" clId="{16B467C6-3D5B-4F2A-A3D4-D5D9DBF197BE}" dt="2026-05-23T03:21:37.467" v="4094" actId="113"/>
          <ac:spMkLst>
            <pc:docMk/>
            <pc:sldMk cId="3381450559" sldId="319"/>
            <ac:spMk id="3" creationId="{C76E548E-85A5-9A91-C9FF-4840184EE4E9}"/>
          </ac:spMkLst>
        </pc:spChg>
        <pc:picChg chg="del">
          <ac:chgData name="Martin Schweinberger" userId="90c3b6fdff4c5443" providerId="LiveId" clId="{16B467C6-3D5B-4F2A-A3D4-D5D9DBF197BE}" dt="2026-05-23T03:16:54.419" v="3979" actId="478"/>
          <ac:picMkLst>
            <pc:docMk/>
            <pc:sldMk cId="3381450559" sldId="319"/>
            <ac:picMk id="5" creationId="{CA8C9A19-9166-4E65-41D5-1347F712598D}"/>
          </ac:picMkLst>
        </pc:picChg>
      </pc:sldChg>
      <pc:sldChg chg="addSp modSp add mod">
        <pc:chgData name="Martin Schweinberger" userId="90c3b6fdff4c5443" providerId="LiveId" clId="{16B467C6-3D5B-4F2A-A3D4-D5D9DBF197BE}" dt="2026-05-23T03:35:18.157" v="4383" actId="14100"/>
        <pc:sldMkLst>
          <pc:docMk/>
          <pc:sldMk cId="1985927095" sldId="320"/>
        </pc:sldMkLst>
        <pc:spChg chg="mod">
          <ac:chgData name="Martin Schweinberger" userId="90c3b6fdff4c5443" providerId="LiveId" clId="{16B467C6-3D5B-4F2A-A3D4-D5D9DBF197BE}" dt="2026-05-23T03:35:07.696" v="4382" actId="27636"/>
          <ac:spMkLst>
            <pc:docMk/>
            <pc:sldMk cId="1985927095" sldId="320"/>
            <ac:spMk id="2" creationId="{3FCF941B-D192-5374-271E-A0210F2E9009}"/>
          </ac:spMkLst>
        </pc:spChg>
        <pc:spChg chg="mod">
          <ac:chgData name="Martin Schweinberger" userId="90c3b6fdff4c5443" providerId="LiveId" clId="{16B467C6-3D5B-4F2A-A3D4-D5D9DBF197BE}" dt="2026-05-23T03:21:32.350" v="4093" actId="113"/>
          <ac:spMkLst>
            <pc:docMk/>
            <pc:sldMk cId="1985927095" sldId="320"/>
            <ac:spMk id="3" creationId="{63D2BDD3-EF95-58B2-BA9B-A0262EFC8733}"/>
          </ac:spMkLst>
        </pc:spChg>
        <pc:picChg chg="add mod ord">
          <ac:chgData name="Martin Schweinberger" userId="90c3b6fdff4c5443" providerId="LiveId" clId="{16B467C6-3D5B-4F2A-A3D4-D5D9DBF197BE}" dt="2026-05-23T03:35:18.157" v="4383" actId="14100"/>
          <ac:picMkLst>
            <pc:docMk/>
            <pc:sldMk cId="1985927095" sldId="320"/>
            <ac:picMk id="5" creationId="{955BDBE4-1435-9FF7-75E0-7408A79E9A76}"/>
          </ac:picMkLst>
        </pc:picChg>
      </pc:sldChg>
      <pc:sldChg chg="addSp modSp add mod">
        <pc:chgData name="Martin Schweinberger" userId="90c3b6fdff4c5443" providerId="LiveId" clId="{16B467C6-3D5B-4F2A-A3D4-D5D9DBF197BE}" dt="2026-05-23T03:39:46.407" v="4410" actId="313"/>
        <pc:sldMkLst>
          <pc:docMk/>
          <pc:sldMk cId="2243776919" sldId="321"/>
        </pc:sldMkLst>
        <pc:spChg chg="mod">
          <ac:chgData name="Martin Schweinberger" userId="90c3b6fdff4c5443" providerId="LiveId" clId="{16B467C6-3D5B-4F2A-A3D4-D5D9DBF197BE}" dt="2026-05-23T03:39:46.407" v="4410" actId="313"/>
          <ac:spMkLst>
            <pc:docMk/>
            <pc:sldMk cId="2243776919" sldId="321"/>
            <ac:spMk id="2" creationId="{7FA3A0C8-C9A4-0A5B-29B0-20884283E33D}"/>
          </ac:spMkLst>
        </pc:spChg>
        <pc:spChg chg="mod">
          <ac:chgData name="Martin Schweinberger" userId="90c3b6fdff4c5443" providerId="LiveId" clId="{16B467C6-3D5B-4F2A-A3D4-D5D9DBF197BE}" dt="2026-05-23T03:24:06.456" v="4164" actId="113"/>
          <ac:spMkLst>
            <pc:docMk/>
            <pc:sldMk cId="2243776919" sldId="321"/>
            <ac:spMk id="3" creationId="{27E4DC14-740A-9629-69F1-56C83B412B96}"/>
          </ac:spMkLst>
        </pc:spChg>
        <pc:picChg chg="add mod ord">
          <ac:chgData name="Martin Schweinberger" userId="90c3b6fdff4c5443" providerId="LiveId" clId="{16B467C6-3D5B-4F2A-A3D4-D5D9DBF197BE}" dt="2026-05-23T03:39:04.667" v="4387" actId="167"/>
          <ac:picMkLst>
            <pc:docMk/>
            <pc:sldMk cId="2243776919" sldId="321"/>
            <ac:picMk id="5" creationId="{6DA159EF-FCE5-BC3C-254F-FB4719EAAAAE}"/>
          </ac:picMkLst>
        </pc:picChg>
      </pc:sldChg>
      <pc:sldChg chg="modSp add mod">
        <pc:chgData name="Martin Schweinberger" userId="90c3b6fdff4c5443" providerId="LiveId" clId="{16B467C6-3D5B-4F2A-A3D4-D5D9DBF197BE}" dt="2026-05-23T03:30:05.891" v="4338" actId="207"/>
        <pc:sldMkLst>
          <pc:docMk/>
          <pc:sldMk cId="1971211391" sldId="322"/>
        </pc:sldMkLst>
        <pc:spChg chg="mod">
          <ac:chgData name="Martin Schweinberger" userId="90c3b6fdff4c5443" providerId="LiveId" clId="{16B467C6-3D5B-4F2A-A3D4-D5D9DBF197BE}" dt="2026-05-23T03:30:05.891" v="4338" actId="207"/>
          <ac:spMkLst>
            <pc:docMk/>
            <pc:sldMk cId="1971211391" sldId="322"/>
            <ac:spMk id="2" creationId="{507116A4-9D1F-238B-54FE-A24BC8503434}"/>
          </ac:spMkLst>
        </pc:spChg>
        <pc:spChg chg="mod">
          <ac:chgData name="Martin Schweinberger" userId="90c3b6fdff4c5443" providerId="LiveId" clId="{16B467C6-3D5B-4F2A-A3D4-D5D9DBF197BE}" dt="2026-05-23T03:27:48.105" v="4287" actId="113"/>
          <ac:spMkLst>
            <pc:docMk/>
            <pc:sldMk cId="1971211391" sldId="322"/>
            <ac:spMk id="3" creationId="{F0D0B564-D649-1B05-FA7C-A7A572C524B5}"/>
          </ac:spMkLst>
        </pc:spChg>
      </pc:sldChg>
      <pc:sldMasterChg chg="modSldLayout">
        <pc:chgData name="Martin Schweinberger" userId="90c3b6fdff4c5443" providerId="LiveId" clId="{16B467C6-3D5B-4F2A-A3D4-D5D9DBF197BE}" dt="2026-05-21T08:46:05.264" v="3521"/>
        <pc:sldMasterMkLst>
          <pc:docMk/>
          <pc:sldMasterMk cId="966951298" sldId="2147483648"/>
        </pc:sldMasterMkLst>
        <pc:sldLayoutChg chg="modSp mod">
          <pc:chgData name="Martin Schweinberger" userId="90c3b6fdff4c5443" providerId="LiveId" clId="{16B467C6-3D5B-4F2A-A3D4-D5D9DBF197BE}" dt="2026-05-21T04:03:14.936" v="1055" actId="20577"/>
          <pc:sldLayoutMkLst>
            <pc:docMk/>
            <pc:sldMasterMk cId="966951298" sldId="2147483648"/>
            <pc:sldLayoutMk cId="1170451608" sldId="2147483650"/>
          </pc:sldLayoutMkLst>
          <pc:spChg chg="mod">
            <ac:chgData name="Martin Schweinberger" userId="90c3b6fdff4c5443" providerId="LiveId" clId="{16B467C6-3D5B-4F2A-A3D4-D5D9DBF197BE}" dt="2026-05-21T04:03:14.936" v="1055" actId="20577"/>
            <ac:spMkLst>
              <pc:docMk/>
              <pc:sldMasterMk cId="966951298" sldId="2147483648"/>
              <pc:sldLayoutMk cId="1170451608" sldId="2147483650"/>
              <ac:spMk id="14" creationId="{1FD99A28-1D8B-5EA9-0F86-E6D4A9615ED6}"/>
            </ac:spMkLst>
          </pc:spChg>
        </pc:sldLayoutChg>
        <pc:sldLayoutChg chg="modSp mod">
          <pc:chgData name="Martin Schweinberger" userId="90c3b6fdff4c5443" providerId="LiveId" clId="{16B467C6-3D5B-4F2A-A3D4-D5D9DBF197BE}" dt="2026-05-21T04:03:36.867" v="1069" actId="20577"/>
          <pc:sldLayoutMkLst>
            <pc:docMk/>
            <pc:sldMasterMk cId="966951298" sldId="2147483648"/>
            <pc:sldLayoutMk cId="2696349262" sldId="2147483660"/>
          </pc:sldLayoutMkLst>
          <pc:spChg chg="mod">
            <ac:chgData name="Martin Schweinberger" userId="90c3b6fdff4c5443" providerId="LiveId" clId="{16B467C6-3D5B-4F2A-A3D4-D5D9DBF197BE}" dt="2026-05-21T04:03:36.867" v="1069" actId="20577"/>
            <ac:spMkLst>
              <pc:docMk/>
              <pc:sldMasterMk cId="966951298" sldId="2147483648"/>
              <pc:sldLayoutMk cId="2696349262" sldId="2147483660"/>
              <ac:spMk id="14" creationId="{1FD99A28-1D8B-5EA9-0F86-E6D4A9615ED6}"/>
            </ac:spMkLst>
          </pc:spChg>
        </pc:sldLayoutChg>
        <pc:sldLayoutChg chg="delSp modSp mod">
          <pc:chgData name="Martin Schweinberger" userId="90c3b6fdff4c5443" providerId="LiveId" clId="{16B467C6-3D5B-4F2A-A3D4-D5D9DBF197BE}" dt="2026-05-21T08:46:05.264" v="3521"/>
          <pc:sldLayoutMkLst>
            <pc:docMk/>
            <pc:sldMasterMk cId="966951298" sldId="2147483648"/>
            <pc:sldLayoutMk cId="14941981"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E836A-4A68-4A82-8B53-1D5204F747CA}" type="datetimeFigureOut">
              <a:rPr lang="en-AU" smtClean="0"/>
              <a:t>23/05/2026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485F9-06F0-4D59-9F9F-9832011C73BD}" type="slidenum">
              <a:rPr lang="en-AU" smtClean="0"/>
              <a:t>‹#›</a:t>
            </a:fld>
            <a:endParaRPr lang="en-AU"/>
          </a:p>
        </p:txBody>
      </p:sp>
    </p:spTree>
    <p:extLst>
      <p:ext uri="{BB962C8B-B14F-4D97-AF65-F5344CB8AC3E}">
        <p14:creationId xmlns:p14="http://schemas.microsoft.com/office/powerpoint/2010/main" val="8405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a direct question to the room — don't just read the title. Try: </a:t>
            </a:r>
            <a:r>
              <a:rPr lang="en-US" i="1" dirty="0"/>
              <a:t>"How many of you have read a paper and wanted to know exactly how the author got from their data to their conclusion — and couldn't tell?"</a:t>
            </a:r>
            <a:r>
              <a:rPr lang="en-US" dirty="0"/>
              <a:t> Let them respond. Then: </a:t>
            </a:r>
            <a:r>
              <a:rPr lang="en-US" i="1" dirty="0"/>
              <a:t>"That's what this talk is about."</a:t>
            </a:r>
            <a:endParaRPr lang="en-AU" dirty="0"/>
          </a:p>
        </p:txBody>
      </p:sp>
      <p:sp>
        <p:nvSpPr>
          <p:cNvPr id="4" name="Slide Number Placeholder 3"/>
          <p:cNvSpPr>
            <a:spLocks noGrp="1"/>
          </p:cNvSpPr>
          <p:nvPr>
            <p:ph type="sldNum" sz="quarter" idx="5"/>
          </p:nvPr>
        </p:nvSpPr>
        <p:spPr/>
        <p:txBody>
          <a:bodyPr/>
          <a:lstStyle/>
          <a:p>
            <a:fld id="{ACF485F9-06F0-4D59-9F9F-9832011C73BD}" type="slidenum">
              <a:rPr lang="en-AU" smtClean="0"/>
              <a:t>1</a:t>
            </a:fld>
            <a:endParaRPr lang="en-AU"/>
          </a:p>
        </p:txBody>
      </p:sp>
    </p:spTree>
    <p:extLst>
      <p:ext uri="{BB962C8B-B14F-4D97-AF65-F5344CB8AC3E}">
        <p14:creationId xmlns:p14="http://schemas.microsoft.com/office/powerpoint/2010/main" val="1009671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11C1D-4A3F-9221-5D3C-CBAA02992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86197-8A60-C2F5-8D8E-0E7AC3745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AB801-8CB1-0067-3605-995ACC893E9E}"/>
              </a:ext>
            </a:extLst>
          </p:cNvPr>
          <p:cNvSpPr>
            <a:spLocks noGrp="1"/>
          </p:cNvSpPr>
          <p:nvPr>
            <p:ph type="body" idx="1"/>
          </p:nvPr>
        </p:nvSpPr>
        <p:spPr/>
        <p:txBody>
          <a:bodyPr/>
          <a:lstStyle/>
          <a:p>
            <a:r>
              <a:rPr lang="en-US" dirty="0"/>
              <a:t>The bottom items are what most qualitative researchers have never been asked to do — and what notebooks make possible. The annotation guide, the borderline case discussion, the "I considered coding this as X but chose Y because..." — that's transparency in interpretive work. It doesn't require code. It requires documentation.</a:t>
            </a:r>
            <a:endParaRPr lang="en-AU" dirty="0"/>
          </a:p>
        </p:txBody>
      </p:sp>
      <p:sp>
        <p:nvSpPr>
          <p:cNvPr id="4" name="Slide Number Placeholder 3">
            <a:extLst>
              <a:ext uri="{FF2B5EF4-FFF2-40B4-BE49-F238E27FC236}">
                <a16:creationId xmlns:a16="http://schemas.microsoft.com/office/drawing/2014/main" id="{D8EF1DCD-F351-9997-86E9-DEBCAAE9ADA3}"/>
              </a:ext>
            </a:extLst>
          </p:cNvPr>
          <p:cNvSpPr>
            <a:spLocks noGrp="1"/>
          </p:cNvSpPr>
          <p:nvPr>
            <p:ph type="sldNum" sz="quarter" idx="5"/>
          </p:nvPr>
        </p:nvSpPr>
        <p:spPr/>
        <p:txBody>
          <a:bodyPr/>
          <a:lstStyle/>
          <a:p>
            <a:fld id="{ACF485F9-06F0-4D59-9F9F-9832011C73BD}" type="slidenum">
              <a:rPr lang="en-AU" smtClean="0"/>
              <a:t>11</a:t>
            </a:fld>
            <a:endParaRPr lang="en-AU"/>
          </a:p>
        </p:txBody>
      </p:sp>
    </p:spTree>
    <p:extLst>
      <p:ext uri="{BB962C8B-B14F-4D97-AF65-F5344CB8AC3E}">
        <p14:creationId xmlns:p14="http://schemas.microsoft.com/office/powerpoint/2010/main" val="226500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CA9A0-759E-AE39-6A98-806C832C4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D8A1F-5603-9D92-01E7-B8126867F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D64E7-21E2-D5CF-02EE-2AE37AE89FCA}"/>
              </a:ext>
            </a:extLst>
          </p:cNvPr>
          <p:cNvSpPr>
            <a:spLocks noGrp="1"/>
          </p:cNvSpPr>
          <p:nvPr>
            <p:ph type="body" idx="1"/>
          </p:nvPr>
        </p:nvSpPr>
        <p:spPr/>
        <p:txBody>
          <a:bodyPr/>
          <a:lstStyle/>
          <a:p>
            <a:r>
              <a:rPr lang="en-US" dirty="0"/>
              <a:t>Acknowledge these honestly. Don't </a:t>
            </a:r>
            <a:r>
              <a:rPr lang="en-US" dirty="0" err="1"/>
              <a:t>minimise</a:t>
            </a:r>
            <a:r>
              <a:rPr lang="en-US" dirty="0"/>
              <a:t> them. The audience — especially the professors — will have experienced all four. The point is not that transparency is easy. It's that tools now exist that lower the barrier substantially, and we have a professional obligation to use them.</a:t>
            </a:r>
            <a:endParaRPr lang="en-AU" dirty="0"/>
          </a:p>
        </p:txBody>
      </p:sp>
      <p:sp>
        <p:nvSpPr>
          <p:cNvPr id="4" name="Slide Number Placeholder 3">
            <a:extLst>
              <a:ext uri="{FF2B5EF4-FFF2-40B4-BE49-F238E27FC236}">
                <a16:creationId xmlns:a16="http://schemas.microsoft.com/office/drawing/2014/main" id="{364DC424-F1D1-7BAB-50F1-7F8069065FCB}"/>
              </a:ext>
            </a:extLst>
          </p:cNvPr>
          <p:cNvSpPr>
            <a:spLocks noGrp="1"/>
          </p:cNvSpPr>
          <p:nvPr>
            <p:ph type="sldNum" sz="quarter" idx="5"/>
          </p:nvPr>
        </p:nvSpPr>
        <p:spPr/>
        <p:txBody>
          <a:bodyPr/>
          <a:lstStyle/>
          <a:p>
            <a:fld id="{ACF485F9-06F0-4D59-9F9F-9832011C73BD}" type="slidenum">
              <a:rPr lang="en-AU" smtClean="0"/>
              <a:t>12</a:t>
            </a:fld>
            <a:endParaRPr lang="en-AU"/>
          </a:p>
        </p:txBody>
      </p:sp>
    </p:spTree>
    <p:extLst>
      <p:ext uri="{BB962C8B-B14F-4D97-AF65-F5344CB8AC3E}">
        <p14:creationId xmlns:p14="http://schemas.microsoft.com/office/powerpoint/2010/main" val="121774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6F248-31A9-257C-2951-E7191651C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3EDDA-144D-1F84-419A-0D1A84D20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B6C5A-4753-D3D0-E6DA-37714C7C0D94}"/>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2EC0D852-5801-7C1E-BD25-1AA11DC0D3AF}"/>
              </a:ext>
            </a:extLst>
          </p:cNvPr>
          <p:cNvSpPr>
            <a:spLocks noGrp="1"/>
          </p:cNvSpPr>
          <p:nvPr>
            <p:ph type="sldNum" sz="quarter" idx="5"/>
          </p:nvPr>
        </p:nvSpPr>
        <p:spPr/>
        <p:txBody>
          <a:bodyPr/>
          <a:lstStyle/>
          <a:p>
            <a:fld id="{ACF485F9-06F0-4D59-9F9F-9832011C73BD}" type="slidenum">
              <a:rPr lang="en-AU" smtClean="0"/>
              <a:t>13</a:t>
            </a:fld>
            <a:endParaRPr lang="en-AU"/>
          </a:p>
        </p:txBody>
      </p:sp>
    </p:spTree>
    <p:extLst>
      <p:ext uri="{BB962C8B-B14F-4D97-AF65-F5344CB8AC3E}">
        <p14:creationId xmlns:p14="http://schemas.microsoft.com/office/powerpoint/2010/main" val="207574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69C9A-B4EA-5EE5-39AA-53B5CE378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E3A02-D322-5F0E-AD6F-C4CF42022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6ECFF-FC7E-51B1-3B7E-4DFD15158851}"/>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319A472C-5A6E-E8E1-D9D3-E5B0A9DE88FA}"/>
              </a:ext>
            </a:extLst>
          </p:cNvPr>
          <p:cNvSpPr>
            <a:spLocks noGrp="1"/>
          </p:cNvSpPr>
          <p:nvPr>
            <p:ph type="sldNum" sz="quarter" idx="5"/>
          </p:nvPr>
        </p:nvSpPr>
        <p:spPr/>
        <p:txBody>
          <a:bodyPr/>
          <a:lstStyle/>
          <a:p>
            <a:fld id="{ACF485F9-06F0-4D59-9F9F-9832011C73BD}" type="slidenum">
              <a:rPr lang="en-AU" smtClean="0"/>
              <a:t>14</a:t>
            </a:fld>
            <a:endParaRPr lang="en-AU"/>
          </a:p>
        </p:txBody>
      </p:sp>
    </p:spTree>
    <p:extLst>
      <p:ext uri="{BB962C8B-B14F-4D97-AF65-F5344CB8AC3E}">
        <p14:creationId xmlns:p14="http://schemas.microsoft.com/office/powerpoint/2010/main" val="15674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0B88E-C677-F8F3-A265-D2C3318D5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A30CC-B239-3B70-B509-7524B05BC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DF4F4-A865-40D6-68AD-1D296A7C6EF1}"/>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3871652A-0615-939D-E8BF-158FFF4FD9A3}"/>
              </a:ext>
            </a:extLst>
          </p:cNvPr>
          <p:cNvSpPr>
            <a:spLocks noGrp="1"/>
          </p:cNvSpPr>
          <p:nvPr>
            <p:ph type="sldNum" sz="quarter" idx="5"/>
          </p:nvPr>
        </p:nvSpPr>
        <p:spPr/>
        <p:txBody>
          <a:bodyPr/>
          <a:lstStyle/>
          <a:p>
            <a:fld id="{ACF485F9-06F0-4D59-9F9F-9832011C73BD}" type="slidenum">
              <a:rPr lang="en-AU" smtClean="0"/>
              <a:t>15</a:t>
            </a:fld>
            <a:endParaRPr lang="en-AU"/>
          </a:p>
        </p:txBody>
      </p:sp>
    </p:spTree>
    <p:extLst>
      <p:ext uri="{BB962C8B-B14F-4D97-AF65-F5344CB8AC3E}">
        <p14:creationId xmlns:p14="http://schemas.microsoft.com/office/powerpoint/2010/main" val="33049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DB372-7674-3A46-D4FC-B9B4DC32B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57E32-16D3-4DE7-165D-4FEF47507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F5302-05A4-67F7-CBB3-F952975718C2}"/>
              </a:ext>
            </a:extLst>
          </p:cNvPr>
          <p:cNvSpPr>
            <a:spLocks noGrp="1"/>
          </p:cNvSpPr>
          <p:nvPr>
            <p:ph type="body" idx="1"/>
          </p:nvPr>
        </p:nvSpPr>
        <p:spPr/>
        <p:txBody>
          <a:bodyPr/>
          <a:lstStyle/>
          <a:p>
            <a:r>
              <a:rPr lang="en-US" dirty="0"/>
              <a:t>This is the slide that makes notebooks concrete for a non-technical audience. The code is the same. What the notebook adds is the reasoning around the code — which is precisely what peer reviewers and future researchers need to evaluate and build on the work.</a:t>
            </a:r>
            <a:endParaRPr lang="en-AU" dirty="0"/>
          </a:p>
        </p:txBody>
      </p:sp>
      <p:sp>
        <p:nvSpPr>
          <p:cNvPr id="4" name="Slide Number Placeholder 3">
            <a:extLst>
              <a:ext uri="{FF2B5EF4-FFF2-40B4-BE49-F238E27FC236}">
                <a16:creationId xmlns:a16="http://schemas.microsoft.com/office/drawing/2014/main" id="{03EA5F7C-B5E8-6433-0B25-DA17BEE5D5CF}"/>
              </a:ext>
            </a:extLst>
          </p:cNvPr>
          <p:cNvSpPr>
            <a:spLocks noGrp="1"/>
          </p:cNvSpPr>
          <p:nvPr>
            <p:ph type="sldNum" sz="quarter" idx="5"/>
          </p:nvPr>
        </p:nvSpPr>
        <p:spPr/>
        <p:txBody>
          <a:bodyPr/>
          <a:lstStyle/>
          <a:p>
            <a:fld id="{ACF485F9-06F0-4D59-9F9F-9832011C73BD}" type="slidenum">
              <a:rPr lang="en-AU" smtClean="0"/>
              <a:t>16</a:t>
            </a:fld>
            <a:endParaRPr lang="en-AU"/>
          </a:p>
        </p:txBody>
      </p:sp>
    </p:spTree>
    <p:extLst>
      <p:ext uri="{BB962C8B-B14F-4D97-AF65-F5344CB8AC3E}">
        <p14:creationId xmlns:p14="http://schemas.microsoft.com/office/powerpoint/2010/main" val="3005598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BE64-66DD-D654-6D8D-7B68D3C84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DB325-8679-7870-EE30-ECB764519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01161-3751-2B1B-CD71-4B8CA841A602}"/>
              </a:ext>
            </a:extLst>
          </p:cNvPr>
          <p:cNvSpPr>
            <a:spLocks noGrp="1"/>
          </p:cNvSpPr>
          <p:nvPr>
            <p:ph type="body" idx="1"/>
          </p:nvPr>
        </p:nvSpPr>
        <p:spPr/>
        <p:txBody>
          <a:bodyPr/>
          <a:lstStyle/>
          <a:p>
            <a:r>
              <a:rPr lang="en-US" dirty="0"/>
              <a:t>This is the slide that makes notebooks concrete for a non-technical audience. The code is the same. What the notebook adds is the reasoning around the code — which is precisely what peer reviewers and future researchers need to evaluate and build on the work.</a:t>
            </a:r>
            <a:endParaRPr lang="en-AU" dirty="0"/>
          </a:p>
        </p:txBody>
      </p:sp>
      <p:sp>
        <p:nvSpPr>
          <p:cNvPr id="4" name="Slide Number Placeholder 3">
            <a:extLst>
              <a:ext uri="{FF2B5EF4-FFF2-40B4-BE49-F238E27FC236}">
                <a16:creationId xmlns:a16="http://schemas.microsoft.com/office/drawing/2014/main" id="{86B891D3-E5C9-FF8A-20F8-33933DC52FF9}"/>
              </a:ext>
            </a:extLst>
          </p:cNvPr>
          <p:cNvSpPr>
            <a:spLocks noGrp="1"/>
          </p:cNvSpPr>
          <p:nvPr>
            <p:ph type="sldNum" sz="quarter" idx="5"/>
          </p:nvPr>
        </p:nvSpPr>
        <p:spPr/>
        <p:txBody>
          <a:bodyPr/>
          <a:lstStyle/>
          <a:p>
            <a:fld id="{ACF485F9-06F0-4D59-9F9F-9832011C73BD}" type="slidenum">
              <a:rPr lang="en-AU" smtClean="0"/>
              <a:t>17</a:t>
            </a:fld>
            <a:endParaRPr lang="en-AU"/>
          </a:p>
        </p:txBody>
      </p:sp>
    </p:spTree>
    <p:extLst>
      <p:ext uri="{BB962C8B-B14F-4D97-AF65-F5344CB8AC3E}">
        <p14:creationId xmlns:p14="http://schemas.microsoft.com/office/powerpoint/2010/main" val="1225439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52DA7-8FD9-98E8-99A5-A5D4D5AF7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51494-97E0-4A50-E81A-A40BCC620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B85F3-0955-51D7-381F-231BCF544DA1}"/>
              </a:ext>
            </a:extLst>
          </p:cNvPr>
          <p:cNvSpPr>
            <a:spLocks noGrp="1"/>
          </p:cNvSpPr>
          <p:nvPr>
            <p:ph type="body" idx="1"/>
          </p:nvPr>
        </p:nvSpPr>
        <p:spPr/>
        <p:txBody>
          <a:bodyPr/>
          <a:lstStyle/>
          <a:p>
            <a:r>
              <a:rPr lang="en-US" dirty="0"/>
              <a:t>Many in the room will have heard of GitHub but think of it as something for programmers. Push back on that. Any file — a Word document, a coding scheme, a PDF annotation guide — can be stored and version-controlled on GitHub. The key benefit for interpretive researchers is that it creates a permanent, publicly accessible record of their materials.</a:t>
            </a:r>
            <a:endParaRPr lang="en-AU" dirty="0"/>
          </a:p>
        </p:txBody>
      </p:sp>
      <p:sp>
        <p:nvSpPr>
          <p:cNvPr id="4" name="Slide Number Placeholder 3">
            <a:extLst>
              <a:ext uri="{FF2B5EF4-FFF2-40B4-BE49-F238E27FC236}">
                <a16:creationId xmlns:a16="http://schemas.microsoft.com/office/drawing/2014/main" id="{706402DC-D0CA-F10B-2BB2-737BFAE788B3}"/>
              </a:ext>
            </a:extLst>
          </p:cNvPr>
          <p:cNvSpPr>
            <a:spLocks noGrp="1"/>
          </p:cNvSpPr>
          <p:nvPr>
            <p:ph type="sldNum" sz="quarter" idx="5"/>
          </p:nvPr>
        </p:nvSpPr>
        <p:spPr/>
        <p:txBody>
          <a:bodyPr/>
          <a:lstStyle/>
          <a:p>
            <a:fld id="{ACF485F9-06F0-4D59-9F9F-9832011C73BD}" type="slidenum">
              <a:rPr lang="en-AU" smtClean="0"/>
              <a:t>18</a:t>
            </a:fld>
            <a:endParaRPr lang="en-AU"/>
          </a:p>
        </p:txBody>
      </p:sp>
    </p:spTree>
    <p:extLst>
      <p:ext uri="{BB962C8B-B14F-4D97-AF65-F5344CB8AC3E}">
        <p14:creationId xmlns:p14="http://schemas.microsoft.com/office/powerpoint/2010/main" val="275621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37318-39E1-2E0D-CE0D-7A53A674D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DEE7A-2A91-3590-60BB-1B4A38EF6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9F6AC-7DDC-7F9E-92C4-77F46038D48A}"/>
              </a:ext>
            </a:extLst>
          </p:cNvPr>
          <p:cNvSpPr>
            <a:spLocks noGrp="1"/>
          </p:cNvSpPr>
          <p:nvPr>
            <p:ph type="body" idx="1"/>
          </p:nvPr>
        </p:nvSpPr>
        <p:spPr/>
        <p:txBody>
          <a:bodyPr/>
          <a:lstStyle/>
          <a:p>
            <a:r>
              <a:rPr lang="en-US" dirty="0"/>
              <a:t>Binder is the underused tool in this stack. The distinction between theoretical and practical reproducibility is worth dwelling on — you make it in your paper and it's genuinely clarifying. Theoretical reproducibility means the materials exist somewhere. Practical reproducibility means someone can actually use them without a PhD in software engineering.</a:t>
            </a:r>
            <a:endParaRPr lang="en-AU" dirty="0"/>
          </a:p>
        </p:txBody>
      </p:sp>
      <p:sp>
        <p:nvSpPr>
          <p:cNvPr id="4" name="Slide Number Placeholder 3">
            <a:extLst>
              <a:ext uri="{FF2B5EF4-FFF2-40B4-BE49-F238E27FC236}">
                <a16:creationId xmlns:a16="http://schemas.microsoft.com/office/drawing/2014/main" id="{84469F92-E66B-BC7D-F763-C4C38FAAF591}"/>
              </a:ext>
            </a:extLst>
          </p:cNvPr>
          <p:cNvSpPr>
            <a:spLocks noGrp="1"/>
          </p:cNvSpPr>
          <p:nvPr>
            <p:ph type="sldNum" sz="quarter" idx="5"/>
          </p:nvPr>
        </p:nvSpPr>
        <p:spPr/>
        <p:txBody>
          <a:bodyPr/>
          <a:lstStyle/>
          <a:p>
            <a:fld id="{ACF485F9-06F0-4D59-9F9F-9832011C73BD}" type="slidenum">
              <a:rPr lang="en-AU" smtClean="0"/>
              <a:t>19</a:t>
            </a:fld>
            <a:endParaRPr lang="en-AU"/>
          </a:p>
        </p:txBody>
      </p:sp>
    </p:spTree>
    <p:extLst>
      <p:ext uri="{BB962C8B-B14F-4D97-AF65-F5344CB8AC3E}">
        <p14:creationId xmlns:p14="http://schemas.microsoft.com/office/powerpoint/2010/main" val="1953358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C978A-9FF6-343C-4656-6B3939A43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03B95F-8155-07A2-C26A-5DCFCF824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5CFFB-2638-F77E-08A0-1F50456F1E98}"/>
              </a:ext>
            </a:extLst>
          </p:cNvPr>
          <p:cNvSpPr>
            <a:spLocks noGrp="1"/>
          </p:cNvSpPr>
          <p:nvPr>
            <p:ph type="body" idx="1"/>
          </p:nvPr>
        </p:nvSpPr>
        <p:spPr/>
        <p:txBody>
          <a:bodyPr/>
          <a:lstStyle/>
          <a:p>
            <a:r>
              <a:rPr lang="en-US" dirty="0"/>
              <a:t>Keep this brief. LADAL is a resource, not the focus. The key thing for the audience to take away is that the tutorials are written for people exactly like them — linguists who want to do more rigorous, transparent work but don't have a computer science background. The local LLM tutorial gets a fuller treatment later.</a:t>
            </a:r>
            <a:endParaRPr lang="en-AU" dirty="0"/>
          </a:p>
        </p:txBody>
      </p:sp>
      <p:sp>
        <p:nvSpPr>
          <p:cNvPr id="4" name="Slide Number Placeholder 3">
            <a:extLst>
              <a:ext uri="{FF2B5EF4-FFF2-40B4-BE49-F238E27FC236}">
                <a16:creationId xmlns:a16="http://schemas.microsoft.com/office/drawing/2014/main" id="{085D1410-9001-E0BA-B76F-D59687969217}"/>
              </a:ext>
            </a:extLst>
          </p:cNvPr>
          <p:cNvSpPr>
            <a:spLocks noGrp="1"/>
          </p:cNvSpPr>
          <p:nvPr>
            <p:ph type="sldNum" sz="quarter" idx="5"/>
          </p:nvPr>
        </p:nvSpPr>
        <p:spPr/>
        <p:txBody>
          <a:bodyPr/>
          <a:lstStyle/>
          <a:p>
            <a:fld id="{ACF485F9-06F0-4D59-9F9F-9832011C73BD}" type="slidenum">
              <a:rPr lang="en-AU" smtClean="0"/>
              <a:t>20</a:t>
            </a:fld>
            <a:endParaRPr lang="en-AU"/>
          </a:p>
        </p:txBody>
      </p:sp>
    </p:spTree>
    <p:extLst>
      <p:ext uri="{BB962C8B-B14F-4D97-AF65-F5344CB8AC3E}">
        <p14:creationId xmlns:p14="http://schemas.microsoft.com/office/powerpoint/2010/main" val="60089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C134-1FAA-00CD-20FF-21D81447F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B3D7E-3EAC-1DEE-7482-16214A4D9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29160-FF06-813B-CB44-722512EF49D0}"/>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56FFBAC6-89AB-3E9A-18AF-5F21A4BC788B}"/>
              </a:ext>
            </a:extLst>
          </p:cNvPr>
          <p:cNvSpPr>
            <a:spLocks noGrp="1"/>
          </p:cNvSpPr>
          <p:nvPr>
            <p:ph type="sldNum" sz="quarter" idx="5"/>
          </p:nvPr>
        </p:nvSpPr>
        <p:spPr/>
        <p:txBody>
          <a:bodyPr/>
          <a:lstStyle/>
          <a:p>
            <a:fld id="{ACF485F9-06F0-4D59-9F9F-9832011C73BD}" type="slidenum">
              <a:rPr lang="en-AU" smtClean="0"/>
              <a:t>3</a:t>
            </a:fld>
            <a:endParaRPr lang="en-AU"/>
          </a:p>
        </p:txBody>
      </p:sp>
    </p:spTree>
    <p:extLst>
      <p:ext uri="{BB962C8B-B14F-4D97-AF65-F5344CB8AC3E}">
        <p14:creationId xmlns:p14="http://schemas.microsoft.com/office/powerpoint/2010/main" val="529413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9374C-BEAB-B877-6A59-F9BFC6538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410B6-45BC-AE3D-4A57-176A3DE2A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B5D39-1326-26D0-2582-AECA908E4707}"/>
              </a:ext>
            </a:extLst>
          </p:cNvPr>
          <p:cNvSpPr>
            <a:spLocks noGrp="1"/>
          </p:cNvSpPr>
          <p:nvPr>
            <p:ph type="body" idx="1"/>
          </p:nvPr>
        </p:nvSpPr>
        <p:spPr/>
        <p:txBody>
          <a:bodyPr/>
          <a:lstStyle/>
          <a:p>
            <a:r>
              <a:rPr lang="en-US" dirty="0"/>
              <a:t>This diagram is deliberately simple — don't overcomplicate it. The point is that the stack works together: notebooks document, GitHub/OSF preserves and shares, Binder activates. For the qualitative professors: the notebook is the piece that extends to their work most directly. They don't need to run code — they need to document their analytical process in a way that others can follow.</a:t>
            </a:r>
            <a:endParaRPr lang="en-AU" dirty="0"/>
          </a:p>
        </p:txBody>
      </p:sp>
      <p:sp>
        <p:nvSpPr>
          <p:cNvPr id="4" name="Slide Number Placeholder 3">
            <a:extLst>
              <a:ext uri="{FF2B5EF4-FFF2-40B4-BE49-F238E27FC236}">
                <a16:creationId xmlns:a16="http://schemas.microsoft.com/office/drawing/2014/main" id="{F9661B89-E0C1-F513-F79D-AE14418E5CEB}"/>
              </a:ext>
            </a:extLst>
          </p:cNvPr>
          <p:cNvSpPr>
            <a:spLocks noGrp="1"/>
          </p:cNvSpPr>
          <p:nvPr>
            <p:ph type="sldNum" sz="quarter" idx="5"/>
          </p:nvPr>
        </p:nvSpPr>
        <p:spPr/>
        <p:txBody>
          <a:bodyPr/>
          <a:lstStyle/>
          <a:p>
            <a:fld id="{ACF485F9-06F0-4D59-9F9F-9832011C73BD}" type="slidenum">
              <a:rPr lang="en-AU" smtClean="0"/>
              <a:t>21</a:t>
            </a:fld>
            <a:endParaRPr lang="en-AU"/>
          </a:p>
        </p:txBody>
      </p:sp>
    </p:spTree>
    <p:extLst>
      <p:ext uri="{BB962C8B-B14F-4D97-AF65-F5344CB8AC3E}">
        <p14:creationId xmlns:p14="http://schemas.microsoft.com/office/powerpoint/2010/main" val="3946630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67D4E-5E6C-AD8B-A857-F9CC3FDDF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96ADC-45D6-B328-D8DD-1CE7531E7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0267A-068E-5259-2CE0-FA888AEDF736}"/>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C04E26AE-AFA1-A517-C969-3D75CF7E91BE}"/>
              </a:ext>
            </a:extLst>
          </p:cNvPr>
          <p:cNvSpPr>
            <a:spLocks noGrp="1"/>
          </p:cNvSpPr>
          <p:nvPr>
            <p:ph type="sldNum" sz="quarter" idx="5"/>
          </p:nvPr>
        </p:nvSpPr>
        <p:spPr/>
        <p:txBody>
          <a:bodyPr/>
          <a:lstStyle/>
          <a:p>
            <a:fld id="{ACF485F9-06F0-4D59-9F9F-9832011C73BD}" type="slidenum">
              <a:rPr lang="en-AU" smtClean="0"/>
              <a:t>22</a:t>
            </a:fld>
            <a:endParaRPr lang="en-AU"/>
          </a:p>
        </p:txBody>
      </p:sp>
    </p:spTree>
    <p:extLst>
      <p:ext uri="{BB962C8B-B14F-4D97-AF65-F5344CB8AC3E}">
        <p14:creationId xmlns:p14="http://schemas.microsoft.com/office/powerpoint/2010/main" val="1579821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EB615-ECF7-9A2D-270F-CC7119552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5ED71-4D2F-06EB-FA1F-AF6E2DE59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1FB27C-6E32-9374-5B81-7F712FA494FC}"/>
              </a:ext>
            </a:extLst>
          </p:cNvPr>
          <p:cNvSpPr>
            <a:spLocks noGrp="1"/>
          </p:cNvSpPr>
          <p:nvPr>
            <p:ph type="body" idx="1"/>
          </p:nvPr>
        </p:nvSpPr>
        <p:spPr/>
        <p:txBody>
          <a:bodyPr/>
          <a:lstStyle/>
          <a:p>
            <a:r>
              <a:rPr lang="en-US" dirty="0"/>
              <a:t>Ground this quickly in something the audience can hear. Play or read the example aloud — "Do you think I should spray it with something or?" — and ask what they notice. It's a truncated question, it invites elaboration, it's pragmatically interesting. Then explain that the research question is about what happens </a:t>
            </a:r>
            <a:r>
              <a:rPr lang="en-US" i="1" dirty="0"/>
              <a:t>next</a:t>
            </a:r>
            <a:r>
              <a:rPr lang="en-US" dirty="0"/>
              <a:t> in the conversation — how do people respond to this?</a:t>
            </a:r>
            <a:endParaRPr lang="en-AU" dirty="0"/>
          </a:p>
        </p:txBody>
      </p:sp>
      <p:sp>
        <p:nvSpPr>
          <p:cNvPr id="4" name="Slide Number Placeholder 3">
            <a:extLst>
              <a:ext uri="{FF2B5EF4-FFF2-40B4-BE49-F238E27FC236}">
                <a16:creationId xmlns:a16="http://schemas.microsoft.com/office/drawing/2014/main" id="{B8870FB4-AB5F-518D-1FBA-927B1278CC57}"/>
              </a:ext>
            </a:extLst>
          </p:cNvPr>
          <p:cNvSpPr>
            <a:spLocks noGrp="1"/>
          </p:cNvSpPr>
          <p:nvPr>
            <p:ph type="sldNum" sz="quarter" idx="5"/>
          </p:nvPr>
        </p:nvSpPr>
        <p:spPr/>
        <p:txBody>
          <a:bodyPr/>
          <a:lstStyle/>
          <a:p>
            <a:fld id="{ACF485F9-06F0-4D59-9F9F-9832011C73BD}" type="slidenum">
              <a:rPr lang="en-AU" smtClean="0"/>
              <a:t>23</a:t>
            </a:fld>
            <a:endParaRPr lang="en-AU"/>
          </a:p>
        </p:txBody>
      </p:sp>
    </p:spTree>
    <p:extLst>
      <p:ext uri="{BB962C8B-B14F-4D97-AF65-F5344CB8AC3E}">
        <p14:creationId xmlns:p14="http://schemas.microsoft.com/office/powerpoint/2010/main" val="4106073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DFB34-8EF3-2625-AF5E-AC21F3C84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1A606-9F05-8B65-4891-0363719CE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954E8-257E-1577-1D25-7FECA637059C}"/>
              </a:ext>
            </a:extLst>
          </p:cNvPr>
          <p:cNvSpPr>
            <a:spLocks noGrp="1"/>
          </p:cNvSpPr>
          <p:nvPr>
            <p:ph type="body" idx="1"/>
          </p:nvPr>
        </p:nvSpPr>
        <p:spPr/>
        <p:txBody>
          <a:bodyPr/>
          <a:lstStyle/>
          <a:p>
            <a:r>
              <a:rPr lang="en-US" dirty="0"/>
              <a:t>The key point here is that transparency isn't just about the code — steps 2 and 3 involve no code at all, just human judgment. But those decisions are just as important as the R script, and a notebook can document them too. This is the argument for extending transparency practices to qualitative work.</a:t>
            </a:r>
            <a:endParaRPr lang="en-AU" dirty="0"/>
          </a:p>
        </p:txBody>
      </p:sp>
      <p:sp>
        <p:nvSpPr>
          <p:cNvPr id="4" name="Slide Number Placeholder 3">
            <a:extLst>
              <a:ext uri="{FF2B5EF4-FFF2-40B4-BE49-F238E27FC236}">
                <a16:creationId xmlns:a16="http://schemas.microsoft.com/office/drawing/2014/main" id="{E7DE01F2-029F-ECA9-D266-7567E8DA0D38}"/>
              </a:ext>
            </a:extLst>
          </p:cNvPr>
          <p:cNvSpPr>
            <a:spLocks noGrp="1"/>
          </p:cNvSpPr>
          <p:nvPr>
            <p:ph type="sldNum" sz="quarter" idx="5"/>
          </p:nvPr>
        </p:nvSpPr>
        <p:spPr/>
        <p:txBody>
          <a:bodyPr/>
          <a:lstStyle/>
          <a:p>
            <a:fld id="{ACF485F9-06F0-4D59-9F9F-9832011C73BD}" type="slidenum">
              <a:rPr lang="en-AU" smtClean="0"/>
              <a:t>24</a:t>
            </a:fld>
            <a:endParaRPr lang="en-AU"/>
          </a:p>
        </p:txBody>
      </p:sp>
    </p:spTree>
    <p:extLst>
      <p:ext uri="{BB962C8B-B14F-4D97-AF65-F5344CB8AC3E}">
        <p14:creationId xmlns:p14="http://schemas.microsoft.com/office/powerpoint/2010/main" val="625928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BB0A7-A483-E483-6160-DAA0E7C16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B3B94-97AF-EB91-C189-66CA87148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77DF9-5305-0450-2088-91FAEF17F9EA}"/>
              </a:ext>
            </a:extLst>
          </p:cNvPr>
          <p:cNvSpPr>
            <a:spLocks noGrp="1"/>
          </p:cNvSpPr>
          <p:nvPr>
            <p:ph type="body" idx="1"/>
          </p:nvPr>
        </p:nvSpPr>
        <p:spPr/>
        <p:txBody>
          <a:bodyPr/>
          <a:lstStyle/>
          <a:p>
            <a:r>
              <a:rPr lang="en-US" dirty="0"/>
              <a:t>The Binder link is your strongest demonstration of practical reproducibility. If you can show it on screen — even just the GitHub page — do so. The point is not "look at my finding about or" — the pragmatics audience will have opinions about that. The point is: "look at how every step that led to this finding is visible, inspectable, and interactive."</a:t>
            </a:r>
            <a:endParaRPr lang="en-AU" dirty="0"/>
          </a:p>
        </p:txBody>
      </p:sp>
      <p:sp>
        <p:nvSpPr>
          <p:cNvPr id="4" name="Slide Number Placeholder 3">
            <a:extLst>
              <a:ext uri="{FF2B5EF4-FFF2-40B4-BE49-F238E27FC236}">
                <a16:creationId xmlns:a16="http://schemas.microsoft.com/office/drawing/2014/main" id="{697C3EB3-89D4-3764-2002-CD145255CF53}"/>
              </a:ext>
            </a:extLst>
          </p:cNvPr>
          <p:cNvSpPr>
            <a:spLocks noGrp="1"/>
          </p:cNvSpPr>
          <p:nvPr>
            <p:ph type="sldNum" sz="quarter" idx="5"/>
          </p:nvPr>
        </p:nvSpPr>
        <p:spPr/>
        <p:txBody>
          <a:bodyPr/>
          <a:lstStyle/>
          <a:p>
            <a:fld id="{ACF485F9-06F0-4D59-9F9F-9832011C73BD}" type="slidenum">
              <a:rPr lang="en-AU" smtClean="0"/>
              <a:t>25</a:t>
            </a:fld>
            <a:endParaRPr lang="en-AU"/>
          </a:p>
        </p:txBody>
      </p:sp>
    </p:spTree>
    <p:extLst>
      <p:ext uri="{BB962C8B-B14F-4D97-AF65-F5344CB8AC3E}">
        <p14:creationId xmlns:p14="http://schemas.microsoft.com/office/powerpoint/2010/main" val="361846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24581-7741-A68E-CB0F-0423ACE8E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4FDC7-EFD4-01C5-163C-CF5B78EED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99D31-3205-5E21-5A5D-CEA5481CFC3B}"/>
              </a:ext>
            </a:extLst>
          </p:cNvPr>
          <p:cNvSpPr>
            <a:spLocks noGrp="1"/>
          </p:cNvSpPr>
          <p:nvPr>
            <p:ph type="body" idx="1"/>
          </p:nvPr>
        </p:nvSpPr>
        <p:spPr/>
        <p:txBody>
          <a:bodyPr/>
          <a:lstStyle/>
          <a:p>
            <a:r>
              <a:rPr lang="en-AU" dirty="0"/>
              <a:t>This is your pivot slide. Use it as a hard transition — don't rush it. Let the principle land. Then signal clearly that Part 2 is a different kind of conversation. You might say: "Everything I've shown you so far involves human researchers making decisions and documenting them. Now I want to talk about where AI fits into this picture — and where it absolutely does not."</a:t>
            </a:r>
          </a:p>
        </p:txBody>
      </p:sp>
      <p:sp>
        <p:nvSpPr>
          <p:cNvPr id="4" name="Slide Number Placeholder 3">
            <a:extLst>
              <a:ext uri="{FF2B5EF4-FFF2-40B4-BE49-F238E27FC236}">
                <a16:creationId xmlns:a16="http://schemas.microsoft.com/office/drawing/2014/main" id="{CC1A6ACB-0B5D-48AE-5EA2-63BA5040790C}"/>
              </a:ext>
            </a:extLst>
          </p:cNvPr>
          <p:cNvSpPr>
            <a:spLocks noGrp="1"/>
          </p:cNvSpPr>
          <p:nvPr>
            <p:ph type="sldNum" sz="quarter" idx="5"/>
          </p:nvPr>
        </p:nvSpPr>
        <p:spPr/>
        <p:txBody>
          <a:bodyPr/>
          <a:lstStyle/>
          <a:p>
            <a:fld id="{ACF485F9-06F0-4D59-9F9F-9832011C73BD}" type="slidenum">
              <a:rPr lang="en-AU" smtClean="0"/>
              <a:t>26</a:t>
            </a:fld>
            <a:endParaRPr lang="en-AU"/>
          </a:p>
        </p:txBody>
      </p:sp>
    </p:spTree>
    <p:extLst>
      <p:ext uri="{BB962C8B-B14F-4D97-AF65-F5344CB8AC3E}">
        <p14:creationId xmlns:p14="http://schemas.microsoft.com/office/powerpoint/2010/main" val="3090893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1E50-18B9-EAD1-B164-9887A8E57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E973E-BD75-82FB-5DD0-4B8B4343E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02E11-AE6F-6B26-D29B-5956034441AA}"/>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7DD767A6-6C4B-51B4-C0D3-0D7BB22D7F23}"/>
              </a:ext>
            </a:extLst>
          </p:cNvPr>
          <p:cNvSpPr>
            <a:spLocks noGrp="1"/>
          </p:cNvSpPr>
          <p:nvPr>
            <p:ph type="sldNum" sz="quarter" idx="5"/>
          </p:nvPr>
        </p:nvSpPr>
        <p:spPr/>
        <p:txBody>
          <a:bodyPr/>
          <a:lstStyle/>
          <a:p>
            <a:fld id="{ACF485F9-06F0-4D59-9F9F-9832011C73BD}" type="slidenum">
              <a:rPr lang="en-AU" smtClean="0"/>
              <a:t>27</a:t>
            </a:fld>
            <a:endParaRPr lang="en-AU"/>
          </a:p>
        </p:txBody>
      </p:sp>
    </p:spTree>
    <p:extLst>
      <p:ext uri="{BB962C8B-B14F-4D97-AF65-F5344CB8AC3E}">
        <p14:creationId xmlns:p14="http://schemas.microsoft.com/office/powerpoint/2010/main" val="1180104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951-0AEA-6ACC-9438-BA98626E7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4F7AD-16DD-B076-D0AA-F87AB0C64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66BDD-EEBF-D068-8354-1BAEDE93604B}"/>
              </a:ext>
            </a:extLst>
          </p:cNvPr>
          <p:cNvSpPr>
            <a:spLocks noGrp="1"/>
          </p:cNvSpPr>
          <p:nvPr>
            <p:ph type="body" idx="1"/>
          </p:nvPr>
        </p:nvSpPr>
        <p:spPr/>
        <p:txBody>
          <a:bodyPr/>
          <a:lstStyle/>
          <a:p>
            <a:r>
              <a:rPr lang="en-AU" dirty="0"/>
              <a:t>Start by clearing away misconceptions. Many people — including academics — interact with ChatGPT or Claude as if they were talking to a very knowledgeable person. That mental model leads to predictable errors: trusting outputs uncritically, being surprised by hallucinations, using AI for tasks it cannot reliably perform. The correction isn't "AI is dumb" — it's "AI is doing something fundamentally different from what you think it's doing."</a:t>
            </a:r>
          </a:p>
        </p:txBody>
      </p:sp>
      <p:sp>
        <p:nvSpPr>
          <p:cNvPr id="4" name="Slide Number Placeholder 3">
            <a:extLst>
              <a:ext uri="{FF2B5EF4-FFF2-40B4-BE49-F238E27FC236}">
                <a16:creationId xmlns:a16="http://schemas.microsoft.com/office/drawing/2014/main" id="{BF9D326C-CD1D-BE6A-BEFE-BCDDD085234E}"/>
              </a:ext>
            </a:extLst>
          </p:cNvPr>
          <p:cNvSpPr>
            <a:spLocks noGrp="1"/>
          </p:cNvSpPr>
          <p:nvPr>
            <p:ph type="sldNum" sz="quarter" idx="5"/>
          </p:nvPr>
        </p:nvSpPr>
        <p:spPr/>
        <p:txBody>
          <a:bodyPr/>
          <a:lstStyle/>
          <a:p>
            <a:fld id="{ACF485F9-06F0-4D59-9F9F-9832011C73BD}" type="slidenum">
              <a:rPr lang="en-AU" smtClean="0"/>
              <a:t>28</a:t>
            </a:fld>
            <a:endParaRPr lang="en-AU"/>
          </a:p>
        </p:txBody>
      </p:sp>
    </p:spTree>
    <p:extLst>
      <p:ext uri="{BB962C8B-B14F-4D97-AF65-F5344CB8AC3E}">
        <p14:creationId xmlns:p14="http://schemas.microsoft.com/office/powerpoint/2010/main" val="930954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most important technical slide in the talk, and it needs to land. The "prediction machine" framing is genuinely clarifying — not reductive. Spend a moment on it. You might ask: "Why does predicting the next word produce something that looks like reasoning, explanation, even creativity?" Because human language encodes enormous amounts of structured knowledge. If you've read enough text about corpus linguistics, you can predict what comes after "the concordance lines were sorted by" — and that prediction looks like knowledge. It partly is — and partly isn't.</a:t>
            </a:r>
          </a:p>
        </p:txBody>
      </p:sp>
      <p:sp>
        <p:nvSpPr>
          <p:cNvPr id="4" name="Slide Number Placeholder 3"/>
          <p:cNvSpPr>
            <a:spLocks noGrp="1"/>
          </p:cNvSpPr>
          <p:nvPr>
            <p:ph type="sldNum" sz="quarter" idx="5"/>
          </p:nvPr>
        </p:nvSpPr>
        <p:spPr/>
        <p:txBody>
          <a:bodyPr/>
          <a:lstStyle/>
          <a:p>
            <a:fld id="{ACF485F9-06F0-4D59-9F9F-9832011C73BD}" type="slidenum">
              <a:rPr lang="en-AU" smtClean="0"/>
              <a:t>29</a:t>
            </a:fld>
            <a:endParaRPr lang="en-AU"/>
          </a:p>
        </p:txBody>
      </p:sp>
    </p:spTree>
    <p:extLst>
      <p:ext uri="{BB962C8B-B14F-4D97-AF65-F5344CB8AC3E}">
        <p14:creationId xmlns:p14="http://schemas.microsoft.com/office/powerpoint/2010/main" val="3038395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3517F-B462-59D8-93BA-63A758123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6DAF7-4260-AC06-CF58-B89D9B3D9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0C255-8976-5529-FDA6-696DA1D191AB}"/>
              </a:ext>
            </a:extLst>
          </p:cNvPr>
          <p:cNvSpPr>
            <a:spLocks noGrp="1"/>
          </p:cNvSpPr>
          <p:nvPr>
            <p:ph type="body" idx="1"/>
          </p:nvPr>
        </p:nvSpPr>
        <p:spPr/>
        <p:txBody>
          <a:bodyPr/>
          <a:lstStyle/>
          <a:p>
            <a:r>
              <a:rPr lang="en-AU" dirty="0"/>
              <a:t>The tokenisation step is the one that surprises linguists most — because linguists think in words, and the model fundamentally doesn't. The "corpus pragmatics" example is good for this audience: show them that a term they use every day gets split in ways that seem arbitrary. The practical implication for your talk: token limits matter when uploading long documents to AI tools, and the model's "understanding" of a word is actually built up from </a:t>
            </a:r>
            <a:r>
              <a:rPr lang="en-AU" dirty="0" err="1"/>
              <a:t>subword</a:t>
            </a:r>
            <a:r>
              <a:rPr lang="en-AU" dirty="0"/>
              <a:t> fragments.</a:t>
            </a:r>
          </a:p>
        </p:txBody>
      </p:sp>
      <p:sp>
        <p:nvSpPr>
          <p:cNvPr id="4" name="Slide Number Placeholder 3">
            <a:extLst>
              <a:ext uri="{FF2B5EF4-FFF2-40B4-BE49-F238E27FC236}">
                <a16:creationId xmlns:a16="http://schemas.microsoft.com/office/drawing/2014/main" id="{A27C71A5-5185-02E7-3858-4B5FE5139C6E}"/>
              </a:ext>
            </a:extLst>
          </p:cNvPr>
          <p:cNvSpPr>
            <a:spLocks noGrp="1"/>
          </p:cNvSpPr>
          <p:nvPr>
            <p:ph type="sldNum" sz="quarter" idx="5"/>
          </p:nvPr>
        </p:nvSpPr>
        <p:spPr/>
        <p:txBody>
          <a:bodyPr/>
          <a:lstStyle/>
          <a:p>
            <a:fld id="{ACF485F9-06F0-4D59-9F9F-9832011C73BD}" type="slidenum">
              <a:rPr lang="en-AU" smtClean="0"/>
              <a:t>30</a:t>
            </a:fld>
            <a:endParaRPr lang="en-AU"/>
          </a:p>
        </p:txBody>
      </p:sp>
    </p:spTree>
    <p:extLst>
      <p:ext uri="{BB962C8B-B14F-4D97-AF65-F5344CB8AC3E}">
        <p14:creationId xmlns:p14="http://schemas.microsoft.com/office/powerpoint/2010/main" val="328704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psychology number is the one that shocked the field — 97% claimed significant results, only 36% survived replication. Pause on that. Then signal that linguistics is catching up to this conversation late. Don't be alarmist — frame it as an opportunity, not a scandal.</a:t>
            </a:r>
            <a:endParaRPr lang="en-AU" dirty="0"/>
          </a:p>
        </p:txBody>
      </p:sp>
      <p:sp>
        <p:nvSpPr>
          <p:cNvPr id="4" name="Slide Number Placeholder 3"/>
          <p:cNvSpPr>
            <a:spLocks noGrp="1"/>
          </p:cNvSpPr>
          <p:nvPr>
            <p:ph type="sldNum" sz="quarter" idx="5"/>
          </p:nvPr>
        </p:nvSpPr>
        <p:spPr/>
        <p:txBody>
          <a:bodyPr/>
          <a:lstStyle/>
          <a:p>
            <a:fld id="{ACF485F9-06F0-4D59-9F9F-9832011C73BD}" type="slidenum">
              <a:rPr lang="en-AU" smtClean="0"/>
              <a:t>4</a:t>
            </a:fld>
            <a:endParaRPr lang="en-AU"/>
          </a:p>
        </p:txBody>
      </p:sp>
    </p:spTree>
    <p:extLst>
      <p:ext uri="{BB962C8B-B14F-4D97-AF65-F5344CB8AC3E}">
        <p14:creationId xmlns:p14="http://schemas.microsoft.com/office/powerpoint/2010/main" val="1452594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EDC85-A942-F9D4-75DF-D2DCD0978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20580-B808-7F81-5986-063184668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E5FA6-9DB9-58EF-CD33-3821FB4A6915}"/>
              </a:ext>
            </a:extLst>
          </p:cNvPr>
          <p:cNvSpPr>
            <a:spLocks noGrp="1"/>
          </p:cNvSpPr>
          <p:nvPr>
            <p:ph type="body" idx="1"/>
          </p:nvPr>
        </p:nvSpPr>
        <p:spPr/>
        <p:txBody>
          <a:bodyPr/>
          <a:lstStyle/>
          <a:p>
            <a:r>
              <a:rPr lang="en-AU" dirty="0"/>
              <a:t>The king/queen/man/woman example is famous and slightly overused, but it earns its place here because it demonstrates something genuinely surprising: that semantic relationships have algebraic structure in the embedding space. The key point for your audience is the last one — the model doesn't "know" things in any meaningful sense. It has encoded statistical regularities. That is the root cause of hallucination, and it's worth dwelling on.</a:t>
            </a:r>
          </a:p>
        </p:txBody>
      </p:sp>
      <p:sp>
        <p:nvSpPr>
          <p:cNvPr id="4" name="Slide Number Placeholder 3">
            <a:extLst>
              <a:ext uri="{FF2B5EF4-FFF2-40B4-BE49-F238E27FC236}">
                <a16:creationId xmlns:a16="http://schemas.microsoft.com/office/drawing/2014/main" id="{E08DE35D-D6D4-0CE9-DC7C-6F0C2FB0DFAB}"/>
              </a:ext>
            </a:extLst>
          </p:cNvPr>
          <p:cNvSpPr>
            <a:spLocks noGrp="1"/>
          </p:cNvSpPr>
          <p:nvPr>
            <p:ph type="sldNum" sz="quarter" idx="5"/>
          </p:nvPr>
        </p:nvSpPr>
        <p:spPr/>
        <p:txBody>
          <a:bodyPr/>
          <a:lstStyle/>
          <a:p>
            <a:fld id="{ACF485F9-06F0-4D59-9F9F-9832011C73BD}" type="slidenum">
              <a:rPr lang="en-AU" smtClean="0"/>
              <a:t>31</a:t>
            </a:fld>
            <a:endParaRPr lang="en-AU"/>
          </a:p>
        </p:txBody>
      </p:sp>
    </p:spTree>
    <p:extLst>
      <p:ext uri="{BB962C8B-B14F-4D97-AF65-F5344CB8AC3E}">
        <p14:creationId xmlns:p14="http://schemas.microsoft.com/office/powerpoint/2010/main" val="3493017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D01C8-138E-58F8-410E-54EBA8D1C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B4CE3-4246-FE80-D4FD-F77E20E5A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B06A1-CF74-8A91-CC29-0301C9337B86}"/>
              </a:ext>
            </a:extLst>
          </p:cNvPr>
          <p:cNvSpPr>
            <a:spLocks noGrp="1"/>
          </p:cNvSpPr>
          <p:nvPr>
            <p:ph type="body" idx="1"/>
          </p:nvPr>
        </p:nvSpPr>
        <p:spPr/>
        <p:txBody>
          <a:bodyPr/>
          <a:lstStyle/>
          <a:p>
            <a:r>
              <a:rPr lang="en-AU" dirty="0"/>
              <a:t>The king/The trophy/suitcase example is from Winograd schemas — a classic test of language understanding that requires real-world knowledge to resolve. It's a good one for a linguistics audience because it is a pragmatics problem: the referent of "it" is determined by context and world knowledge, not syntax. The model gets this right not because it understands physics, but because "the [object] wouldn't fit because it was too [adjective]" appears in enough similar training contexts that the model has learned the pattern.</a:t>
            </a:r>
          </a:p>
        </p:txBody>
      </p:sp>
      <p:sp>
        <p:nvSpPr>
          <p:cNvPr id="4" name="Slide Number Placeholder 3">
            <a:extLst>
              <a:ext uri="{FF2B5EF4-FFF2-40B4-BE49-F238E27FC236}">
                <a16:creationId xmlns:a16="http://schemas.microsoft.com/office/drawing/2014/main" id="{1DCE00AA-1093-730D-7589-8F09153BD320}"/>
              </a:ext>
            </a:extLst>
          </p:cNvPr>
          <p:cNvSpPr>
            <a:spLocks noGrp="1"/>
          </p:cNvSpPr>
          <p:nvPr>
            <p:ph type="sldNum" sz="quarter" idx="5"/>
          </p:nvPr>
        </p:nvSpPr>
        <p:spPr/>
        <p:txBody>
          <a:bodyPr/>
          <a:lstStyle/>
          <a:p>
            <a:fld id="{ACF485F9-06F0-4D59-9F9F-9832011C73BD}" type="slidenum">
              <a:rPr lang="en-AU" smtClean="0"/>
              <a:t>32</a:t>
            </a:fld>
            <a:endParaRPr lang="en-AU"/>
          </a:p>
        </p:txBody>
      </p:sp>
    </p:spTree>
    <p:extLst>
      <p:ext uri="{BB962C8B-B14F-4D97-AF65-F5344CB8AC3E}">
        <p14:creationId xmlns:p14="http://schemas.microsoft.com/office/powerpoint/2010/main" val="3118012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7805F-F441-FA40-5323-55DC4056B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4CA11-775E-A631-B2EE-49AFD78E0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EA691-7971-4F55-60E1-1B24073D04AE}"/>
              </a:ext>
            </a:extLst>
          </p:cNvPr>
          <p:cNvSpPr>
            <a:spLocks noGrp="1"/>
          </p:cNvSpPr>
          <p:nvPr>
            <p:ph type="body" idx="1"/>
          </p:nvPr>
        </p:nvSpPr>
        <p:spPr/>
        <p:txBody>
          <a:bodyPr/>
          <a:lstStyle/>
          <a:p>
            <a:r>
              <a:rPr lang="en-AU" dirty="0"/>
              <a:t>The RLHF point is the most important one on this slide for your purposes. The model was explicitly trained to produce outputs that humans find satisfying — which means fluency, confidence, and apparent coherence are rewarded regardless of factual accuracy. This is not a design failure; it's a design choice optimised for user experience. But it means the model's confident tone is not a signal of reliability. This connects directly back to your hallucination slide.</a:t>
            </a:r>
          </a:p>
        </p:txBody>
      </p:sp>
      <p:sp>
        <p:nvSpPr>
          <p:cNvPr id="4" name="Slide Number Placeholder 3">
            <a:extLst>
              <a:ext uri="{FF2B5EF4-FFF2-40B4-BE49-F238E27FC236}">
                <a16:creationId xmlns:a16="http://schemas.microsoft.com/office/drawing/2014/main" id="{F879A045-598F-C16B-493E-F9FDCC58583A}"/>
              </a:ext>
            </a:extLst>
          </p:cNvPr>
          <p:cNvSpPr>
            <a:spLocks noGrp="1"/>
          </p:cNvSpPr>
          <p:nvPr>
            <p:ph type="sldNum" sz="quarter" idx="5"/>
          </p:nvPr>
        </p:nvSpPr>
        <p:spPr/>
        <p:txBody>
          <a:bodyPr/>
          <a:lstStyle/>
          <a:p>
            <a:fld id="{ACF485F9-06F0-4D59-9F9F-9832011C73BD}" type="slidenum">
              <a:rPr lang="en-AU" smtClean="0"/>
              <a:t>33</a:t>
            </a:fld>
            <a:endParaRPr lang="en-AU"/>
          </a:p>
        </p:txBody>
      </p:sp>
    </p:spTree>
    <p:extLst>
      <p:ext uri="{BB962C8B-B14F-4D97-AF65-F5344CB8AC3E}">
        <p14:creationId xmlns:p14="http://schemas.microsoft.com/office/powerpoint/2010/main" val="665396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don't need to go deep on the mathematics here — your audience doesn't need it. The key takeaways are: (1) the model's capabilities come from patterns in training data, not from a knowledge base that's updated; (2) there is a cutoff — events, papers, and developments after training are unknown to the model unless you tell it; (3) RLHF explains why models sound confident and helpful even when they're wrong — they were optimised to produce responses humans rate positively, not responses that are true.</a:t>
            </a:r>
          </a:p>
        </p:txBody>
      </p:sp>
      <p:sp>
        <p:nvSpPr>
          <p:cNvPr id="4" name="Slide Number Placeholder 3"/>
          <p:cNvSpPr>
            <a:spLocks noGrp="1"/>
          </p:cNvSpPr>
          <p:nvPr>
            <p:ph type="sldNum" sz="quarter" idx="5"/>
          </p:nvPr>
        </p:nvSpPr>
        <p:spPr/>
        <p:txBody>
          <a:bodyPr/>
          <a:lstStyle/>
          <a:p>
            <a:fld id="{ACF485F9-06F0-4D59-9F9F-9832011C73BD}" type="slidenum">
              <a:rPr lang="en-AU" smtClean="0"/>
              <a:t>34</a:t>
            </a:fld>
            <a:endParaRPr lang="en-AU"/>
          </a:p>
        </p:txBody>
      </p:sp>
    </p:spTree>
    <p:extLst>
      <p:ext uri="{BB962C8B-B14F-4D97-AF65-F5344CB8AC3E}">
        <p14:creationId xmlns:p14="http://schemas.microsoft.com/office/powerpoint/2010/main" val="139497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asymmetry here is what researchers need to internalise. GenAI is extraordinary at </a:t>
            </a:r>
            <a:r>
              <a:rPr lang="en-AU" i="1" dirty="0"/>
              <a:t>form</a:t>
            </a:r>
            <a:r>
              <a:rPr lang="en-AU" dirty="0"/>
              <a:t> — producing text that looks right, that is well-structured, grammatical, and plausible. It is unreliable at </a:t>
            </a:r>
            <a:r>
              <a:rPr lang="en-AU" i="1" dirty="0"/>
              <a:t>truth</a:t>
            </a:r>
            <a:r>
              <a:rPr lang="en-AU" dirty="0"/>
              <a:t> — making accurate factual claims, citing real sources, or making valid inferences from data. For research, this distinction is everything.</a:t>
            </a:r>
          </a:p>
          <a:p>
            <a:br>
              <a:rPr lang="en-AU" dirty="0"/>
            </a:br>
            <a:endParaRPr lang="en-AU" dirty="0"/>
          </a:p>
        </p:txBody>
      </p:sp>
      <p:sp>
        <p:nvSpPr>
          <p:cNvPr id="4" name="Slide Number Placeholder 3"/>
          <p:cNvSpPr>
            <a:spLocks noGrp="1"/>
          </p:cNvSpPr>
          <p:nvPr>
            <p:ph type="sldNum" sz="quarter" idx="5"/>
          </p:nvPr>
        </p:nvSpPr>
        <p:spPr/>
        <p:txBody>
          <a:bodyPr/>
          <a:lstStyle/>
          <a:p>
            <a:fld id="{ACF485F9-06F0-4D59-9F9F-9832011C73BD}" type="slidenum">
              <a:rPr lang="en-AU" smtClean="0"/>
              <a:t>35</a:t>
            </a:fld>
            <a:endParaRPr lang="en-AU"/>
          </a:p>
        </p:txBody>
      </p:sp>
    </p:spTree>
    <p:extLst>
      <p:ext uri="{BB962C8B-B14F-4D97-AF65-F5344CB8AC3E}">
        <p14:creationId xmlns:p14="http://schemas.microsoft.com/office/powerpoint/2010/main" val="2019694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where you can be concrete and slightly dramatic — it earns the point. You might say: "I have seen papers submitted with references that don't exist. Not because the author was dishonest — because they trusted an AI output they didn't check. The model doesn't lie. It doesn't know it's wrong. It just produces the next most plausible token." The implication for research is severe: you cannot use an LLM to find or verify sources. Period.</a:t>
            </a:r>
          </a:p>
        </p:txBody>
      </p:sp>
      <p:sp>
        <p:nvSpPr>
          <p:cNvPr id="4" name="Slide Number Placeholder 3"/>
          <p:cNvSpPr>
            <a:spLocks noGrp="1"/>
          </p:cNvSpPr>
          <p:nvPr>
            <p:ph type="sldNum" sz="quarter" idx="5"/>
          </p:nvPr>
        </p:nvSpPr>
        <p:spPr/>
        <p:txBody>
          <a:bodyPr/>
          <a:lstStyle/>
          <a:p>
            <a:fld id="{ACF485F9-06F0-4D59-9F9F-9832011C73BD}" type="slidenum">
              <a:rPr lang="en-AU" smtClean="0"/>
              <a:t>36</a:t>
            </a:fld>
            <a:endParaRPr lang="en-AU"/>
          </a:p>
        </p:txBody>
      </p:sp>
    </p:spTree>
    <p:extLst>
      <p:ext uri="{BB962C8B-B14F-4D97-AF65-F5344CB8AC3E}">
        <p14:creationId xmlns:p14="http://schemas.microsoft.com/office/powerpoint/2010/main" val="1201932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35CBD-46B5-FE50-A94A-6AE6EA4A6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0507D-3454-2565-3325-A83F4F27D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41CED-B085-4B02-18B5-760159A776DE}"/>
              </a:ext>
            </a:extLst>
          </p:cNvPr>
          <p:cNvSpPr>
            <a:spLocks noGrp="1"/>
          </p:cNvSpPr>
          <p:nvPr>
            <p:ph type="body" idx="1"/>
          </p:nvPr>
        </p:nvSpPr>
        <p:spPr/>
        <p:txBody>
          <a:bodyPr/>
          <a:lstStyle/>
          <a:p>
            <a:r>
              <a:rPr lang="en-AU" dirty="0"/>
              <a:t>Connect this directly back to Part 1. Everything you said about transparency — making the analytical process visible, auditable, followable — is destroyed the moment you hand the analysis to a black box. This is the foundational argument against using AI for analysis, and it follows directly from how LLMs work, not from a conservative attitude toward technology.</a:t>
            </a:r>
          </a:p>
        </p:txBody>
      </p:sp>
      <p:sp>
        <p:nvSpPr>
          <p:cNvPr id="4" name="Slide Number Placeholder 3">
            <a:extLst>
              <a:ext uri="{FF2B5EF4-FFF2-40B4-BE49-F238E27FC236}">
                <a16:creationId xmlns:a16="http://schemas.microsoft.com/office/drawing/2014/main" id="{D5294DB6-75BC-0468-7C23-208CE64E5D29}"/>
              </a:ext>
            </a:extLst>
          </p:cNvPr>
          <p:cNvSpPr>
            <a:spLocks noGrp="1"/>
          </p:cNvSpPr>
          <p:nvPr>
            <p:ph type="sldNum" sz="quarter" idx="5"/>
          </p:nvPr>
        </p:nvSpPr>
        <p:spPr/>
        <p:txBody>
          <a:bodyPr/>
          <a:lstStyle/>
          <a:p>
            <a:fld id="{ACF485F9-06F0-4D59-9F9F-9832011C73BD}" type="slidenum">
              <a:rPr lang="en-AU" smtClean="0"/>
              <a:t>37</a:t>
            </a:fld>
            <a:endParaRPr lang="en-AU"/>
          </a:p>
        </p:txBody>
      </p:sp>
    </p:spTree>
    <p:extLst>
      <p:ext uri="{BB962C8B-B14F-4D97-AF65-F5344CB8AC3E}">
        <p14:creationId xmlns:p14="http://schemas.microsoft.com/office/powerpoint/2010/main" val="3569991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6F4D0-7476-F9C7-0FF3-7E50ADA61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80A50-7891-5FA7-792E-7CAF908D9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B6E63-DE1E-9F1F-ED33-4E7FF7B07A74}"/>
              </a:ext>
            </a:extLst>
          </p:cNvPr>
          <p:cNvSpPr>
            <a:spLocks noGrp="1"/>
          </p:cNvSpPr>
          <p:nvPr>
            <p:ph type="body" idx="1"/>
          </p:nvPr>
        </p:nvSpPr>
        <p:spPr/>
        <p:txBody>
          <a:bodyPr/>
          <a:lstStyle/>
          <a:p>
            <a:r>
              <a:rPr lang="en-AU" dirty="0"/>
              <a:t>This slide speaks directly to your linguist audience in a way a general AI talk wouldn't. The professors who work on pragmatics and discourse will appreciate this — it connects the technical limitations of LLMs to something they understand deeply: the centrality of context and meaning. An LLM predicting the next token is not doing what a </a:t>
            </a:r>
            <a:r>
              <a:rPr lang="en-AU" dirty="0" err="1"/>
              <a:t>pragmaticist</a:t>
            </a:r>
            <a:r>
              <a:rPr lang="en-AU" dirty="0"/>
              <a:t> does when they interpret an utterance in context. These are categorically different activities.</a:t>
            </a:r>
            <a:endParaRPr lang="en-AU" dirty="0">
              <a:effectLst/>
            </a:endParaRPr>
          </a:p>
        </p:txBody>
      </p:sp>
      <p:sp>
        <p:nvSpPr>
          <p:cNvPr id="4" name="Slide Number Placeholder 3">
            <a:extLst>
              <a:ext uri="{FF2B5EF4-FFF2-40B4-BE49-F238E27FC236}">
                <a16:creationId xmlns:a16="http://schemas.microsoft.com/office/drawing/2014/main" id="{30453A06-4BBE-EECB-778F-500A6764EB63}"/>
              </a:ext>
            </a:extLst>
          </p:cNvPr>
          <p:cNvSpPr>
            <a:spLocks noGrp="1"/>
          </p:cNvSpPr>
          <p:nvPr>
            <p:ph type="sldNum" sz="quarter" idx="5"/>
          </p:nvPr>
        </p:nvSpPr>
        <p:spPr/>
        <p:txBody>
          <a:bodyPr/>
          <a:lstStyle/>
          <a:p>
            <a:fld id="{ACF485F9-06F0-4D59-9F9F-9832011C73BD}" type="slidenum">
              <a:rPr lang="en-AU" smtClean="0"/>
              <a:t>38</a:t>
            </a:fld>
            <a:endParaRPr lang="en-AU"/>
          </a:p>
        </p:txBody>
      </p:sp>
    </p:spTree>
    <p:extLst>
      <p:ext uri="{BB962C8B-B14F-4D97-AF65-F5344CB8AC3E}">
        <p14:creationId xmlns:p14="http://schemas.microsoft.com/office/powerpoint/2010/main" val="1865023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10B6C-5803-E8BC-3701-E8E8D127B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2C32A-9B7C-D17A-E069-B1D5BD17A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89D02-DCD1-8703-6749-C2CA1D16C40F}"/>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295E7F57-58BB-FFA7-2E27-4BA5A17F32FA}"/>
              </a:ext>
            </a:extLst>
          </p:cNvPr>
          <p:cNvSpPr>
            <a:spLocks noGrp="1"/>
          </p:cNvSpPr>
          <p:nvPr>
            <p:ph type="sldNum" sz="quarter" idx="5"/>
          </p:nvPr>
        </p:nvSpPr>
        <p:spPr/>
        <p:txBody>
          <a:bodyPr/>
          <a:lstStyle/>
          <a:p>
            <a:fld id="{ACF485F9-06F0-4D59-9F9F-9832011C73BD}" type="slidenum">
              <a:rPr lang="en-AU" smtClean="0"/>
              <a:t>39</a:t>
            </a:fld>
            <a:endParaRPr lang="en-AU"/>
          </a:p>
        </p:txBody>
      </p:sp>
    </p:spTree>
    <p:extLst>
      <p:ext uri="{BB962C8B-B14F-4D97-AF65-F5344CB8AC3E}">
        <p14:creationId xmlns:p14="http://schemas.microsoft.com/office/powerpoint/2010/main" val="2067453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typewriter analogy is one you've articulated yourself — use it here. Nobody argues we should still use typewriters because computers make editing "too easy." The question was never whether to adopt the tool. It was how to use it well. The same applies to LLMs. The risk is not that AI is too powerful — it's that researchers use it for tasks it cannot reliably perform.</a:t>
            </a:r>
          </a:p>
        </p:txBody>
      </p:sp>
      <p:sp>
        <p:nvSpPr>
          <p:cNvPr id="4" name="Slide Number Placeholder 3"/>
          <p:cNvSpPr>
            <a:spLocks noGrp="1"/>
          </p:cNvSpPr>
          <p:nvPr>
            <p:ph type="sldNum" sz="quarter" idx="5"/>
          </p:nvPr>
        </p:nvSpPr>
        <p:spPr/>
        <p:txBody>
          <a:bodyPr/>
          <a:lstStyle/>
          <a:p>
            <a:fld id="{ACF485F9-06F0-4D59-9F9F-9832011C73BD}" type="slidenum">
              <a:rPr lang="en-AU" smtClean="0"/>
              <a:t>40</a:t>
            </a:fld>
            <a:endParaRPr lang="en-AU"/>
          </a:p>
        </p:txBody>
      </p:sp>
    </p:spTree>
    <p:extLst>
      <p:ext uri="{BB962C8B-B14F-4D97-AF65-F5344CB8AC3E}">
        <p14:creationId xmlns:p14="http://schemas.microsoft.com/office/powerpoint/2010/main" val="180391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6D5DF-8BD9-922B-5BC0-017C59144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2A1EB-CD8C-4AAB-C865-7AB747BAF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34D5F-466D-9B92-8258-F6F13C3DF517}"/>
              </a:ext>
            </a:extLst>
          </p:cNvPr>
          <p:cNvSpPr>
            <a:spLocks noGrp="1"/>
          </p:cNvSpPr>
          <p:nvPr>
            <p:ph type="body" idx="1"/>
          </p:nvPr>
        </p:nvSpPr>
        <p:spPr/>
        <p:txBody>
          <a:bodyPr/>
          <a:lstStyle/>
          <a:p>
            <a:r>
              <a:rPr lang="en-US" dirty="0"/>
              <a:t>This is where you connect the abstract crisis to the room. For the MA students: "This affects how your thesis will be evaluated." For the professors: "This is already affecting publication decisions at top journals." The funder point lands especially well in Germany given DFG open science requirements.</a:t>
            </a:r>
            <a:endParaRPr lang="en-AU" dirty="0"/>
          </a:p>
        </p:txBody>
      </p:sp>
      <p:sp>
        <p:nvSpPr>
          <p:cNvPr id="4" name="Slide Number Placeholder 3">
            <a:extLst>
              <a:ext uri="{FF2B5EF4-FFF2-40B4-BE49-F238E27FC236}">
                <a16:creationId xmlns:a16="http://schemas.microsoft.com/office/drawing/2014/main" id="{38018A24-D029-02F0-9419-68F8FEFD976A}"/>
              </a:ext>
            </a:extLst>
          </p:cNvPr>
          <p:cNvSpPr>
            <a:spLocks noGrp="1"/>
          </p:cNvSpPr>
          <p:nvPr>
            <p:ph type="sldNum" sz="quarter" idx="5"/>
          </p:nvPr>
        </p:nvSpPr>
        <p:spPr/>
        <p:txBody>
          <a:bodyPr/>
          <a:lstStyle/>
          <a:p>
            <a:fld id="{ACF485F9-06F0-4D59-9F9F-9832011C73BD}" type="slidenum">
              <a:rPr lang="en-AU" smtClean="0"/>
              <a:t>5</a:t>
            </a:fld>
            <a:endParaRPr lang="en-AU"/>
          </a:p>
        </p:txBody>
      </p:sp>
    </p:spTree>
    <p:extLst>
      <p:ext uri="{BB962C8B-B14F-4D97-AF65-F5344CB8AC3E}">
        <p14:creationId xmlns:p14="http://schemas.microsoft.com/office/powerpoint/2010/main" val="3762637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where MA students will see the most immediate value. Learning to write R or Python from scratch takes months. Being able to describe what you want and get working code immediately removes the highest barrier to entry for quantitative methods. But — and this is critical — you must read and understand the code before you use it. Running code you don't understand is not reproducible research; it's outsourcing your methodology to a black box.</a:t>
            </a:r>
          </a:p>
        </p:txBody>
      </p:sp>
      <p:sp>
        <p:nvSpPr>
          <p:cNvPr id="4" name="Slide Number Placeholder 3"/>
          <p:cNvSpPr>
            <a:spLocks noGrp="1"/>
          </p:cNvSpPr>
          <p:nvPr>
            <p:ph type="sldNum" sz="quarter" idx="5"/>
          </p:nvPr>
        </p:nvSpPr>
        <p:spPr/>
        <p:txBody>
          <a:bodyPr/>
          <a:lstStyle/>
          <a:p>
            <a:fld id="{ACF485F9-06F0-4D59-9F9F-9832011C73BD}" type="slidenum">
              <a:rPr lang="en-AU" smtClean="0"/>
              <a:t>41</a:t>
            </a:fld>
            <a:endParaRPr lang="en-AU"/>
          </a:p>
        </p:txBody>
      </p:sp>
    </p:spTree>
    <p:extLst>
      <p:ext uri="{BB962C8B-B14F-4D97-AF65-F5344CB8AC3E}">
        <p14:creationId xmlns:p14="http://schemas.microsoft.com/office/powerpoint/2010/main" val="716904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FD0C-58BC-ED49-DF49-CB9C0CBA4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F6799-8CC7-6E6A-4253-4631EEAF4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E8223-A463-DDD7-670F-68FCB707D63D}"/>
              </a:ext>
            </a:extLst>
          </p:cNvPr>
          <p:cNvSpPr>
            <a:spLocks noGrp="1"/>
          </p:cNvSpPr>
          <p:nvPr>
            <p:ph type="body" idx="1"/>
          </p:nvPr>
        </p:nvSpPr>
        <p:spPr/>
        <p:txBody>
          <a:bodyPr/>
          <a:lstStyle/>
          <a:p>
            <a:r>
              <a:rPr lang="en-AU" dirty="0"/>
              <a:t>This use case is underappreciated. A significant proportion of corpus linguistics code is passed between researchers informally, often without documentation. The AI can serve as an instant code reviewer and explainer — turning opaque scripts into documented, understandable steps. This directly serves transparency.</a:t>
            </a:r>
          </a:p>
        </p:txBody>
      </p:sp>
      <p:sp>
        <p:nvSpPr>
          <p:cNvPr id="4" name="Slide Number Placeholder 3">
            <a:extLst>
              <a:ext uri="{FF2B5EF4-FFF2-40B4-BE49-F238E27FC236}">
                <a16:creationId xmlns:a16="http://schemas.microsoft.com/office/drawing/2014/main" id="{6A9B9A1C-7F84-17D5-0662-144E2B2266AE}"/>
              </a:ext>
            </a:extLst>
          </p:cNvPr>
          <p:cNvSpPr>
            <a:spLocks noGrp="1"/>
          </p:cNvSpPr>
          <p:nvPr>
            <p:ph type="sldNum" sz="quarter" idx="5"/>
          </p:nvPr>
        </p:nvSpPr>
        <p:spPr/>
        <p:txBody>
          <a:bodyPr/>
          <a:lstStyle/>
          <a:p>
            <a:fld id="{ACF485F9-06F0-4D59-9F9F-9832011C73BD}" type="slidenum">
              <a:rPr lang="en-AU" smtClean="0"/>
              <a:t>42</a:t>
            </a:fld>
            <a:endParaRPr lang="en-AU"/>
          </a:p>
        </p:txBody>
      </p:sp>
    </p:spTree>
    <p:extLst>
      <p:ext uri="{BB962C8B-B14F-4D97-AF65-F5344CB8AC3E}">
        <p14:creationId xmlns:p14="http://schemas.microsoft.com/office/powerpoint/2010/main" val="4194136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9E631-0508-353A-65DC-3B878AE19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CAA62-6A93-06E4-9D07-AEE4F0163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87417-6B9F-CBD6-3C5F-69F01E28F527}"/>
              </a:ext>
            </a:extLst>
          </p:cNvPr>
          <p:cNvSpPr>
            <a:spLocks noGrp="1"/>
          </p:cNvSpPr>
          <p:nvPr>
            <p:ph type="body" idx="1"/>
          </p:nvPr>
        </p:nvSpPr>
        <p:spPr/>
        <p:txBody>
          <a:bodyPr/>
          <a:lstStyle/>
          <a:p>
            <a:r>
              <a:rPr lang="en-AU" dirty="0"/>
              <a:t>The biggest reason researchers don't document their work properly is not laziness — it's that writing up a notebook feels like a second full analysis. AI dramatically reduces that cost. You can generate a first draft of the structure and prose in minutes, then refine it. The researcher provides the domain knowledge and the analytical judgments; the AI provides the writing scaffold. That division of labour is legitimate and productive.</a:t>
            </a:r>
          </a:p>
        </p:txBody>
      </p:sp>
      <p:sp>
        <p:nvSpPr>
          <p:cNvPr id="4" name="Slide Number Placeholder 3">
            <a:extLst>
              <a:ext uri="{FF2B5EF4-FFF2-40B4-BE49-F238E27FC236}">
                <a16:creationId xmlns:a16="http://schemas.microsoft.com/office/drawing/2014/main" id="{B8465B18-3871-A457-EB85-37829EAC355F}"/>
              </a:ext>
            </a:extLst>
          </p:cNvPr>
          <p:cNvSpPr>
            <a:spLocks noGrp="1"/>
          </p:cNvSpPr>
          <p:nvPr>
            <p:ph type="sldNum" sz="quarter" idx="5"/>
          </p:nvPr>
        </p:nvSpPr>
        <p:spPr/>
        <p:txBody>
          <a:bodyPr/>
          <a:lstStyle/>
          <a:p>
            <a:fld id="{ACF485F9-06F0-4D59-9F9F-9832011C73BD}" type="slidenum">
              <a:rPr lang="en-AU" smtClean="0"/>
              <a:t>43</a:t>
            </a:fld>
            <a:endParaRPr lang="en-AU"/>
          </a:p>
        </p:txBody>
      </p:sp>
    </p:spTree>
    <p:extLst>
      <p:ext uri="{BB962C8B-B14F-4D97-AF65-F5344CB8AC3E}">
        <p14:creationId xmlns:p14="http://schemas.microsoft.com/office/powerpoint/2010/main" val="3020685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DA52B-76B1-8130-9390-CE93C451E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A51C4-0D84-010B-65B1-48F0ECFB3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8E9F72-4CFE-1598-3492-8ACF799D6C58}"/>
              </a:ext>
            </a:extLst>
          </p:cNvPr>
          <p:cNvSpPr>
            <a:spLocks noGrp="1"/>
          </p:cNvSpPr>
          <p:nvPr>
            <p:ph type="body" idx="1"/>
          </p:nvPr>
        </p:nvSpPr>
        <p:spPr/>
        <p:txBody>
          <a:bodyPr/>
          <a:lstStyle/>
          <a:p>
            <a:r>
              <a:rPr lang="en-AU" dirty="0"/>
              <a:t>Many researchers know they should share their materials but don't because setting up a repository feels technically daunting. AI removes almost all of that friction. The technical scaffolding — README, folder structure, license — can be generated in minutes. This is AI lowering the barrier to transparency, which is exactly the right use.</a:t>
            </a:r>
          </a:p>
        </p:txBody>
      </p:sp>
      <p:sp>
        <p:nvSpPr>
          <p:cNvPr id="4" name="Slide Number Placeholder 3">
            <a:extLst>
              <a:ext uri="{FF2B5EF4-FFF2-40B4-BE49-F238E27FC236}">
                <a16:creationId xmlns:a16="http://schemas.microsoft.com/office/drawing/2014/main" id="{6BF57B40-546C-9819-F958-5C1936858ADE}"/>
              </a:ext>
            </a:extLst>
          </p:cNvPr>
          <p:cNvSpPr>
            <a:spLocks noGrp="1"/>
          </p:cNvSpPr>
          <p:nvPr>
            <p:ph type="sldNum" sz="quarter" idx="5"/>
          </p:nvPr>
        </p:nvSpPr>
        <p:spPr/>
        <p:txBody>
          <a:bodyPr/>
          <a:lstStyle/>
          <a:p>
            <a:fld id="{ACF485F9-06F0-4D59-9F9F-9832011C73BD}" type="slidenum">
              <a:rPr lang="en-AU" smtClean="0"/>
              <a:t>44</a:t>
            </a:fld>
            <a:endParaRPr lang="en-AU"/>
          </a:p>
        </p:txBody>
      </p:sp>
    </p:spTree>
    <p:extLst>
      <p:ext uri="{BB962C8B-B14F-4D97-AF65-F5344CB8AC3E}">
        <p14:creationId xmlns:p14="http://schemas.microsoft.com/office/powerpoint/2010/main" val="2388372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self-referential moment that gives the talk real credibility. You are not advocating for AI use in the abstract — you are showing your own practice, with full disclosure. The transparency statement model is something the audience can adopt immediately. It costs nothing, takes two sentences, and is increasingly expected by journals and institutions. Encourage the room to use it.</a:t>
            </a:r>
          </a:p>
        </p:txBody>
      </p:sp>
      <p:sp>
        <p:nvSpPr>
          <p:cNvPr id="4" name="Slide Number Placeholder 3"/>
          <p:cNvSpPr>
            <a:spLocks noGrp="1"/>
          </p:cNvSpPr>
          <p:nvPr>
            <p:ph type="sldNum" sz="quarter" idx="5"/>
          </p:nvPr>
        </p:nvSpPr>
        <p:spPr/>
        <p:txBody>
          <a:bodyPr/>
          <a:lstStyle/>
          <a:p>
            <a:fld id="{ACF485F9-06F0-4D59-9F9F-9832011C73BD}" type="slidenum">
              <a:rPr lang="en-AU" smtClean="0"/>
              <a:t>45</a:t>
            </a:fld>
            <a:endParaRPr lang="en-AU"/>
          </a:p>
        </p:txBody>
      </p:sp>
    </p:spTree>
    <p:extLst>
      <p:ext uri="{BB962C8B-B14F-4D97-AF65-F5344CB8AC3E}">
        <p14:creationId xmlns:p14="http://schemas.microsoft.com/office/powerpoint/2010/main" val="4020040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Give the audience something they can use today. The template on this slide is ready to copy. Stress that vague disclosure — "AI tools were used in the preparation of this work" — is not enough. Specific disclosure tells readers what was human and what was AI-assisted, which is exactly the information they need to evaluate the work.</a:t>
            </a:r>
          </a:p>
        </p:txBody>
      </p:sp>
      <p:sp>
        <p:nvSpPr>
          <p:cNvPr id="4" name="Slide Number Placeholder 3"/>
          <p:cNvSpPr>
            <a:spLocks noGrp="1"/>
          </p:cNvSpPr>
          <p:nvPr>
            <p:ph type="sldNum" sz="quarter" idx="5"/>
          </p:nvPr>
        </p:nvSpPr>
        <p:spPr/>
        <p:txBody>
          <a:bodyPr/>
          <a:lstStyle/>
          <a:p>
            <a:fld id="{ACF485F9-06F0-4D59-9F9F-9832011C73BD}" type="slidenum">
              <a:rPr lang="en-AU" smtClean="0"/>
              <a:t>46</a:t>
            </a:fld>
            <a:endParaRPr lang="en-AU"/>
          </a:p>
        </p:txBody>
      </p:sp>
    </p:spTree>
    <p:extLst>
      <p:ext uri="{BB962C8B-B14F-4D97-AF65-F5344CB8AC3E}">
        <p14:creationId xmlns:p14="http://schemas.microsoft.com/office/powerpoint/2010/main" val="1359862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C4535-2DD0-5366-134A-D828D1C95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3F455-23F2-FF58-7A7B-AF6FC99F6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2F96D-9190-33EE-F3FD-E97EB2EC3461}"/>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912E1F15-7DFB-76EE-825E-2E3EBE9F0AA3}"/>
              </a:ext>
            </a:extLst>
          </p:cNvPr>
          <p:cNvSpPr>
            <a:spLocks noGrp="1"/>
          </p:cNvSpPr>
          <p:nvPr>
            <p:ph type="sldNum" sz="quarter" idx="5"/>
          </p:nvPr>
        </p:nvSpPr>
        <p:spPr/>
        <p:txBody>
          <a:bodyPr/>
          <a:lstStyle/>
          <a:p>
            <a:fld id="{ACF485F9-06F0-4D59-9F9F-9832011C73BD}" type="slidenum">
              <a:rPr lang="en-AU" smtClean="0"/>
              <a:t>47</a:t>
            </a:fld>
            <a:endParaRPr lang="en-AU"/>
          </a:p>
        </p:txBody>
      </p:sp>
    </p:spTree>
    <p:extLst>
      <p:ext uri="{BB962C8B-B14F-4D97-AF65-F5344CB8AC3E}">
        <p14:creationId xmlns:p14="http://schemas.microsoft.com/office/powerpoint/2010/main" val="3651171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2A54-B506-31A1-CDE3-C8FD348FD5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CB52C-803E-CB4C-6CEB-24800CA35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C6AEB-82F6-E6F5-C9AA-D686B2740A28}"/>
              </a:ext>
            </a:extLst>
          </p:cNvPr>
          <p:cNvSpPr>
            <a:spLocks noGrp="1"/>
          </p:cNvSpPr>
          <p:nvPr>
            <p:ph type="body" idx="1"/>
          </p:nvPr>
        </p:nvSpPr>
        <p:spPr/>
        <p:txBody>
          <a:bodyPr/>
          <a:lstStyle/>
          <a:p>
            <a:r>
              <a:rPr lang="en-AU" dirty="0"/>
              <a:t>Draw this line clearly and hold it. Some in the room — probably the MA students — may have already experimented with asking ChatGPT to "analyse" their data. The problem is not the experiment; it's accepting the output. When the AI is making the interpretive calls, the research is neither reproducible nor defensible. You cannot publish "the AI found that..." and call it empirical linguistics.</a:t>
            </a:r>
          </a:p>
        </p:txBody>
      </p:sp>
      <p:sp>
        <p:nvSpPr>
          <p:cNvPr id="4" name="Slide Number Placeholder 3">
            <a:extLst>
              <a:ext uri="{FF2B5EF4-FFF2-40B4-BE49-F238E27FC236}">
                <a16:creationId xmlns:a16="http://schemas.microsoft.com/office/drawing/2014/main" id="{C137F13D-3B77-CDC2-5FEE-7BB69CD4D527}"/>
              </a:ext>
            </a:extLst>
          </p:cNvPr>
          <p:cNvSpPr>
            <a:spLocks noGrp="1"/>
          </p:cNvSpPr>
          <p:nvPr>
            <p:ph type="sldNum" sz="quarter" idx="5"/>
          </p:nvPr>
        </p:nvSpPr>
        <p:spPr/>
        <p:txBody>
          <a:bodyPr/>
          <a:lstStyle/>
          <a:p>
            <a:fld id="{ACF485F9-06F0-4D59-9F9F-9832011C73BD}" type="slidenum">
              <a:rPr lang="en-AU" smtClean="0"/>
              <a:t>48</a:t>
            </a:fld>
            <a:endParaRPr lang="en-AU"/>
          </a:p>
        </p:txBody>
      </p:sp>
    </p:spTree>
    <p:extLst>
      <p:ext uri="{BB962C8B-B14F-4D97-AF65-F5344CB8AC3E}">
        <p14:creationId xmlns:p14="http://schemas.microsoft.com/office/powerpoint/2010/main" val="31462293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12486-2BEA-AF84-D262-D20CDDBCC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E6680-38AF-6C17-3050-DB1C7C0E0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DCF83-4D17-3ABC-6B7E-47F8F1528640}"/>
              </a:ext>
            </a:extLst>
          </p:cNvPr>
          <p:cNvSpPr>
            <a:spLocks noGrp="1"/>
          </p:cNvSpPr>
          <p:nvPr>
            <p:ph type="body" idx="1"/>
          </p:nvPr>
        </p:nvSpPr>
        <p:spPr/>
        <p:txBody>
          <a:bodyPr/>
          <a:lstStyle/>
          <a:p>
            <a:r>
              <a:rPr lang="en-AU" dirty="0"/>
              <a:t>This slide is for the professors who may be wondering whether AI could speed up qualitative coding. The answer is a principled no — and the reasons connect directly to what makes qualitative research valuable in the first place. The analyst's contextual judgment, theoretical framework, and accountability for borderline decisions are not incidental to the method. They are the method. Replacing them with LLM prediction destroys the epistemic basis of the analysis.</a:t>
            </a:r>
          </a:p>
        </p:txBody>
      </p:sp>
      <p:sp>
        <p:nvSpPr>
          <p:cNvPr id="4" name="Slide Number Placeholder 3">
            <a:extLst>
              <a:ext uri="{FF2B5EF4-FFF2-40B4-BE49-F238E27FC236}">
                <a16:creationId xmlns:a16="http://schemas.microsoft.com/office/drawing/2014/main" id="{A2D06241-805E-7C26-2C35-880830353E9D}"/>
              </a:ext>
            </a:extLst>
          </p:cNvPr>
          <p:cNvSpPr>
            <a:spLocks noGrp="1"/>
          </p:cNvSpPr>
          <p:nvPr>
            <p:ph type="sldNum" sz="quarter" idx="5"/>
          </p:nvPr>
        </p:nvSpPr>
        <p:spPr/>
        <p:txBody>
          <a:bodyPr/>
          <a:lstStyle/>
          <a:p>
            <a:fld id="{ACF485F9-06F0-4D59-9F9F-9832011C73BD}" type="slidenum">
              <a:rPr lang="en-AU" smtClean="0"/>
              <a:t>49</a:t>
            </a:fld>
            <a:endParaRPr lang="en-AU"/>
          </a:p>
        </p:txBody>
      </p:sp>
    </p:spTree>
    <p:extLst>
      <p:ext uri="{BB962C8B-B14F-4D97-AF65-F5344CB8AC3E}">
        <p14:creationId xmlns:p14="http://schemas.microsoft.com/office/powerpoint/2010/main" val="3671099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39CE6-CFFF-4A0F-6413-D1D289F70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9AD85-A76A-555A-3A6C-AE0563880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A26B4-3D0C-1A9A-11D2-B9E188EFBB0C}"/>
              </a:ext>
            </a:extLst>
          </p:cNvPr>
          <p:cNvSpPr>
            <a:spLocks noGrp="1"/>
          </p:cNvSpPr>
          <p:nvPr>
            <p:ph type="body" idx="1"/>
          </p:nvPr>
        </p:nvSpPr>
        <p:spPr/>
        <p:txBody>
          <a:bodyPr/>
          <a:lstStyle/>
          <a:p>
            <a:r>
              <a:rPr lang="en-AU" dirty="0"/>
              <a:t>If you have a concrete example from your own experience — a hallucinated reference you caught — use it here. The emotional register shifts when it becomes real. If not, you can note that this has been documented extensively and that legal cases have already been filed with AI-fabricated citations. The point is not to alarm but to insist: verify everything. This is a basic scholarly norm that AI makes more urgent, not less.</a:t>
            </a:r>
          </a:p>
        </p:txBody>
      </p:sp>
      <p:sp>
        <p:nvSpPr>
          <p:cNvPr id="4" name="Slide Number Placeholder 3">
            <a:extLst>
              <a:ext uri="{FF2B5EF4-FFF2-40B4-BE49-F238E27FC236}">
                <a16:creationId xmlns:a16="http://schemas.microsoft.com/office/drawing/2014/main" id="{3144EC90-F441-0F48-100E-99ECBC52A932}"/>
              </a:ext>
            </a:extLst>
          </p:cNvPr>
          <p:cNvSpPr>
            <a:spLocks noGrp="1"/>
          </p:cNvSpPr>
          <p:nvPr>
            <p:ph type="sldNum" sz="quarter" idx="5"/>
          </p:nvPr>
        </p:nvSpPr>
        <p:spPr/>
        <p:txBody>
          <a:bodyPr/>
          <a:lstStyle/>
          <a:p>
            <a:fld id="{ACF485F9-06F0-4D59-9F9F-9832011C73BD}" type="slidenum">
              <a:rPr lang="en-AU" smtClean="0"/>
              <a:t>50</a:t>
            </a:fld>
            <a:endParaRPr lang="en-AU"/>
          </a:p>
        </p:txBody>
      </p:sp>
    </p:spTree>
    <p:extLst>
      <p:ext uri="{BB962C8B-B14F-4D97-AF65-F5344CB8AC3E}">
        <p14:creationId xmlns:p14="http://schemas.microsoft.com/office/powerpoint/2010/main" val="284198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801EB-27A9-BB7C-30D8-5E723D26B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BC2E5-A941-33A5-E94F-F3B5DCD35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C7AC5-CEDF-D6BD-B40E-1A1A86A91199}"/>
              </a:ext>
            </a:extLst>
          </p:cNvPr>
          <p:cNvSpPr>
            <a:spLocks noGrp="1"/>
          </p:cNvSpPr>
          <p:nvPr>
            <p:ph type="body" idx="1"/>
          </p:nvPr>
        </p:nvSpPr>
        <p:spPr/>
        <p:txBody>
          <a:bodyPr/>
          <a:lstStyle/>
          <a:p>
            <a:r>
              <a:rPr lang="en-US" dirty="0"/>
              <a:t>This slide makes the philosophical pivot that carries the whole talk. Reproducibility in the strict sense — identical results from identical data — is often impossible and arguably not even the right goal in interpretive research. What we owe each other as scholars is the ability to </a:t>
            </a:r>
            <a:r>
              <a:rPr lang="en-US" i="1" dirty="0"/>
              <a:t>follow</a:t>
            </a:r>
            <a:r>
              <a:rPr lang="en-US" dirty="0"/>
              <a:t> an analysis, to evaluate it, to build on it. That's trust. That's what's at stake.</a:t>
            </a:r>
            <a:endParaRPr lang="en-AU" dirty="0"/>
          </a:p>
        </p:txBody>
      </p:sp>
      <p:sp>
        <p:nvSpPr>
          <p:cNvPr id="4" name="Slide Number Placeholder 3">
            <a:extLst>
              <a:ext uri="{FF2B5EF4-FFF2-40B4-BE49-F238E27FC236}">
                <a16:creationId xmlns:a16="http://schemas.microsoft.com/office/drawing/2014/main" id="{71F7617B-4664-0D92-54CF-21A873207730}"/>
              </a:ext>
            </a:extLst>
          </p:cNvPr>
          <p:cNvSpPr>
            <a:spLocks noGrp="1"/>
          </p:cNvSpPr>
          <p:nvPr>
            <p:ph type="sldNum" sz="quarter" idx="5"/>
          </p:nvPr>
        </p:nvSpPr>
        <p:spPr/>
        <p:txBody>
          <a:bodyPr/>
          <a:lstStyle/>
          <a:p>
            <a:fld id="{ACF485F9-06F0-4D59-9F9F-9832011C73BD}" type="slidenum">
              <a:rPr lang="en-AU" smtClean="0"/>
              <a:t>6</a:t>
            </a:fld>
            <a:endParaRPr lang="en-AU"/>
          </a:p>
        </p:txBody>
      </p:sp>
    </p:spTree>
    <p:extLst>
      <p:ext uri="{BB962C8B-B14F-4D97-AF65-F5344CB8AC3E}">
        <p14:creationId xmlns:p14="http://schemas.microsoft.com/office/powerpoint/2010/main" val="3263425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9ED3-864D-25D9-61C4-B129D8DD9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BE2F9-3D2A-49B9-33CD-5BB51C899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23FE0-160E-56A7-14E7-43B27FDDEEDE}"/>
              </a:ext>
            </a:extLst>
          </p:cNvPr>
          <p:cNvSpPr>
            <a:spLocks noGrp="1"/>
          </p:cNvSpPr>
          <p:nvPr>
            <p:ph type="body" idx="1"/>
          </p:nvPr>
        </p:nvSpPr>
        <p:spPr/>
        <p:txBody>
          <a:bodyPr/>
          <a:lstStyle/>
          <a:p>
            <a:r>
              <a:rPr lang="en-AU" dirty="0"/>
              <a:t>This is the slide where Part 1 and Part 2 snap together explicitly. Bring back the core argument from the transparency cluster: reproducibility and transparency are about making your analytical process followable and evaluable. AI-conducted analysis fails this test structurally — not because AI is bad technology, but because the internal process of an LLM is by definition opaque. This is not an argument against AI in research. It is an argument against using AI as the analyst.</a:t>
            </a:r>
          </a:p>
        </p:txBody>
      </p:sp>
      <p:sp>
        <p:nvSpPr>
          <p:cNvPr id="4" name="Slide Number Placeholder 3">
            <a:extLst>
              <a:ext uri="{FF2B5EF4-FFF2-40B4-BE49-F238E27FC236}">
                <a16:creationId xmlns:a16="http://schemas.microsoft.com/office/drawing/2014/main" id="{13DEEFB9-8290-6567-10CF-A5A7A9965E30}"/>
              </a:ext>
            </a:extLst>
          </p:cNvPr>
          <p:cNvSpPr>
            <a:spLocks noGrp="1"/>
          </p:cNvSpPr>
          <p:nvPr>
            <p:ph type="sldNum" sz="quarter" idx="5"/>
          </p:nvPr>
        </p:nvSpPr>
        <p:spPr/>
        <p:txBody>
          <a:bodyPr/>
          <a:lstStyle/>
          <a:p>
            <a:fld id="{ACF485F9-06F0-4D59-9F9F-9832011C73BD}" type="slidenum">
              <a:rPr lang="en-AU" smtClean="0"/>
              <a:t>51</a:t>
            </a:fld>
            <a:endParaRPr lang="en-AU"/>
          </a:p>
        </p:txBody>
      </p:sp>
    </p:spTree>
    <p:extLst>
      <p:ext uri="{BB962C8B-B14F-4D97-AF65-F5344CB8AC3E}">
        <p14:creationId xmlns:p14="http://schemas.microsoft.com/office/powerpoint/2010/main" val="1577962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39111-13FE-3279-3988-5CA5E5613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D9340-2CB8-9198-692B-F0C1BDBCB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939FF-C2EF-8AB7-D769-E8A1B39F8C94}"/>
              </a:ext>
            </a:extLst>
          </p:cNvPr>
          <p:cNvSpPr>
            <a:spLocks noGrp="1"/>
          </p:cNvSpPr>
          <p:nvPr>
            <p:ph type="body" idx="1"/>
          </p:nvPr>
        </p:nvSpPr>
        <p:spPr/>
        <p:txBody>
          <a:bodyPr/>
          <a:lstStyle/>
          <a:p>
            <a:r>
              <a:rPr lang="en-AU" dirty="0"/>
              <a:t>These four rules are a takeaway the audience can actually use. Consider putting them on a handout or a slide they can photograph. The last line is the one to land on: AI cannot be accountable for research outputs. It cannot be a co-author in any meaningful sense. The human researcher remains fully responsible — which means the human researcher must be fully in control of every analytical decision.</a:t>
            </a:r>
          </a:p>
        </p:txBody>
      </p:sp>
      <p:sp>
        <p:nvSpPr>
          <p:cNvPr id="4" name="Slide Number Placeholder 3">
            <a:extLst>
              <a:ext uri="{FF2B5EF4-FFF2-40B4-BE49-F238E27FC236}">
                <a16:creationId xmlns:a16="http://schemas.microsoft.com/office/drawing/2014/main" id="{5CA78610-A5F6-29D1-A91B-167E577AF0B1}"/>
              </a:ext>
            </a:extLst>
          </p:cNvPr>
          <p:cNvSpPr>
            <a:spLocks noGrp="1"/>
          </p:cNvSpPr>
          <p:nvPr>
            <p:ph type="sldNum" sz="quarter" idx="5"/>
          </p:nvPr>
        </p:nvSpPr>
        <p:spPr/>
        <p:txBody>
          <a:bodyPr/>
          <a:lstStyle/>
          <a:p>
            <a:fld id="{ACF485F9-06F0-4D59-9F9F-9832011C73BD}" type="slidenum">
              <a:rPr lang="en-AU" smtClean="0"/>
              <a:t>52</a:t>
            </a:fld>
            <a:endParaRPr lang="en-AU"/>
          </a:p>
        </p:txBody>
      </p:sp>
    </p:spTree>
    <p:extLst>
      <p:ext uri="{BB962C8B-B14F-4D97-AF65-F5344CB8AC3E}">
        <p14:creationId xmlns:p14="http://schemas.microsoft.com/office/powerpoint/2010/main" val="997032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8CA1-D401-BF8B-F3C0-5B30A8B96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A3E91-E3B4-096A-17BC-5754540D8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F797B-0CE4-61F0-06F3-4000A227290B}"/>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9B5E6A54-71B4-EAD3-AE2E-DCB0E0C57830}"/>
              </a:ext>
            </a:extLst>
          </p:cNvPr>
          <p:cNvSpPr>
            <a:spLocks noGrp="1"/>
          </p:cNvSpPr>
          <p:nvPr>
            <p:ph type="sldNum" sz="quarter" idx="5"/>
          </p:nvPr>
        </p:nvSpPr>
        <p:spPr/>
        <p:txBody>
          <a:bodyPr/>
          <a:lstStyle/>
          <a:p>
            <a:fld id="{ACF485F9-06F0-4D59-9F9F-9832011C73BD}" type="slidenum">
              <a:rPr lang="en-AU" smtClean="0"/>
              <a:t>53</a:t>
            </a:fld>
            <a:endParaRPr lang="en-AU"/>
          </a:p>
        </p:txBody>
      </p:sp>
    </p:spTree>
    <p:extLst>
      <p:ext uri="{BB962C8B-B14F-4D97-AF65-F5344CB8AC3E}">
        <p14:creationId xmlns:p14="http://schemas.microsoft.com/office/powerpoint/2010/main" val="1292624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FB80E-9958-0D8A-5672-2BFF488B2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14649-EB5B-F126-EFD3-40AC61302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D5165-659D-D77D-DACF-487B74A66B05}"/>
              </a:ext>
            </a:extLst>
          </p:cNvPr>
          <p:cNvSpPr>
            <a:spLocks noGrp="1"/>
          </p:cNvSpPr>
          <p:nvPr>
            <p:ph type="body" idx="1"/>
          </p:nvPr>
        </p:nvSpPr>
        <p:spPr/>
        <p:txBody>
          <a:bodyPr/>
          <a:lstStyle/>
          <a:p>
            <a:r>
              <a:rPr lang="en-AU" dirty="0"/>
              <a:t>This problem is more widespread than most researchers realise. If your ethics approval says data is accessible only to the named research team, uploading it to ChatGPT or Claude is a violation — even if you trust the platform. The terms of service of most commercial AI platforms allow the company to use inputs for model training and improvement by default. That is not compatible with most ethics frameworks for language research with human participants.</a:t>
            </a:r>
          </a:p>
        </p:txBody>
      </p:sp>
      <p:sp>
        <p:nvSpPr>
          <p:cNvPr id="4" name="Slide Number Placeholder 3">
            <a:extLst>
              <a:ext uri="{FF2B5EF4-FFF2-40B4-BE49-F238E27FC236}">
                <a16:creationId xmlns:a16="http://schemas.microsoft.com/office/drawing/2014/main" id="{CB9666E3-D96C-69B6-40B0-3BE256A65D7A}"/>
              </a:ext>
            </a:extLst>
          </p:cNvPr>
          <p:cNvSpPr>
            <a:spLocks noGrp="1"/>
          </p:cNvSpPr>
          <p:nvPr>
            <p:ph type="sldNum" sz="quarter" idx="5"/>
          </p:nvPr>
        </p:nvSpPr>
        <p:spPr/>
        <p:txBody>
          <a:bodyPr/>
          <a:lstStyle/>
          <a:p>
            <a:fld id="{ACF485F9-06F0-4D59-9F9F-9832011C73BD}" type="slidenum">
              <a:rPr lang="en-AU" smtClean="0"/>
              <a:t>54</a:t>
            </a:fld>
            <a:endParaRPr lang="en-AU"/>
          </a:p>
        </p:txBody>
      </p:sp>
    </p:spTree>
    <p:extLst>
      <p:ext uri="{BB962C8B-B14F-4D97-AF65-F5344CB8AC3E}">
        <p14:creationId xmlns:p14="http://schemas.microsoft.com/office/powerpoint/2010/main" val="3306132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D7271-F25E-9679-CC14-971006D7D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C2E16-8F75-29BE-F552-12DF5ECD4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1E781-661D-C166-E7D1-7DBCD5489E36}"/>
              </a:ext>
            </a:extLst>
          </p:cNvPr>
          <p:cNvSpPr>
            <a:spLocks noGrp="1"/>
          </p:cNvSpPr>
          <p:nvPr>
            <p:ph type="body" idx="1"/>
          </p:nvPr>
        </p:nvSpPr>
        <p:spPr/>
        <p:txBody>
          <a:bodyPr/>
          <a:lstStyle/>
          <a:p>
            <a:r>
              <a:rPr lang="en-AU" dirty="0"/>
              <a:t>This is one of the most practically useful things in the talk, and it's genuinely novel to most researchers. Walk through the five steps slowly. The key insight — which is worth repeating — is that a cloud AI writing R code needs to know what your columns are called and what kind of data they contain. It does not need to see your participants' actual words. A synthetic stand-in that mimics the structure is sufficient.</a:t>
            </a:r>
          </a:p>
        </p:txBody>
      </p:sp>
      <p:sp>
        <p:nvSpPr>
          <p:cNvPr id="4" name="Slide Number Placeholder 3">
            <a:extLst>
              <a:ext uri="{FF2B5EF4-FFF2-40B4-BE49-F238E27FC236}">
                <a16:creationId xmlns:a16="http://schemas.microsoft.com/office/drawing/2014/main" id="{5F7DA38A-01DE-25D9-284F-A354F2ED3E91}"/>
              </a:ext>
            </a:extLst>
          </p:cNvPr>
          <p:cNvSpPr>
            <a:spLocks noGrp="1"/>
          </p:cNvSpPr>
          <p:nvPr>
            <p:ph type="sldNum" sz="quarter" idx="5"/>
          </p:nvPr>
        </p:nvSpPr>
        <p:spPr/>
        <p:txBody>
          <a:bodyPr/>
          <a:lstStyle/>
          <a:p>
            <a:fld id="{ACF485F9-06F0-4D59-9F9F-9832011C73BD}" type="slidenum">
              <a:rPr lang="en-AU" smtClean="0"/>
              <a:t>55</a:t>
            </a:fld>
            <a:endParaRPr lang="en-AU"/>
          </a:p>
        </p:txBody>
      </p:sp>
    </p:spTree>
    <p:extLst>
      <p:ext uri="{BB962C8B-B14F-4D97-AF65-F5344CB8AC3E}">
        <p14:creationId xmlns:p14="http://schemas.microsoft.com/office/powerpoint/2010/main" val="3559898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D7797-9A47-C504-2805-0C267BC28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0B73C-AFBB-50BE-C705-BBF411986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2322E-7B00-1052-5826-0C67435F5E27}"/>
              </a:ext>
            </a:extLst>
          </p:cNvPr>
          <p:cNvSpPr>
            <a:spLocks noGrp="1"/>
          </p:cNvSpPr>
          <p:nvPr>
            <p:ph type="body" idx="1"/>
          </p:nvPr>
        </p:nvSpPr>
        <p:spPr/>
        <p:txBody>
          <a:bodyPr/>
          <a:lstStyle/>
          <a:p>
            <a:r>
              <a:rPr lang="en-AU" dirty="0"/>
              <a:t>Many researchers will not have heard of </a:t>
            </a:r>
            <a:r>
              <a:rPr lang="en-AU" dirty="0" err="1"/>
              <a:t>Ollama</a:t>
            </a:r>
            <a:r>
              <a:rPr lang="en-AU" dirty="0"/>
              <a:t> or local LLMs. Keep this practical and non-technical. The key message is: a free, offline tool exists that lets you use AI for data preparation without any privacy risk. For the professors with ethics-constrained datasets — which is most of them — this workflow genuinely solves a real problem.</a:t>
            </a:r>
          </a:p>
        </p:txBody>
      </p:sp>
      <p:sp>
        <p:nvSpPr>
          <p:cNvPr id="4" name="Slide Number Placeholder 3">
            <a:extLst>
              <a:ext uri="{FF2B5EF4-FFF2-40B4-BE49-F238E27FC236}">
                <a16:creationId xmlns:a16="http://schemas.microsoft.com/office/drawing/2014/main" id="{D2684025-36D1-8CC5-F28D-3805FBD20AA5}"/>
              </a:ext>
            </a:extLst>
          </p:cNvPr>
          <p:cNvSpPr>
            <a:spLocks noGrp="1"/>
          </p:cNvSpPr>
          <p:nvPr>
            <p:ph type="sldNum" sz="quarter" idx="5"/>
          </p:nvPr>
        </p:nvSpPr>
        <p:spPr/>
        <p:txBody>
          <a:bodyPr/>
          <a:lstStyle/>
          <a:p>
            <a:fld id="{ACF485F9-06F0-4D59-9F9F-9832011C73BD}" type="slidenum">
              <a:rPr lang="en-AU" smtClean="0"/>
              <a:t>56</a:t>
            </a:fld>
            <a:endParaRPr lang="en-AU"/>
          </a:p>
        </p:txBody>
      </p:sp>
    </p:spTree>
    <p:extLst>
      <p:ext uri="{BB962C8B-B14F-4D97-AF65-F5344CB8AC3E}">
        <p14:creationId xmlns:p14="http://schemas.microsoft.com/office/powerpoint/2010/main" val="779317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616B-32ED-9B9F-F480-5832513DC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3BA5B-C3F9-6571-2B6C-D45256923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B96C5-3BE6-A698-4B54-BA3D9554DC85}"/>
              </a:ext>
            </a:extLst>
          </p:cNvPr>
          <p:cNvSpPr>
            <a:spLocks noGrp="1"/>
          </p:cNvSpPr>
          <p:nvPr>
            <p:ph type="body" idx="1"/>
          </p:nvPr>
        </p:nvSpPr>
        <p:spPr/>
        <p:txBody>
          <a:bodyPr/>
          <a:lstStyle/>
          <a:p>
            <a:r>
              <a:rPr lang="en-AU" dirty="0"/>
              <a:t>This slide gives the audience a decision tree they can actually apply. The three-way distinction — local LLM, cloud AI, statistical synthesis — covers the major scenarios researchers face. Point back to the LADAL tutorial for the full worked example. Encourage people to try the workflow on a small, low-stakes dataset before they need it for something important.</a:t>
            </a:r>
          </a:p>
        </p:txBody>
      </p:sp>
      <p:sp>
        <p:nvSpPr>
          <p:cNvPr id="4" name="Slide Number Placeholder 3">
            <a:extLst>
              <a:ext uri="{FF2B5EF4-FFF2-40B4-BE49-F238E27FC236}">
                <a16:creationId xmlns:a16="http://schemas.microsoft.com/office/drawing/2014/main" id="{4F2CC65C-9D34-7614-0479-7EB82EE8B976}"/>
              </a:ext>
            </a:extLst>
          </p:cNvPr>
          <p:cNvSpPr>
            <a:spLocks noGrp="1"/>
          </p:cNvSpPr>
          <p:nvPr>
            <p:ph type="sldNum" sz="quarter" idx="5"/>
          </p:nvPr>
        </p:nvSpPr>
        <p:spPr/>
        <p:txBody>
          <a:bodyPr/>
          <a:lstStyle/>
          <a:p>
            <a:fld id="{ACF485F9-06F0-4D59-9F9F-9832011C73BD}" type="slidenum">
              <a:rPr lang="en-AU" smtClean="0"/>
              <a:t>57</a:t>
            </a:fld>
            <a:endParaRPr lang="en-AU"/>
          </a:p>
        </p:txBody>
      </p:sp>
    </p:spTree>
    <p:extLst>
      <p:ext uri="{BB962C8B-B14F-4D97-AF65-F5344CB8AC3E}">
        <p14:creationId xmlns:p14="http://schemas.microsoft.com/office/powerpoint/2010/main" val="1654414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86C1-8004-C32D-27F8-A7F1545BD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F6613-3284-CD15-30C1-DCAA56952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9CF0A-9663-1596-164C-FD10FD98ECC0}"/>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BF1317F2-8C5D-69E3-6524-18844DD0DC61}"/>
              </a:ext>
            </a:extLst>
          </p:cNvPr>
          <p:cNvSpPr>
            <a:spLocks noGrp="1"/>
          </p:cNvSpPr>
          <p:nvPr>
            <p:ph type="sldNum" sz="quarter" idx="5"/>
          </p:nvPr>
        </p:nvSpPr>
        <p:spPr/>
        <p:txBody>
          <a:bodyPr/>
          <a:lstStyle/>
          <a:p>
            <a:fld id="{ACF485F9-06F0-4D59-9F9F-9832011C73BD}" type="slidenum">
              <a:rPr lang="en-AU" smtClean="0"/>
              <a:t>58</a:t>
            </a:fld>
            <a:endParaRPr lang="en-AU"/>
          </a:p>
        </p:txBody>
      </p:sp>
    </p:spTree>
    <p:extLst>
      <p:ext uri="{BB962C8B-B14F-4D97-AF65-F5344CB8AC3E}">
        <p14:creationId xmlns:p14="http://schemas.microsoft.com/office/powerpoint/2010/main" val="12150113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10E4-624C-8032-1FB9-2297037D0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F55AD-1FF1-E93F-703B-EAABE723F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5E133-C43E-AD70-6B32-C6668A67DD17}"/>
              </a:ext>
            </a:extLst>
          </p:cNvPr>
          <p:cNvSpPr>
            <a:spLocks noGrp="1"/>
          </p:cNvSpPr>
          <p:nvPr>
            <p:ph type="body" idx="1"/>
          </p:nvPr>
        </p:nvSpPr>
        <p:spPr/>
        <p:txBody>
          <a:bodyPr/>
          <a:lstStyle/>
          <a:p>
            <a:r>
              <a:rPr lang="en-AU" dirty="0"/>
              <a:t>This is your synthesis slide — spend a little time on it. The two halves of the talk share a single underlying principle: scholarly accountability. Transparency practices and responsible AI use are not separate topics. They are expressions of the same commitment: that research decisions must be made by humans, documented by humans, and defended by humans. AI accelerates some of the work. It does not and cannot discharge the responsibility.</a:t>
            </a:r>
          </a:p>
        </p:txBody>
      </p:sp>
      <p:sp>
        <p:nvSpPr>
          <p:cNvPr id="4" name="Slide Number Placeholder 3">
            <a:extLst>
              <a:ext uri="{FF2B5EF4-FFF2-40B4-BE49-F238E27FC236}">
                <a16:creationId xmlns:a16="http://schemas.microsoft.com/office/drawing/2014/main" id="{E409C6D0-96EF-EA70-54F1-9D465157E332}"/>
              </a:ext>
            </a:extLst>
          </p:cNvPr>
          <p:cNvSpPr>
            <a:spLocks noGrp="1"/>
          </p:cNvSpPr>
          <p:nvPr>
            <p:ph type="sldNum" sz="quarter" idx="5"/>
          </p:nvPr>
        </p:nvSpPr>
        <p:spPr/>
        <p:txBody>
          <a:bodyPr/>
          <a:lstStyle/>
          <a:p>
            <a:fld id="{ACF485F9-06F0-4D59-9F9F-9832011C73BD}" type="slidenum">
              <a:rPr lang="en-AU" smtClean="0"/>
              <a:t>59</a:t>
            </a:fld>
            <a:endParaRPr lang="en-AU"/>
          </a:p>
        </p:txBody>
      </p:sp>
    </p:spTree>
    <p:extLst>
      <p:ext uri="{BB962C8B-B14F-4D97-AF65-F5344CB8AC3E}">
        <p14:creationId xmlns:p14="http://schemas.microsoft.com/office/powerpoint/2010/main" val="1274841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E20C8-C5B8-6103-2B80-54CD488EE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8A46A-3107-883F-3DAA-C26BFF702E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7EC170-4892-141B-63E9-521A707F4C99}"/>
              </a:ext>
            </a:extLst>
          </p:cNvPr>
          <p:cNvSpPr>
            <a:spLocks noGrp="1"/>
          </p:cNvSpPr>
          <p:nvPr>
            <p:ph type="body" idx="1"/>
          </p:nvPr>
        </p:nvSpPr>
        <p:spPr/>
        <p:txBody>
          <a:bodyPr/>
          <a:lstStyle/>
          <a:p>
            <a:r>
              <a:rPr lang="en-AU" dirty="0"/>
              <a:t>Close on action, not abstraction. Different people in the room are at different starting points. The three-tier structure means every person in the audience has something specific and achievable they can do in the next seven days. The final line is for the professors — structural change in a field depends on senior researchers modelling and requiring new norms.</a:t>
            </a:r>
          </a:p>
        </p:txBody>
      </p:sp>
      <p:sp>
        <p:nvSpPr>
          <p:cNvPr id="4" name="Slide Number Placeholder 3">
            <a:extLst>
              <a:ext uri="{FF2B5EF4-FFF2-40B4-BE49-F238E27FC236}">
                <a16:creationId xmlns:a16="http://schemas.microsoft.com/office/drawing/2014/main" id="{98F0F0AD-BD18-82F2-25D3-2798442BF40B}"/>
              </a:ext>
            </a:extLst>
          </p:cNvPr>
          <p:cNvSpPr>
            <a:spLocks noGrp="1"/>
          </p:cNvSpPr>
          <p:nvPr>
            <p:ph type="sldNum" sz="quarter" idx="5"/>
          </p:nvPr>
        </p:nvSpPr>
        <p:spPr/>
        <p:txBody>
          <a:bodyPr/>
          <a:lstStyle/>
          <a:p>
            <a:fld id="{ACF485F9-06F0-4D59-9F9F-9832011C73BD}" type="slidenum">
              <a:rPr lang="en-AU" smtClean="0"/>
              <a:t>60</a:t>
            </a:fld>
            <a:endParaRPr lang="en-AU"/>
          </a:p>
        </p:txBody>
      </p:sp>
    </p:spTree>
    <p:extLst>
      <p:ext uri="{BB962C8B-B14F-4D97-AF65-F5344CB8AC3E}">
        <p14:creationId xmlns:p14="http://schemas.microsoft.com/office/powerpoint/2010/main" val="254451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0974-ACB5-96A0-71A5-6BECCBC47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DD1E2-DA59-87A1-A16B-F295CC841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31AAB-BCC3-2686-56B7-C039A6B8034F}"/>
              </a:ext>
            </a:extLst>
          </p:cNvPr>
          <p:cNvSpPr>
            <a:spLocks noGrp="1"/>
          </p:cNvSpPr>
          <p:nvPr>
            <p:ph type="body" idx="1"/>
          </p:nvPr>
        </p:nvSpPr>
        <p:spPr/>
        <p:txBody>
          <a:bodyPr/>
          <a:lstStyle/>
          <a:p>
            <a:r>
              <a:rPr lang="en-US" dirty="0"/>
              <a:t>Don't rush this slide. These terms are used interchangeably in the wild, and the conflation causes real problems. The key move here — which you can defend — is that transparency is not a consolation prize for researchers who can't achieve reproducibility. It is the epistemically appropriate standard for work that is necessarily interpretive. A qualitative analyst making a defensible judgment call is doing something different from a computational pipeline producing a number — and the accountability standard should reflect that.</a:t>
            </a:r>
            <a:br>
              <a:rPr lang="en-US" dirty="0"/>
            </a:br>
            <a:endParaRPr lang="en-AU" dirty="0"/>
          </a:p>
        </p:txBody>
      </p:sp>
      <p:sp>
        <p:nvSpPr>
          <p:cNvPr id="4" name="Slide Number Placeholder 3">
            <a:extLst>
              <a:ext uri="{FF2B5EF4-FFF2-40B4-BE49-F238E27FC236}">
                <a16:creationId xmlns:a16="http://schemas.microsoft.com/office/drawing/2014/main" id="{2E922447-B348-13AF-7350-67181D39B183}"/>
              </a:ext>
            </a:extLst>
          </p:cNvPr>
          <p:cNvSpPr>
            <a:spLocks noGrp="1"/>
          </p:cNvSpPr>
          <p:nvPr>
            <p:ph type="sldNum" sz="quarter" idx="5"/>
          </p:nvPr>
        </p:nvSpPr>
        <p:spPr/>
        <p:txBody>
          <a:bodyPr/>
          <a:lstStyle/>
          <a:p>
            <a:fld id="{ACF485F9-06F0-4D59-9F9F-9832011C73BD}" type="slidenum">
              <a:rPr lang="en-AU" smtClean="0"/>
              <a:t>7</a:t>
            </a:fld>
            <a:endParaRPr lang="en-AU"/>
          </a:p>
        </p:txBody>
      </p:sp>
    </p:spTree>
    <p:extLst>
      <p:ext uri="{BB962C8B-B14F-4D97-AF65-F5344CB8AC3E}">
        <p14:creationId xmlns:p14="http://schemas.microsoft.com/office/powerpoint/2010/main" val="4800819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F12D1-24D5-048E-527E-2B81BB9C0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71317-4E8F-495D-55E4-824AC274E3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D7065-7E78-9807-48F6-84F677364384}"/>
              </a:ext>
            </a:extLst>
          </p:cNvPr>
          <p:cNvSpPr>
            <a:spLocks noGrp="1"/>
          </p:cNvSpPr>
          <p:nvPr>
            <p:ph type="body" idx="1"/>
          </p:nvPr>
        </p:nvSpPr>
        <p:spPr/>
        <p:txBody>
          <a:bodyPr/>
          <a:lstStyle/>
          <a:p>
            <a:r>
              <a:rPr lang="en-AU" dirty="0"/>
              <a:t>Leave this slide up during the discussion. The resources list gives people something to photograph immediately. Consider making this slide available as a handout or shared link — it's the most actionable thing you can give the audience. If you have a QR code linking to your GitHub repository or the LADAL tutorial, add it here.</a:t>
            </a:r>
          </a:p>
        </p:txBody>
      </p:sp>
      <p:sp>
        <p:nvSpPr>
          <p:cNvPr id="4" name="Slide Number Placeholder 3">
            <a:extLst>
              <a:ext uri="{FF2B5EF4-FFF2-40B4-BE49-F238E27FC236}">
                <a16:creationId xmlns:a16="http://schemas.microsoft.com/office/drawing/2014/main" id="{3AF8E961-88C9-B069-8C10-14CBF7E7F077}"/>
              </a:ext>
            </a:extLst>
          </p:cNvPr>
          <p:cNvSpPr>
            <a:spLocks noGrp="1"/>
          </p:cNvSpPr>
          <p:nvPr>
            <p:ph type="sldNum" sz="quarter" idx="5"/>
          </p:nvPr>
        </p:nvSpPr>
        <p:spPr/>
        <p:txBody>
          <a:bodyPr/>
          <a:lstStyle/>
          <a:p>
            <a:fld id="{ACF485F9-06F0-4D59-9F9F-9832011C73BD}" type="slidenum">
              <a:rPr lang="en-AU" smtClean="0"/>
              <a:t>61</a:t>
            </a:fld>
            <a:endParaRPr lang="en-AU"/>
          </a:p>
        </p:txBody>
      </p:sp>
    </p:spTree>
    <p:extLst>
      <p:ext uri="{BB962C8B-B14F-4D97-AF65-F5344CB8AC3E}">
        <p14:creationId xmlns:p14="http://schemas.microsoft.com/office/powerpoint/2010/main" val="20958594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17B82-0B34-93E7-D099-1F9F34BF8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56421-5929-E178-1A27-B5E08F5F4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F5EFE-6F2D-80DF-C3AA-3B1C8E368764}"/>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E162B0B7-A452-7B63-04EA-12F6B56C4721}"/>
              </a:ext>
            </a:extLst>
          </p:cNvPr>
          <p:cNvSpPr>
            <a:spLocks noGrp="1"/>
          </p:cNvSpPr>
          <p:nvPr>
            <p:ph type="sldNum" sz="quarter" idx="5"/>
          </p:nvPr>
        </p:nvSpPr>
        <p:spPr/>
        <p:txBody>
          <a:bodyPr/>
          <a:lstStyle/>
          <a:p>
            <a:fld id="{ACF485F9-06F0-4D59-9F9F-9832011C73BD}" type="slidenum">
              <a:rPr lang="en-AU" smtClean="0"/>
              <a:t>62</a:t>
            </a:fld>
            <a:endParaRPr lang="en-AU"/>
          </a:p>
        </p:txBody>
      </p:sp>
    </p:spTree>
    <p:extLst>
      <p:ext uri="{BB962C8B-B14F-4D97-AF65-F5344CB8AC3E}">
        <p14:creationId xmlns:p14="http://schemas.microsoft.com/office/powerpoint/2010/main" val="26323893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FCF2-ED07-4059-C99A-0779CFFFF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E9952-F80D-E9E7-3CE6-551C5C84D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7EBE5-E1AF-D4AD-D3B4-6F7C26437903}"/>
              </a:ext>
            </a:extLst>
          </p:cNvPr>
          <p:cNvSpPr>
            <a:spLocks noGrp="1"/>
          </p:cNvSpPr>
          <p:nvPr>
            <p:ph type="body" idx="1"/>
          </p:nvPr>
        </p:nvSpPr>
        <p:spPr/>
        <p:txBody>
          <a:bodyPr/>
          <a:lstStyle/>
          <a:p>
            <a:r>
              <a:rPr lang="en-US" dirty="0"/>
              <a:t>Open with a direct question to the room — don't just read the title. Try: </a:t>
            </a:r>
            <a:r>
              <a:rPr lang="en-US" i="1" dirty="0"/>
              <a:t>"How many of you have read a paper and wanted to know exactly how the author got from their data to their conclusion — and couldn't tell?"</a:t>
            </a:r>
            <a:r>
              <a:rPr lang="en-US" dirty="0"/>
              <a:t> Let them respond. Then: </a:t>
            </a:r>
            <a:r>
              <a:rPr lang="en-US" i="1" dirty="0"/>
              <a:t>"That's what this talk is about."</a:t>
            </a:r>
            <a:endParaRPr lang="en-AU" dirty="0"/>
          </a:p>
        </p:txBody>
      </p:sp>
      <p:sp>
        <p:nvSpPr>
          <p:cNvPr id="4" name="Slide Number Placeholder 3">
            <a:extLst>
              <a:ext uri="{FF2B5EF4-FFF2-40B4-BE49-F238E27FC236}">
                <a16:creationId xmlns:a16="http://schemas.microsoft.com/office/drawing/2014/main" id="{45277C53-BAD6-A27F-B78D-3D3BAD89CFE2}"/>
              </a:ext>
            </a:extLst>
          </p:cNvPr>
          <p:cNvSpPr>
            <a:spLocks noGrp="1"/>
          </p:cNvSpPr>
          <p:nvPr>
            <p:ph type="sldNum" sz="quarter" idx="5"/>
          </p:nvPr>
        </p:nvSpPr>
        <p:spPr/>
        <p:txBody>
          <a:bodyPr/>
          <a:lstStyle/>
          <a:p>
            <a:fld id="{ACF485F9-06F0-4D59-9F9F-9832011C73BD}" type="slidenum">
              <a:rPr lang="en-AU" smtClean="0"/>
              <a:t>63</a:t>
            </a:fld>
            <a:endParaRPr lang="en-AU"/>
          </a:p>
        </p:txBody>
      </p:sp>
    </p:spTree>
    <p:extLst>
      <p:ext uri="{BB962C8B-B14F-4D97-AF65-F5344CB8AC3E}">
        <p14:creationId xmlns:p14="http://schemas.microsoft.com/office/powerpoint/2010/main" val="176440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E390C-CEFE-7C59-097F-59E0DDEB6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82F0F-9FAD-15BB-A7F6-9493686F3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4849C-3B53-CAED-9044-2A637E6B54A2}"/>
              </a:ext>
            </a:extLst>
          </p:cNvPr>
          <p:cNvSpPr>
            <a:spLocks noGrp="1"/>
          </p:cNvSpPr>
          <p:nvPr>
            <p:ph type="body" idx="1"/>
          </p:nvPr>
        </p:nvSpPr>
        <p:spPr/>
        <p:txBody>
          <a:bodyPr/>
          <a:lstStyle/>
          <a:p>
            <a:r>
              <a:rPr lang="en-US" dirty="0"/>
              <a:t>End this cluster on a constructive note. The tools exist. The platforms exist. What's missing is the habit and the norm. That's something a field can change — and your talk is part of that change.</a:t>
            </a:r>
            <a:endParaRPr lang="en-AU" dirty="0"/>
          </a:p>
        </p:txBody>
      </p:sp>
      <p:sp>
        <p:nvSpPr>
          <p:cNvPr id="4" name="Slide Number Placeholder 3">
            <a:extLst>
              <a:ext uri="{FF2B5EF4-FFF2-40B4-BE49-F238E27FC236}">
                <a16:creationId xmlns:a16="http://schemas.microsoft.com/office/drawing/2014/main" id="{3F4AD036-6373-CA04-924B-0971ECC14AD6}"/>
              </a:ext>
            </a:extLst>
          </p:cNvPr>
          <p:cNvSpPr>
            <a:spLocks noGrp="1"/>
          </p:cNvSpPr>
          <p:nvPr>
            <p:ph type="sldNum" sz="quarter" idx="5"/>
          </p:nvPr>
        </p:nvSpPr>
        <p:spPr/>
        <p:txBody>
          <a:bodyPr/>
          <a:lstStyle/>
          <a:p>
            <a:fld id="{ACF485F9-06F0-4D59-9F9F-9832011C73BD}" type="slidenum">
              <a:rPr lang="en-AU" smtClean="0"/>
              <a:t>8</a:t>
            </a:fld>
            <a:endParaRPr lang="en-AU"/>
          </a:p>
        </p:txBody>
      </p:sp>
    </p:spTree>
    <p:extLst>
      <p:ext uri="{BB962C8B-B14F-4D97-AF65-F5344CB8AC3E}">
        <p14:creationId xmlns:p14="http://schemas.microsoft.com/office/powerpoint/2010/main" val="183194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D085E-5988-92E1-A823-84A60D518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29EE5-E1A5-9D51-32DC-892CA201B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41E9F-5288-A3E9-06D2-3A0853C5170B}"/>
              </a:ext>
            </a:extLst>
          </p:cNvPr>
          <p:cNvSpPr>
            <a:spLocks noGrp="1"/>
          </p:cNvSpPr>
          <p:nvPr>
            <p:ph type="body" idx="1"/>
          </p:nvPr>
        </p:nvSpPr>
        <p:spPr/>
        <p:txBody>
          <a:bodyPr/>
          <a:lstStyle/>
          <a:p>
            <a:r>
              <a:rPr lang="en-US" dirty="0"/>
              <a:t>The spectrum framing is important because it prevents the audience from thinking this is an all-or-nothing problem. Quantitative corpus work is closer to the natural sciences — share your R script, someone else runs it, they get your table. Interpretive pragmatics is closer to literary criticism in some ways — the analyst's judgment is irreducibly part of the method. But that doesn't mean anything goes. It means transparency becomes the appropriate standard.</a:t>
            </a:r>
            <a:endParaRPr lang="en-AU" dirty="0"/>
          </a:p>
        </p:txBody>
      </p:sp>
      <p:sp>
        <p:nvSpPr>
          <p:cNvPr id="4" name="Slide Number Placeholder 3">
            <a:extLst>
              <a:ext uri="{FF2B5EF4-FFF2-40B4-BE49-F238E27FC236}">
                <a16:creationId xmlns:a16="http://schemas.microsoft.com/office/drawing/2014/main" id="{96542AAC-2D41-65F8-C88F-22FDC5613FD5}"/>
              </a:ext>
            </a:extLst>
          </p:cNvPr>
          <p:cNvSpPr>
            <a:spLocks noGrp="1"/>
          </p:cNvSpPr>
          <p:nvPr>
            <p:ph type="sldNum" sz="quarter" idx="5"/>
          </p:nvPr>
        </p:nvSpPr>
        <p:spPr/>
        <p:txBody>
          <a:bodyPr/>
          <a:lstStyle/>
          <a:p>
            <a:fld id="{ACF485F9-06F0-4D59-9F9F-9832011C73BD}" type="slidenum">
              <a:rPr lang="en-AU" smtClean="0"/>
              <a:t>9</a:t>
            </a:fld>
            <a:endParaRPr lang="en-AU"/>
          </a:p>
        </p:txBody>
      </p:sp>
    </p:spTree>
    <p:extLst>
      <p:ext uri="{BB962C8B-B14F-4D97-AF65-F5344CB8AC3E}">
        <p14:creationId xmlns:p14="http://schemas.microsoft.com/office/powerpoint/2010/main" val="385508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139EA-8E34-3A0C-178F-82B48DB9B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9007B-F3D6-04CE-71F5-B1A1DF1651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C4065-5887-4E3F-53A7-76CA40A2B1AC}"/>
              </a:ext>
            </a:extLst>
          </p:cNvPr>
          <p:cNvSpPr>
            <a:spLocks noGrp="1"/>
          </p:cNvSpPr>
          <p:nvPr>
            <p:ph type="body" idx="1"/>
          </p:nvPr>
        </p:nvSpPr>
        <p:spPr/>
        <p:txBody>
          <a:bodyPr/>
          <a:lstStyle/>
          <a:p>
            <a:r>
              <a:rPr lang="en-US" dirty="0"/>
              <a:t>This is the slide that will resonate most with the qualitative professors. They may have spent years defending qualitative work against accusations of subjectivity. Reframe: the issue is not whether the interpretation is valid — it often is. The issue is that readers cannot see the process well enough to evaluate it. Notebooks are a way to make the invisible visible.</a:t>
            </a:r>
            <a:endParaRPr lang="en-AU" dirty="0"/>
          </a:p>
        </p:txBody>
      </p:sp>
      <p:sp>
        <p:nvSpPr>
          <p:cNvPr id="4" name="Slide Number Placeholder 3">
            <a:extLst>
              <a:ext uri="{FF2B5EF4-FFF2-40B4-BE49-F238E27FC236}">
                <a16:creationId xmlns:a16="http://schemas.microsoft.com/office/drawing/2014/main" id="{C130914B-CDBC-A2BE-F7D6-1BCA8F19AD5B}"/>
              </a:ext>
            </a:extLst>
          </p:cNvPr>
          <p:cNvSpPr>
            <a:spLocks noGrp="1"/>
          </p:cNvSpPr>
          <p:nvPr>
            <p:ph type="sldNum" sz="quarter" idx="5"/>
          </p:nvPr>
        </p:nvSpPr>
        <p:spPr/>
        <p:txBody>
          <a:bodyPr/>
          <a:lstStyle/>
          <a:p>
            <a:fld id="{ACF485F9-06F0-4D59-9F9F-9832011C73BD}" type="slidenum">
              <a:rPr lang="en-AU" smtClean="0"/>
              <a:t>10</a:t>
            </a:fld>
            <a:endParaRPr lang="en-AU"/>
          </a:p>
        </p:txBody>
      </p:sp>
    </p:spTree>
    <p:extLst>
      <p:ext uri="{BB962C8B-B14F-4D97-AF65-F5344CB8AC3E}">
        <p14:creationId xmlns:p14="http://schemas.microsoft.com/office/powerpoint/2010/main" val="190779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8032-74D0-A7EC-A036-3C8D3D2E0485}"/>
              </a:ext>
            </a:extLst>
          </p:cNvPr>
          <p:cNvSpPr>
            <a:spLocks noGrp="1"/>
          </p:cNvSpPr>
          <p:nvPr>
            <p:ph type="ctrTitle" hasCustomPrompt="1"/>
          </p:nvPr>
        </p:nvSpPr>
        <p:spPr>
          <a:xfrm>
            <a:off x="1523999" y="1967338"/>
            <a:ext cx="5347855" cy="1930400"/>
          </a:xfrm>
        </p:spPr>
        <p:txBody>
          <a:bodyPr anchor="b">
            <a:noAutofit/>
          </a:bodyPr>
          <a:lstStyle>
            <a:lvl1pPr algn="l">
              <a:defRPr sz="3200" b="1">
                <a:solidFill>
                  <a:schemeClr val="tx1"/>
                </a:solidFill>
                <a:latin typeface="Source Sans Pro" panose="020B0503030403020204" pitchFamily="34" charset="0"/>
                <a:ea typeface="Source Sans Pro" panose="020B0503030403020204" pitchFamily="34" charset="0"/>
              </a:defRPr>
            </a:lvl1pPr>
          </a:lstStyle>
          <a:p>
            <a:r>
              <a:rPr lang="en-US" dirty="0"/>
              <a:t>Reproducibility, Transparency, and AI in Language-Based Empirical Research</a:t>
            </a:r>
            <a:endParaRPr lang="en-AU" dirty="0"/>
          </a:p>
        </p:txBody>
      </p:sp>
      <p:sp>
        <p:nvSpPr>
          <p:cNvPr id="3" name="Subtitle 2">
            <a:extLst>
              <a:ext uri="{FF2B5EF4-FFF2-40B4-BE49-F238E27FC236}">
                <a16:creationId xmlns:a16="http://schemas.microsoft.com/office/drawing/2014/main" id="{4061F56B-7009-987D-8D65-BC8D6357BF96}"/>
              </a:ext>
            </a:extLst>
          </p:cNvPr>
          <p:cNvSpPr>
            <a:spLocks noGrp="1"/>
          </p:cNvSpPr>
          <p:nvPr>
            <p:ph type="subTitle" idx="1" hasCustomPrompt="1"/>
          </p:nvPr>
        </p:nvSpPr>
        <p:spPr>
          <a:xfrm>
            <a:off x="1524000" y="544948"/>
            <a:ext cx="5347853" cy="434115"/>
          </a:xfrm>
        </p:spPr>
        <p:txBody>
          <a:bodyPr>
            <a:normAutofit/>
          </a:bodyPr>
          <a:lstStyle>
            <a:lvl1pPr marL="0" indent="0" algn="l">
              <a:buNone/>
              <a:defRPr sz="1600">
                <a:solidFill>
                  <a:srgbClr val="BB9D65"/>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UNIVERSITY OF BONN 2026</a:t>
            </a:r>
            <a:endParaRPr lang="en-AU" dirty="0"/>
          </a:p>
        </p:txBody>
      </p:sp>
      <p:sp>
        <p:nvSpPr>
          <p:cNvPr id="8" name="Rectangle 7">
            <a:extLst>
              <a:ext uri="{FF2B5EF4-FFF2-40B4-BE49-F238E27FC236}">
                <a16:creationId xmlns:a16="http://schemas.microsoft.com/office/drawing/2014/main" id="{354A4A80-4780-EB12-70E1-B6C9A0496D2C}"/>
              </a:ext>
            </a:extLst>
          </p:cNvPr>
          <p:cNvSpPr/>
          <p:nvPr userDrawn="1"/>
        </p:nvSpPr>
        <p:spPr>
          <a:xfrm>
            <a:off x="11" y="6599382"/>
            <a:ext cx="12192000" cy="258618"/>
          </a:xfrm>
          <a:prstGeom prst="rect">
            <a:avLst/>
          </a:prstGeom>
          <a:solidFill>
            <a:srgbClr val="512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605191AB-8AA4-6C55-252B-BF93BF79505B}"/>
              </a:ext>
            </a:extLst>
          </p:cNvPr>
          <p:cNvSpPr/>
          <p:nvPr userDrawn="1"/>
        </p:nvSpPr>
        <p:spPr>
          <a:xfrm rot="5400000">
            <a:off x="-3262026" y="3262015"/>
            <a:ext cx="6625641" cy="101611"/>
          </a:xfrm>
          <a:prstGeom prst="rect">
            <a:avLst/>
          </a:prstGeom>
          <a:solidFill>
            <a:srgbClr val="512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4">
            <a:extLst>
              <a:ext uri="{FF2B5EF4-FFF2-40B4-BE49-F238E27FC236}">
                <a16:creationId xmlns:a16="http://schemas.microsoft.com/office/drawing/2014/main" id="{6D3D3E4D-EDC7-6CC6-D2CD-51D96E02DB88}"/>
              </a:ext>
            </a:extLst>
          </p:cNvPr>
          <p:cNvSpPr>
            <a:spLocks noGrp="1"/>
          </p:cNvSpPr>
          <p:nvPr>
            <p:ph type="ftr" sz="quarter" idx="11"/>
          </p:nvPr>
        </p:nvSpPr>
        <p:spPr>
          <a:xfrm>
            <a:off x="-11" y="6599382"/>
            <a:ext cx="4726708" cy="277084"/>
          </a:xfrm>
        </p:spPr>
        <p:txBody>
          <a:bodyPr/>
          <a:lstStyle/>
          <a:p>
            <a:r>
              <a:rPr lang="de-DE" dirty="0">
                <a:solidFill>
                  <a:schemeClr val="bg1"/>
                </a:solidFill>
              </a:rPr>
              <a:t>The University of Queensland  </a:t>
            </a:r>
            <a:r>
              <a:rPr lang="de-DE" dirty="0">
                <a:solidFill>
                  <a:srgbClr val="BB9D65"/>
                </a:solidFill>
              </a:rPr>
              <a:t>●  </a:t>
            </a:r>
            <a:r>
              <a:rPr lang="de-DE" dirty="0">
                <a:solidFill>
                  <a:schemeClr val="bg1"/>
                </a:solidFill>
              </a:rPr>
              <a:t>School of Languages and Cultures</a:t>
            </a:r>
            <a:endParaRPr lang="en-AU" dirty="0">
              <a:solidFill>
                <a:schemeClr val="bg1"/>
              </a:solidFill>
            </a:endParaRPr>
          </a:p>
        </p:txBody>
      </p:sp>
      <p:cxnSp>
        <p:nvCxnSpPr>
          <p:cNvPr id="11" name="Straight Connector 10">
            <a:extLst>
              <a:ext uri="{FF2B5EF4-FFF2-40B4-BE49-F238E27FC236}">
                <a16:creationId xmlns:a16="http://schemas.microsoft.com/office/drawing/2014/main" id="{BD5E80BD-1227-58C6-295D-AC888115681E}"/>
              </a:ext>
            </a:extLst>
          </p:cNvPr>
          <p:cNvCxnSpPr>
            <a:cxnSpLocks/>
          </p:cNvCxnSpPr>
          <p:nvPr userDrawn="1"/>
        </p:nvCxnSpPr>
        <p:spPr>
          <a:xfrm>
            <a:off x="120087" y="0"/>
            <a:ext cx="0" cy="6580916"/>
          </a:xfrm>
          <a:prstGeom prst="line">
            <a:avLst/>
          </a:prstGeom>
          <a:ln w="44450">
            <a:solidFill>
              <a:srgbClr val="BB9D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717AC4-4C6D-4F02-04CC-95F9A79B4346}"/>
              </a:ext>
            </a:extLst>
          </p:cNvPr>
          <p:cNvCxnSpPr>
            <a:cxnSpLocks/>
          </p:cNvCxnSpPr>
          <p:nvPr userDrawn="1"/>
        </p:nvCxnSpPr>
        <p:spPr>
          <a:xfrm flipH="1">
            <a:off x="1523999" y="3925455"/>
            <a:ext cx="3722256" cy="0"/>
          </a:xfrm>
          <a:prstGeom prst="line">
            <a:avLst/>
          </a:prstGeom>
          <a:ln w="44450">
            <a:solidFill>
              <a:srgbClr val="BB9D65"/>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A67CD85-ECD5-7106-CF55-3C741918587A}"/>
              </a:ext>
            </a:extLst>
          </p:cNvPr>
          <p:cNvSpPr txBox="1">
            <a:spLocks/>
          </p:cNvSpPr>
          <p:nvPr userDrawn="1"/>
        </p:nvSpPr>
        <p:spPr>
          <a:xfrm>
            <a:off x="1505511" y="3916211"/>
            <a:ext cx="5347855" cy="6373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Source Sans Pro" panose="020B0503030403020204" pitchFamily="34" charset="0"/>
                <a:ea typeface="Source Sans Pro" panose="020B0503030403020204" pitchFamily="34" charset="0"/>
                <a:cs typeface="+mj-cs"/>
              </a:defRPr>
            </a:lvl1pPr>
          </a:lstStyle>
          <a:p>
            <a:r>
              <a:rPr lang="en-US" sz="1800" b="0" dirty="0"/>
              <a:t>From open science practices to responsible AI use in corpus linguistics and corpus pragmatics</a:t>
            </a:r>
            <a:endParaRPr lang="en-AU" sz="1800" b="0" dirty="0"/>
          </a:p>
        </p:txBody>
      </p:sp>
      <p:sp>
        <p:nvSpPr>
          <p:cNvPr id="23" name="Title 1">
            <a:extLst>
              <a:ext uri="{FF2B5EF4-FFF2-40B4-BE49-F238E27FC236}">
                <a16:creationId xmlns:a16="http://schemas.microsoft.com/office/drawing/2014/main" id="{79A89FFC-3EDA-3A4A-BC89-4C123CF51181}"/>
              </a:ext>
            </a:extLst>
          </p:cNvPr>
          <p:cNvSpPr txBox="1">
            <a:spLocks/>
          </p:cNvSpPr>
          <p:nvPr userDrawn="1"/>
        </p:nvSpPr>
        <p:spPr>
          <a:xfrm>
            <a:off x="1528605" y="5906642"/>
            <a:ext cx="7125867" cy="6373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Source Sans Pro" panose="020B0503030403020204" pitchFamily="34" charset="0"/>
                <a:ea typeface="Source Sans Pro" panose="020B0503030403020204" pitchFamily="34" charset="0"/>
                <a:cs typeface="+mj-cs"/>
              </a:defRPr>
            </a:lvl1pPr>
          </a:lstStyle>
          <a:p>
            <a:r>
              <a:rPr lang="en-US" sz="1800" b="1" dirty="0"/>
              <a:t>Dr Martin Schweinberger</a:t>
            </a:r>
          </a:p>
          <a:p>
            <a:r>
              <a:rPr lang="de-DE" sz="1800" b="0" dirty="0">
                <a:solidFill>
                  <a:schemeClr val="tx1"/>
                </a:solidFill>
              </a:rPr>
              <a:t>The University of Queensland  </a:t>
            </a:r>
            <a:r>
              <a:rPr lang="de-DE" sz="1800" b="0" dirty="0">
                <a:solidFill>
                  <a:srgbClr val="BB9D65"/>
                </a:solidFill>
              </a:rPr>
              <a:t>●  </a:t>
            </a:r>
            <a:r>
              <a:rPr lang="de-DE" sz="1800" b="0" dirty="0">
                <a:solidFill>
                  <a:schemeClr val="tx1"/>
                </a:solidFill>
              </a:rPr>
              <a:t>School of Languages and Cultures</a:t>
            </a:r>
            <a:endParaRPr lang="en-AU" sz="1800" b="0" dirty="0">
              <a:solidFill>
                <a:schemeClr val="tx1"/>
              </a:solidFill>
            </a:endParaRPr>
          </a:p>
        </p:txBody>
      </p:sp>
      <p:sp>
        <p:nvSpPr>
          <p:cNvPr id="6" name="Slide Number Placeholder 5">
            <a:extLst>
              <a:ext uri="{FF2B5EF4-FFF2-40B4-BE49-F238E27FC236}">
                <a16:creationId xmlns:a16="http://schemas.microsoft.com/office/drawing/2014/main" id="{8EEA4863-36F4-70B7-09DB-A2D4E874A35F}"/>
              </a:ext>
            </a:extLst>
          </p:cNvPr>
          <p:cNvSpPr>
            <a:spLocks noGrp="1"/>
          </p:cNvSpPr>
          <p:nvPr>
            <p:ph type="sldNum" sz="quarter" idx="12"/>
          </p:nvPr>
        </p:nvSpPr>
        <p:spPr>
          <a:xfrm>
            <a:off x="11508509" y="6599382"/>
            <a:ext cx="683480" cy="230480"/>
          </a:xfrm>
        </p:spPr>
        <p:txBody>
          <a:bodyPr/>
          <a:lstStyle>
            <a:lvl1pPr>
              <a:defRPr>
                <a:solidFill>
                  <a:schemeClr val="bg1"/>
                </a:solidFill>
              </a:defRPr>
            </a:lvl1pPr>
          </a:lstStyle>
          <a:p>
            <a:fld id="{49ECFB29-BE96-495E-9ABE-034578007974}" type="slidenum">
              <a:rPr lang="en-AU" smtClean="0"/>
              <a:pPr/>
              <a:t>‹#›</a:t>
            </a:fld>
            <a:endParaRPr lang="en-AU" dirty="0">
              <a:solidFill>
                <a:schemeClr val="bg1"/>
              </a:solidFill>
            </a:endParaRPr>
          </a:p>
        </p:txBody>
      </p:sp>
    </p:spTree>
    <p:extLst>
      <p:ext uri="{BB962C8B-B14F-4D97-AF65-F5344CB8AC3E}">
        <p14:creationId xmlns:p14="http://schemas.microsoft.com/office/powerpoint/2010/main" val="14483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54DC-0538-ED8E-99FE-13F5346B6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96EF817-E04A-6FC2-9EF8-FEF01D7531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28FD9F8-35BB-A24C-E690-E37604A77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96BBF-161F-A229-F7A2-1C79D6AC84E2}"/>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6" name="Footer Placeholder 5">
            <a:extLst>
              <a:ext uri="{FF2B5EF4-FFF2-40B4-BE49-F238E27FC236}">
                <a16:creationId xmlns:a16="http://schemas.microsoft.com/office/drawing/2014/main" id="{4F45549B-E6EC-E909-BDE4-56BD81439CE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ED8DF5E-5E34-2408-22F7-85C84E021D4A}"/>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511840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7600-7754-DF85-0D8E-47F14EA4A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DA95874-2E04-8499-4825-DC853AF81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9466FCE-1337-6DE6-527D-C990630CF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F225B-7F10-E55B-EF1D-18D55170F239}"/>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6" name="Footer Placeholder 5">
            <a:extLst>
              <a:ext uri="{FF2B5EF4-FFF2-40B4-BE49-F238E27FC236}">
                <a16:creationId xmlns:a16="http://schemas.microsoft.com/office/drawing/2014/main" id="{9B2CDA18-26DA-9C5D-A8CF-0F349BED4B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7C45FF-A792-7E9C-1F93-EB97E8EFAA83}"/>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75080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40ED-41DC-F562-96FB-C3B7B44A179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C21C56-5767-F682-B684-63CD3D44B1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61DF3F-77BF-CA55-EB18-CEC5E04EDE5D}"/>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5" name="Footer Placeholder 4">
            <a:extLst>
              <a:ext uri="{FF2B5EF4-FFF2-40B4-BE49-F238E27FC236}">
                <a16:creationId xmlns:a16="http://schemas.microsoft.com/office/drawing/2014/main" id="{45C61358-5EDC-27B6-58F6-F44DD7D86C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D5A452-2CA1-F443-C41A-1954A913D9F9}"/>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2543725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D67EF-013B-E74E-AB53-7472BDE2C7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127736B-2925-EE6C-D09B-1999B4CD0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3F4CE4-4B60-4B9A-316B-0ABB1BDDA973}"/>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5" name="Footer Placeholder 4">
            <a:extLst>
              <a:ext uri="{FF2B5EF4-FFF2-40B4-BE49-F238E27FC236}">
                <a16:creationId xmlns:a16="http://schemas.microsoft.com/office/drawing/2014/main" id="{780868D0-C75E-A703-DCFB-2EC2FE6394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BAE9E9-8E80-D429-0A30-ADD6AD1D02B0}"/>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31784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CF2FFB-4719-5045-3A56-C5CC2FB91355}"/>
              </a:ext>
            </a:extLst>
          </p:cNvPr>
          <p:cNvSpPr/>
          <p:nvPr userDrawn="1"/>
        </p:nvSpPr>
        <p:spPr>
          <a:xfrm>
            <a:off x="0" y="0"/>
            <a:ext cx="12192000" cy="1122363"/>
          </a:xfrm>
          <a:prstGeom prst="rect">
            <a:avLst/>
          </a:prstGeom>
          <a:solidFill>
            <a:srgbClr val="512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D34926EB-2486-A02E-29B9-8876523DD5C5}"/>
              </a:ext>
            </a:extLst>
          </p:cNvPr>
          <p:cNvSpPr>
            <a:spLocks noGrp="1"/>
          </p:cNvSpPr>
          <p:nvPr>
            <p:ph idx="1"/>
          </p:nvPr>
        </p:nvSpPr>
        <p:spPr>
          <a:xfrm>
            <a:off x="838200" y="1230818"/>
            <a:ext cx="10515600" cy="4946145"/>
          </a:xfrm>
        </p:spPr>
        <p:txBody>
          <a:bodyPr/>
          <a:lstStyle>
            <a:lvl1pPr>
              <a:buClr>
                <a:srgbClr val="BB9D65"/>
              </a:buClr>
              <a:defRPr/>
            </a:lvl1pPr>
            <a:lvl2pPr>
              <a:buClr>
                <a:srgbClr val="BB9D65"/>
              </a:buClr>
              <a:defRPr/>
            </a:lvl2pPr>
            <a:lvl3pPr>
              <a:buClr>
                <a:srgbClr val="BB9D65"/>
              </a:buClr>
              <a:defRPr/>
            </a:lvl3pPr>
            <a:lvl4pPr>
              <a:buClr>
                <a:srgbClr val="BB9D65"/>
              </a:buClr>
              <a:defRPr/>
            </a:lvl4pPr>
            <a:lvl5pPr>
              <a:buClr>
                <a:srgbClr val="BB9D6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a:extLst>
              <a:ext uri="{FF2B5EF4-FFF2-40B4-BE49-F238E27FC236}">
                <a16:creationId xmlns:a16="http://schemas.microsoft.com/office/drawing/2014/main" id="{2D915F85-1004-CB7D-6B92-047DBEF43719}"/>
              </a:ext>
            </a:extLst>
          </p:cNvPr>
          <p:cNvSpPr/>
          <p:nvPr userDrawn="1"/>
        </p:nvSpPr>
        <p:spPr>
          <a:xfrm>
            <a:off x="11" y="6599382"/>
            <a:ext cx="12192000" cy="258618"/>
          </a:xfrm>
          <a:prstGeom prst="rect">
            <a:avLst/>
          </a:prstGeom>
          <a:solidFill>
            <a:srgbClr val="512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ooter Placeholder 4">
            <a:extLst>
              <a:ext uri="{FF2B5EF4-FFF2-40B4-BE49-F238E27FC236}">
                <a16:creationId xmlns:a16="http://schemas.microsoft.com/office/drawing/2014/main" id="{560F11F8-4051-C849-AB81-816CEF82F606}"/>
              </a:ext>
            </a:extLst>
          </p:cNvPr>
          <p:cNvSpPr txBox="1">
            <a:spLocks/>
          </p:cNvSpPr>
          <p:nvPr userDrawn="1"/>
        </p:nvSpPr>
        <p:spPr>
          <a:xfrm>
            <a:off x="-12" y="6599382"/>
            <a:ext cx="7703139" cy="2770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The University of Queensland  </a:t>
            </a:r>
            <a:r>
              <a:rPr lang="de-DE" dirty="0">
                <a:solidFill>
                  <a:srgbClr val="BB9D65"/>
                </a:solidFill>
              </a:rPr>
              <a:t>●  </a:t>
            </a:r>
            <a:r>
              <a:rPr lang="de-DE" dirty="0">
                <a:solidFill>
                  <a:schemeClr val="bg1"/>
                </a:solidFill>
              </a:rPr>
              <a:t>Reproducibility, Transparency, and AI  </a:t>
            </a:r>
            <a:r>
              <a:rPr lang="de-DE" dirty="0">
                <a:solidFill>
                  <a:srgbClr val="BB9D65"/>
                </a:solidFill>
              </a:rPr>
              <a:t>●  </a:t>
            </a:r>
            <a:r>
              <a:rPr lang="de-DE" dirty="0">
                <a:solidFill>
                  <a:schemeClr val="bg1"/>
                </a:solidFill>
              </a:rPr>
              <a:t>University of Bonn 2026</a:t>
            </a:r>
            <a:endParaRPr lang="en-AU" dirty="0">
              <a:solidFill>
                <a:schemeClr val="bg1"/>
              </a:solidFill>
            </a:endParaRPr>
          </a:p>
        </p:txBody>
      </p:sp>
      <p:sp>
        <p:nvSpPr>
          <p:cNvPr id="11" name="Slide Number Placeholder 5">
            <a:extLst>
              <a:ext uri="{FF2B5EF4-FFF2-40B4-BE49-F238E27FC236}">
                <a16:creationId xmlns:a16="http://schemas.microsoft.com/office/drawing/2014/main" id="{E6BF9DA5-2E95-E4C5-85BC-F11E8711973E}"/>
              </a:ext>
            </a:extLst>
          </p:cNvPr>
          <p:cNvSpPr txBox="1">
            <a:spLocks/>
          </p:cNvSpPr>
          <p:nvPr userDrawn="1"/>
        </p:nvSpPr>
        <p:spPr>
          <a:xfrm>
            <a:off x="11508509" y="6599382"/>
            <a:ext cx="683480" cy="2304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ECFB29-BE96-495E-9ABE-034578007974}" type="slidenum">
              <a:rPr lang="en-AU" smtClean="0"/>
              <a:pPr/>
              <a:t>‹#›</a:t>
            </a:fld>
            <a:endParaRPr lang="en-AU" dirty="0"/>
          </a:p>
        </p:txBody>
      </p:sp>
      <p:sp>
        <p:nvSpPr>
          <p:cNvPr id="2" name="Title 1">
            <a:extLst>
              <a:ext uri="{FF2B5EF4-FFF2-40B4-BE49-F238E27FC236}">
                <a16:creationId xmlns:a16="http://schemas.microsoft.com/office/drawing/2014/main" id="{490C8AB5-ACEB-DF74-3727-5AE8A8A40C93}"/>
              </a:ext>
            </a:extLst>
          </p:cNvPr>
          <p:cNvSpPr>
            <a:spLocks noGrp="1"/>
          </p:cNvSpPr>
          <p:nvPr>
            <p:ph type="title"/>
          </p:nvPr>
        </p:nvSpPr>
        <p:spPr>
          <a:xfrm>
            <a:off x="838200" y="554060"/>
            <a:ext cx="10515600" cy="415758"/>
          </a:xfrm>
        </p:spPr>
        <p:txBody>
          <a:bodyPr/>
          <a:lstStyle>
            <a:lvl1pPr>
              <a:defRPr lang="en-AU" sz="3200" b="0" kern="1200" dirty="0">
                <a:solidFill>
                  <a:schemeClr val="bg1"/>
                </a:solidFill>
                <a:latin typeface="Source Sans Pro" panose="020B0503030403020204" pitchFamily="34" charset="0"/>
                <a:ea typeface="Source Sans Pro" panose="020B0503030403020204" pitchFamily="34" charset="0"/>
                <a:cs typeface="+mj-cs"/>
              </a:defRPr>
            </a:lvl1pPr>
          </a:lstStyle>
          <a:p>
            <a:r>
              <a:rPr lang="en-US" dirty="0"/>
              <a:t>Click to edit Master title style</a:t>
            </a:r>
            <a:endParaRPr lang="en-AU" dirty="0"/>
          </a:p>
        </p:txBody>
      </p:sp>
      <p:sp>
        <p:nvSpPr>
          <p:cNvPr id="14" name="TextBox 13">
            <a:extLst>
              <a:ext uri="{FF2B5EF4-FFF2-40B4-BE49-F238E27FC236}">
                <a16:creationId xmlns:a16="http://schemas.microsoft.com/office/drawing/2014/main" id="{1FD99A28-1D8B-5EA9-0F86-E6D4A9615ED6}"/>
              </a:ext>
            </a:extLst>
          </p:cNvPr>
          <p:cNvSpPr txBox="1"/>
          <p:nvPr userDrawn="1"/>
        </p:nvSpPr>
        <p:spPr>
          <a:xfrm>
            <a:off x="838200" y="76273"/>
            <a:ext cx="4648200" cy="369332"/>
          </a:xfrm>
          <a:prstGeom prst="rect">
            <a:avLst/>
          </a:prstGeom>
          <a:noFill/>
        </p:spPr>
        <p:txBody>
          <a:bodyPr wrap="square" rtlCol="0">
            <a:spAutoFit/>
          </a:bodyPr>
          <a:lstStyle/>
          <a:p>
            <a:r>
              <a:rPr lang="de-DE" dirty="0">
                <a:solidFill>
                  <a:srgbClr val="BB9D65"/>
                </a:solidFill>
              </a:rPr>
              <a:t>PART 1 REPRODUCIBILITY</a:t>
            </a:r>
            <a:endParaRPr lang="en-AU" dirty="0">
              <a:solidFill>
                <a:srgbClr val="BB9D65"/>
              </a:solidFill>
            </a:endParaRPr>
          </a:p>
        </p:txBody>
      </p:sp>
    </p:spTree>
    <p:extLst>
      <p:ext uri="{BB962C8B-B14F-4D97-AF65-F5344CB8AC3E}">
        <p14:creationId xmlns:p14="http://schemas.microsoft.com/office/powerpoint/2010/main" val="117045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CF2FFB-4719-5045-3A56-C5CC2FB91355}"/>
              </a:ext>
            </a:extLst>
          </p:cNvPr>
          <p:cNvSpPr/>
          <p:nvPr userDrawn="1"/>
        </p:nvSpPr>
        <p:spPr>
          <a:xfrm>
            <a:off x="0" y="0"/>
            <a:ext cx="12192000" cy="1122363"/>
          </a:xfrm>
          <a:prstGeom prst="rect">
            <a:avLst/>
          </a:prstGeom>
          <a:solidFill>
            <a:srgbClr val="512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D34926EB-2486-A02E-29B9-8876523DD5C5}"/>
              </a:ext>
            </a:extLst>
          </p:cNvPr>
          <p:cNvSpPr>
            <a:spLocks noGrp="1"/>
          </p:cNvSpPr>
          <p:nvPr>
            <p:ph idx="1"/>
          </p:nvPr>
        </p:nvSpPr>
        <p:spPr>
          <a:xfrm>
            <a:off x="838200" y="1230818"/>
            <a:ext cx="10515600" cy="4946145"/>
          </a:xfrm>
        </p:spPr>
        <p:txBody>
          <a:bodyPr/>
          <a:lstStyle>
            <a:lvl1pPr>
              <a:buClr>
                <a:srgbClr val="BB9D65"/>
              </a:buClr>
              <a:defRPr/>
            </a:lvl1pPr>
            <a:lvl2pPr>
              <a:buClr>
                <a:srgbClr val="BB9D65"/>
              </a:buClr>
              <a:defRPr/>
            </a:lvl2pPr>
            <a:lvl3pPr>
              <a:buClr>
                <a:srgbClr val="BB9D65"/>
              </a:buClr>
              <a:defRPr/>
            </a:lvl3pPr>
            <a:lvl4pPr>
              <a:buClr>
                <a:srgbClr val="BB9D65"/>
              </a:buClr>
              <a:defRPr/>
            </a:lvl4pPr>
            <a:lvl5pPr>
              <a:buClr>
                <a:srgbClr val="BB9D6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a:extLst>
              <a:ext uri="{FF2B5EF4-FFF2-40B4-BE49-F238E27FC236}">
                <a16:creationId xmlns:a16="http://schemas.microsoft.com/office/drawing/2014/main" id="{2D915F85-1004-CB7D-6B92-047DBEF43719}"/>
              </a:ext>
            </a:extLst>
          </p:cNvPr>
          <p:cNvSpPr/>
          <p:nvPr userDrawn="1"/>
        </p:nvSpPr>
        <p:spPr>
          <a:xfrm>
            <a:off x="11" y="6599382"/>
            <a:ext cx="12192000" cy="258618"/>
          </a:xfrm>
          <a:prstGeom prst="rect">
            <a:avLst/>
          </a:prstGeom>
          <a:solidFill>
            <a:srgbClr val="512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ooter Placeholder 4">
            <a:extLst>
              <a:ext uri="{FF2B5EF4-FFF2-40B4-BE49-F238E27FC236}">
                <a16:creationId xmlns:a16="http://schemas.microsoft.com/office/drawing/2014/main" id="{560F11F8-4051-C849-AB81-816CEF82F606}"/>
              </a:ext>
            </a:extLst>
          </p:cNvPr>
          <p:cNvSpPr txBox="1">
            <a:spLocks/>
          </p:cNvSpPr>
          <p:nvPr userDrawn="1"/>
        </p:nvSpPr>
        <p:spPr>
          <a:xfrm>
            <a:off x="-12" y="6599382"/>
            <a:ext cx="7703139" cy="2770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The University of Queensland  </a:t>
            </a:r>
            <a:r>
              <a:rPr lang="de-DE" dirty="0">
                <a:solidFill>
                  <a:srgbClr val="BB9D65"/>
                </a:solidFill>
              </a:rPr>
              <a:t>●  </a:t>
            </a:r>
            <a:r>
              <a:rPr lang="de-DE" dirty="0">
                <a:solidFill>
                  <a:schemeClr val="bg1"/>
                </a:solidFill>
              </a:rPr>
              <a:t>Reproducibility, Transparency, and AI  </a:t>
            </a:r>
            <a:r>
              <a:rPr lang="de-DE" dirty="0">
                <a:solidFill>
                  <a:srgbClr val="BB9D65"/>
                </a:solidFill>
              </a:rPr>
              <a:t>●  </a:t>
            </a:r>
            <a:r>
              <a:rPr lang="de-DE" dirty="0">
                <a:solidFill>
                  <a:schemeClr val="bg1"/>
                </a:solidFill>
              </a:rPr>
              <a:t>University of Bonn 2026</a:t>
            </a:r>
            <a:endParaRPr lang="en-AU" dirty="0">
              <a:solidFill>
                <a:schemeClr val="bg1"/>
              </a:solidFill>
            </a:endParaRPr>
          </a:p>
        </p:txBody>
      </p:sp>
      <p:sp>
        <p:nvSpPr>
          <p:cNvPr id="11" name="Slide Number Placeholder 5">
            <a:extLst>
              <a:ext uri="{FF2B5EF4-FFF2-40B4-BE49-F238E27FC236}">
                <a16:creationId xmlns:a16="http://schemas.microsoft.com/office/drawing/2014/main" id="{E6BF9DA5-2E95-E4C5-85BC-F11E8711973E}"/>
              </a:ext>
            </a:extLst>
          </p:cNvPr>
          <p:cNvSpPr txBox="1">
            <a:spLocks/>
          </p:cNvSpPr>
          <p:nvPr userDrawn="1"/>
        </p:nvSpPr>
        <p:spPr>
          <a:xfrm>
            <a:off x="11508509" y="6599382"/>
            <a:ext cx="683480" cy="2304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ECFB29-BE96-495E-9ABE-034578007974}" type="slidenum">
              <a:rPr lang="en-AU" smtClean="0"/>
              <a:pPr/>
              <a:t>‹#›</a:t>
            </a:fld>
            <a:endParaRPr lang="en-AU" dirty="0"/>
          </a:p>
        </p:txBody>
      </p:sp>
      <p:sp>
        <p:nvSpPr>
          <p:cNvPr id="2" name="Title 1">
            <a:extLst>
              <a:ext uri="{FF2B5EF4-FFF2-40B4-BE49-F238E27FC236}">
                <a16:creationId xmlns:a16="http://schemas.microsoft.com/office/drawing/2014/main" id="{490C8AB5-ACEB-DF74-3727-5AE8A8A40C93}"/>
              </a:ext>
            </a:extLst>
          </p:cNvPr>
          <p:cNvSpPr>
            <a:spLocks noGrp="1"/>
          </p:cNvSpPr>
          <p:nvPr>
            <p:ph type="title"/>
          </p:nvPr>
        </p:nvSpPr>
        <p:spPr>
          <a:xfrm>
            <a:off x="838200" y="554060"/>
            <a:ext cx="10515600" cy="415758"/>
          </a:xfrm>
        </p:spPr>
        <p:txBody>
          <a:bodyPr/>
          <a:lstStyle>
            <a:lvl1pPr>
              <a:defRPr lang="en-AU" sz="3200" b="0" kern="1200" dirty="0">
                <a:solidFill>
                  <a:schemeClr val="bg1"/>
                </a:solidFill>
                <a:latin typeface="Source Sans Pro" panose="020B0503030403020204" pitchFamily="34" charset="0"/>
                <a:ea typeface="Source Sans Pro" panose="020B0503030403020204" pitchFamily="34" charset="0"/>
                <a:cs typeface="+mj-cs"/>
              </a:defRPr>
            </a:lvl1pPr>
          </a:lstStyle>
          <a:p>
            <a:r>
              <a:rPr lang="en-US" dirty="0"/>
              <a:t>Click to edit Master title style</a:t>
            </a:r>
            <a:endParaRPr lang="en-AU" dirty="0"/>
          </a:p>
        </p:txBody>
      </p:sp>
    </p:spTree>
    <p:extLst>
      <p:ext uri="{BB962C8B-B14F-4D97-AF65-F5344CB8AC3E}">
        <p14:creationId xmlns:p14="http://schemas.microsoft.com/office/powerpoint/2010/main" val="1494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CF2FFB-4719-5045-3A56-C5CC2FB91355}"/>
              </a:ext>
            </a:extLst>
          </p:cNvPr>
          <p:cNvSpPr/>
          <p:nvPr userDrawn="1"/>
        </p:nvSpPr>
        <p:spPr>
          <a:xfrm>
            <a:off x="0" y="0"/>
            <a:ext cx="12192000" cy="1122363"/>
          </a:xfrm>
          <a:prstGeom prst="rect">
            <a:avLst/>
          </a:prstGeom>
          <a:solidFill>
            <a:srgbClr val="512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D34926EB-2486-A02E-29B9-8876523DD5C5}"/>
              </a:ext>
            </a:extLst>
          </p:cNvPr>
          <p:cNvSpPr>
            <a:spLocks noGrp="1"/>
          </p:cNvSpPr>
          <p:nvPr>
            <p:ph idx="1"/>
          </p:nvPr>
        </p:nvSpPr>
        <p:spPr>
          <a:xfrm>
            <a:off x="838200" y="1230818"/>
            <a:ext cx="10515600" cy="4946145"/>
          </a:xfrm>
        </p:spPr>
        <p:txBody>
          <a:bodyPr/>
          <a:lstStyle>
            <a:lvl1pPr>
              <a:buClr>
                <a:srgbClr val="BB9D65"/>
              </a:buClr>
              <a:defRPr/>
            </a:lvl1pPr>
            <a:lvl2pPr>
              <a:buClr>
                <a:srgbClr val="BB9D65"/>
              </a:buClr>
              <a:defRPr/>
            </a:lvl2pPr>
            <a:lvl3pPr>
              <a:buClr>
                <a:srgbClr val="BB9D65"/>
              </a:buClr>
              <a:defRPr/>
            </a:lvl3pPr>
            <a:lvl4pPr>
              <a:buClr>
                <a:srgbClr val="BB9D65"/>
              </a:buClr>
              <a:defRPr/>
            </a:lvl4pPr>
            <a:lvl5pPr>
              <a:buClr>
                <a:srgbClr val="BB9D6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a:extLst>
              <a:ext uri="{FF2B5EF4-FFF2-40B4-BE49-F238E27FC236}">
                <a16:creationId xmlns:a16="http://schemas.microsoft.com/office/drawing/2014/main" id="{2D915F85-1004-CB7D-6B92-047DBEF43719}"/>
              </a:ext>
            </a:extLst>
          </p:cNvPr>
          <p:cNvSpPr/>
          <p:nvPr userDrawn="1"/>
        </p:nvSpPr>
        <p:spPr>
          <a:xfrm>
            <a:off x="11" y="6599382"/>
            <a:ext cx="12192000" cy="258618"/>
          </a:xfrm>
          <a:prstGeom prst="rect">
            <a:avLst/>
          </a:prstGeom>
          <a:solidFill>
            <a:srgbClr val="512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ooter Placeholder 4">
            <a:extLst>
              <a:ext uri="{FF2B5EF4-FFF2-40B4-BE49-F238E27FC236}">
                <a16:creationId xmlns:a16="http://schemas.microsoft.com/office/drawing/2014/main" id="{560F11F8-4051-C849-AB81-816CEF82F606}"/>
              </a:ext>
            </a:extLst>
          </p:cNvPr>
          <p:cNvSpPr txBox="1">
            <a:spLocks/>
          </p:cNvSpPr>
          <p:nvPr userDrawn="1"/>
        </p:nvSpPr>
        <p:spPr>
          <a:xfrm>
            <a:off x="-12" y="6599382"/>
            <a:ext cx="7703139" cy="2770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The University of Queensland  </a:t>
            </a:r>
            <a:r>
              <a:rPr lang="de-DE" dirty="0">
                <a:solidFill>
                  <a:srgbClr val="BB9D65"/>
                </a:solidFill>
              </a:rPr>
              <a:t>●  </a:t>
            </a:r>
            <a:r>
              <a:rPr lang="de-DE" dirty="0">
                <a:solidFill>
                  <a:schemeClr val="bg1"/>
                </a:solidFill>
              </a:rPr>
              <a:t>Reproducibility, Transparency, and AI  </a:t>
            </a:r>
            <a:r>
              <a:rPr lang="de-DE" dirty="0">
                <a:solidFill>
                  <a:srgbClr val="BB9D65"/>
                </a:solidFill>
              </a:rPr>
              <a:t>●  </a:t>
            </a:r>
            <a:r>
              <a:rPr lang="de-DE" dirty="0">
                <a:solidFill>
                  <a:schemeClr val="bg1"/>
                </a:solidFill>
              </a:rPr>
              <a:t>University of Bonn 2026</a:t>
            </a:r>
            <a:endParaRPr lang="en-AU" dirty="0">
              <a:solidFill>
                <a:schemeClr val="bg1"/>
              </a:solidFill>
            </a:endParaRPr>
          </a:p>
        </p:txBody>
      </p:sp>
      <p:sp>
        <p:nvSpPr>
          <p:cNvPr id="11" name="Slide Number Placeholder 5">
            <a:extLst>
              <a:ext uri="{FF2B5EF4-FFF2-40B4-BE49-F238E27FC236}">
                <a16:creationId xmlns:a16="http://schemas.microsoft.com/office/drawing/2014/main" id="{E6BF9DA5-2E95-E4C5-85BC-F11E8711973E}"/>
              </a:ext>
            </a:extLst>
          </p:cNvPr>
          <p:cNvSpPr txBox="1">
            <a:spLocks/>
          </p:cNvSpPr>
          <p:nvPr userDrawn="1"/>
        </p:nvSpPr>
        <p:spPr>
          <a:xfrm>
            <a:off x="11508509" y="6599382"/>
            <a:ext cx="683480" cy="2304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ECFB29-BE96-495E-9ABE-034578007974}" type="slidenum">
              <a:rPr lang="en-AU" smtClean="0"/>
              <a:pPr/>
              <a:t>‹#›</a:t>
            </a:fld>
            <a:endParaRPr lang="en-AU" dirty="0"/>
          </a:p>
        </p:txBody>
      </p:sp>
      <p:sp>
        <p:nvSpPr>
          <p:cNvPr id="2" name="Title 1">
            <a:extLst>
              <a:ext uri="{FF2B5EF4-FFF2-40B4-BE49-F238E27FC236}">
                <a16:creationId xmlns:a16="http://schemas.microsoft.com/office/drawing/2014/main" id="{490C8AB5-ACEB-DF74-3727-5AE8A8A40C93}"/>
              </a:ext>
            </a:extLst>
          </p:cNvPr>
          <p:cNvSpPr>
            <a:spLocks noGrp="1"/>
          </p:cNvSpPr>
          <p:nvPr>
            <p:ph type="title"/>
          </p:nvPr>
        </p:nvSpPr>
        <p:spPr>
          <a:xfrm>
            <a:off x="838200" y="554060"/>
            <a:ext cx="10515600" cy="415758"/>
          </a:xfrm>
        </p:spPr>
        <p:txBody>
          <a:bodyPr/>
          <a:lstStyle>
            <a:lvl1pPr>
              <a:defRPr lang="en-AU" sz="3200" b="0" kern="1200" dirty="0">
                <a:solidFill>
                  <a:schemeClr val="bg1"/>
                </a:solidFill>
                <a:latin typeface="Source Sans Pro" panose="020B0503030403020204" pitchFamily="34" charset="0"/>
                <a:ea typeface="Source Sans Pro" panose="020B0503030403020204" pitchFamily="34" charset="0"/>
                <a:cs typeface="+mj-cs"/>
              </a:defRPr>
            </a:lvl1pPr>
          </a:lstStyle>
          <a:p>
            <a:r>
              <a:rPr lang="en-US" dirty="0"/>
              <a:t>Click to edit Master title style</a:t>
            </a:r>
            <a:endParaRPr lang="en-AU" dirty="0"/>
          </a:p>
        </p:txBody>
      </p:sp>
      <p:sp>
        <p:nvSpPr>
          <p:cNvPr id="14" name="TextBox 13">
            <a:extLst>
              <a:ext uri="{FF2B5EF4-FFF2-40B4-BE49-F238E27FC236}">
                <a16:creationId xmlns:a16="http://schemas.microsoft.com/office/drawing/2014/main" id="{1FD99A28-1D8B-5EA9-0F86-E6D4A9615ED6}"/>
              </a:ext>
            </a:extLst>
          </p:cNvPr>
          <p:cNvSpPr txBox="1"/>
          <p:nvPr userDrawn="1"/>
        </p:nvSpPr>
        <p:spPr>
          <a:xfrm>
            <a:off x="838200" y="76273"/>
            <a:ext cx="4648200" cy="369332"/>
          </a:xfrm>
          <a:prstGeom prst="rect">
            <a:avLst/>
          </a:prstGeom>
          <a:noFill/>
        </p:spPr>
        <p:txBody>
          <a:bodyPr wrap="square" rtlCol="0">
            <a:spAutoFit/>
          </a:bodyPr>
          <a:lstStyle/>
          <a:p>
            <a:r>
              <a:rPr lang="de-DE" dirty="0">
                <a:solidFill>
                  <a:srgbClr val="BB9D65"/>
                </a:solidFill>
              </a:rPr>
              <a:t>PART 2 LLMs &amp; GenAI</a:t>
            </a:r>
            <a:endParaRPr lang="en-AU" dirty="0">
              <a:solidFill>
                <a:srgbClr val="BB9D65"/>
              </a:solidFill>
            </a:endParaRPr>
          </a:p>
        </p:txBody>
      </p:sp>
    </p:spTree>
    <p:extLst>
      <p:ext uri="{BB962C8B-B14F-4D97-AF65-F5344CB8AC3E}">
        <p14:creationId xmlns:p14="http://schemas.microsoft.com/office/powerpoint/2010/main" val="269634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5EE0-117B-B6DB-97CC-91D1BB9501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21D271F-3F16-242E-51AC-02242690D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5AA25C-B0A5-DE15-25D2-9D933A710FDF}"/>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5" name="Footer Placeholder 4">
            <a:extLst>
              <a:ext uri="{FF2B5EF4-FFF2-40B4-BE49-F238E27FC236}">
                <a16:creationId xmlns:a16="http://schemas.microsoft.com/office/drawing/2014/main" id="{18B3767D-A170-4BAE-CCC3-4804B7C6CE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769DAC-28A9-0ECD-DC16-554BDDBE216C}"/>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395903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D171-8AC7-EC32-F0DA-D89E80FCE2E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037933D-AF35-751C-567D-7C18659804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F23BD44-190A-C182-91B2-3498D3F63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B2E29AE-B29D-9236-D3C8-29CBFE72BB29}"/>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6" name="Footer Placeholder 5">
            <a:extLst>
              <a:ext uri="{FF2B5EF4-FFF2-40B4-BE49-F238E27FC236}">
                <a16:creationId xmlns:a16="http://schemas.microsoft.com/office/drawing/2014/main" id="{85EEEFED-8085-90DD-F263-1FF5FFE6EA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0DBFED-9F71-8199-4CA5-B7153D67D3EB}"/>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409134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855B-10FC-99D2-6EB3-CC4FB1873E7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D2838B-F5DF-6F4E-9157-F5EA5E688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B33511-FD87-DF9A-6260-B7AD89582B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DBE8E74-7B21-34B8-1A51-BEC0D4B95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96D96B-440D-8701-9D63-CB1F8417D4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820FE42-E714-2881-FA9E-E32441B7962D}"/>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8" name="Footer Placeholder 7">
            <a:extLst>
              <a:ext uri="{FF2B5EF4-FFF2-40B4-BE49-F238E27FC236}">
                <a16:creationId xmlns:a16="http://schemas.microsoft.com/office/drawing/2014/main" id="{3151775C-72FE-795F-77BE-769C978F321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BC024CA-9594-CDCE-CBB7-9771F9BF5E30}"/>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350121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ABC0-6E58-F392-D5C4-108D151B29D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3457208-D9F7-58A2-ABA0-1373A07CA876}"/>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4" name="Footer Placeholder 3">
            <a:extLst>
              <a:ext uri="{FF2B5EF4-FFF2-40B4-BE49-F238E27FC236}">
                <a16:creationId xmlns:a16="http://schemas.microsoft.com/office/drawing/2014/main" id="{0F8FE9F8-E393-0084-DF03-CCFF8ED5CC6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DEF29DF-19BE-7E41-7327-156041FDB876}"/>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159990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A4633-9DA0-5A9F-BC6B-4FC6C43558A3}"/>
              </a:ext>
            </a:extLst>
          </p:cNvPr>
          <p:cNvSpPr>
            <a:spLocks noGrp="1"/>
          </p:cNvSpPr>
          <p:nvPr>
            <p:ph type="dt" sz="half" idx="10"/>
          </p:nvPr>
        </p:nvSpPr>
        <p:spPr/>
        <p:txBody>
          <a:bodyPr/>
          <a:lstStyle/>
          <a:p>
            <a:fld id="{68B372AE-08C2-4488-A4FA-2A117CBAD3D7}" type="datetimeFigureOut">
              <a:rPr lang="en-AU" smtClean="0"/>
              <a:t>23/05/2026</a:t>
            </a:fld>
            <a:endParaRPr lang="en-AU"/>
          </a:p>
        </p:txBody>
      </p:sp>
      <p:sp>
        <p:nvSpPr>
          <p:cNvPr id="3" name="Footer Placeholder 2">
            <a:extLst>
              <a:ext uri="{FF2B5EF4-FFF2-40B4-BE49-F238E27FC236}">
                <a16:creationId xmlns:a16="http://schemas.microsoft.com/office/drawing/2014/main" id="{A42EE838-E02A-9500-4DAC-B5C3E379EB0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23F4B13-239A-81ED-F2A7-AC00EE85F6F7}"/>
              </a:ext>
            </a:extLst>
          </p:cNvPr>
          <p:cNvSpPr>
            <a:spLocks noGrp="1"/>
          </p:cNvSpPr>
          <p:nvPr>
            <p:ph type="sldNum" sz="quarter" idx="12"/>
          </p:nvPr>
        </p:nvSpPr>
        <p:spPr/>
        <p:txBody>
          <a:bodyPr/>
          <a:lstStyle/>
          <a:p>
            <a:fld id="{49ECFB29-BE96-495E-9ABE-034578007974}" type="slidenum">
              <a:rPr lang="en-AU" smtClean="0"/>
              <a:t>‹#›</a:t>
            </a:fld>
            <a:endParaRPr lang="en-AU"/>
          </a:p>
        </p:txBody>
      </p:sp>
    </p:spTree>
    <p:extLst>
      <p:ext uri="{BB962C8B-B14F-4D97-AF65-F5344CB8AC3E}">
        <p14:creationId xmlns:p14="http://schemas.microsoft.com/office/powerpoint/2010/main" val="150995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3A67E-7ABC-E1D6-88B1-21C55C063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D422C62-6E57-E253-B3AF-F72983050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81BDBE-F09C-7D36-49B5-F604D097C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372AE-08C2-4488-A4FA-2A117CBAD3D7}" type="datetimeFigureOut">
              <a:rPr lang="en-AU" smtClean="0"/>
              <a:t>23/05/2026</a:t>
            </a:fld>
            <a:endParaRPr lang="en-AU"/>
          </a:p>
        </p:txBody>
      </p:sp>
      <p:sp>
        <p:nvSpPr>
          <p:cNvPr id="5" name="Footer Placeholder 4">
            <a:extLst>
              <a:ext uri="{FF2B5EF4-FFF2-40B4-BE49-F238E27FC236}">
                <a16:creationId xmlns:a16="http://schemas.microsoft.com/office/drawing/2014/main" id="{59D91CEF-DA20-CAB6-3E8C-1E4E35DE5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9673F95-D32A-C554-336B-C3EE99660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FB29-BE96-495E-9ABE-034578007974}" type="slidenum">
              <a:rPr lang="en-AU" smtClean="0"/>
              <a:t>‹#›</a:t>
            </a:fld>
            <a:endParaRPr lang="en-AU"/>
          </a:p>
        </p:txBody>
      </p:sp>
    </p:spTree>
    <p:extLst>
      <p:ext uri="{BB962C8B-B14F-4D97-AF65-F5344CB8AC3E}">
        <p14:creationId xmlns:p14="http://schemas.microsoft.com/office/powerpoint/2010/main" val="96695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117B-0703-52AA-4A92-A6E156A306A0}"/>
              </a:ext>
            </a:extLst>
          </p:cNvPr>
          <p:cNvSpPr>
            <a:spLocks noGrp="1"/>
          </p:cNvSpPr>
          <p:nvPr>
            <p:ph type="ctrTitle"/>
          </p:nvPr>
        </p:nvSpPr>
        <p:spPr/>
        <p:txBody>
          <a:bodyPr/>
          <a:lstStyle/>
          <a:p>
            <a:r>
              <a:rPr lang="en-US" dirty="0"/>
              <a:t>Reproducibility, Transparency, and AI in Language-Based Empirical Research</a:t>
            </a:r>
            <a:endParaRPr lang="en-AU" dirty="0"/>
          </a:p>
        </p:txBody>
      </p:sp>
      <p:sp>
        <p:nvSpPr>
          <p:cNvPr id="3" name="Subtitle 2">
            <a:extLst>
              <a:ext uri="{FF2B5EF4-FFF2-40B4-BE49-F238E27FC236}">
                <a16:creationId xmlns:a16="http://schemas.microsoft.com/office/drawing/2014/main" id="{BC5CC54C-B936-3FEE-64B3-1AEA2CC31F53}"/>
              </a:ext>
            </a:extLst>
          </p:cNvPr>
          <p:cNvSpPr>
            <a:spLocks noGrp="1"/>
          </p:cNvSpPr>
          <p:nvPr>
            <p:ph type="subTitle" idx="1"/>
          </p:nvPr>
        </p:nvSpPr>
        <p:spPr/>
        <p:txBody>
          <a:bodyPr/>
          <a:lstStyle/>
          <a:p>
            <a:r>
              <a:rPr lang="de-DE" dirty="0"/>
              <a:t>UNIVERSITY OF BONN 2026</a:t>
            </a:r>
            <a:endParaRPr lang="en-AU" dirty="0"/>
          </a:p>
        </p:txBody>
      </p:sp>
    </p:spTree>
    <p:extLst>
      <p:ext uri="{BB962C8B-B14F-4D97-AF65-F5344CB8AC3E}">
        <p14:creationId xmlns:p14="http://schemas.microsoft.com/office/powerpoint/2010/main" val="241766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FAD04-86CB-0BC7-E62D-61631A65CCF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96F70-B5A1-85D1-A19C-01F55B3D3E73}"/>
              </a:ext>
            </a:extLst>
          </p:cNvPr>
          <p:cNvSpPr>
            <a:spLocks noGrp="1"/>
          </p:cNvSpPr>
          <p:nvPr>
            <p:ph idx="1"/>
          </p:nvPr>
        </p:nvSpPr>
        <p:spPr>
          <a:xfrm>
            <a:off x="838200" y="1230818"/>
            <a:ext cx="10515600" cy="5369679"/>
          </a:xfrm>
        </p:spPr>
        <p:txBody>
          <a:bodyPr>
            <a:normAutofit/>
          </a:bodyPr>
          <a:lstStyle/>
          <a:p>
            <a:pPr marL="0" indent="0">
              <a:buNone/>
            </a:pPr>
            <a:r>
              <a:rPr lang="en-US" dirty="0"/>
              <a:t>In quantitative research </a:t>
            </a:r>
            <a:br>
              <a:rPr lang="en-US" dirty="0"/>
            </a:br>
            <a:r>
              <a:rPr lang="en-US" dirty="0">
                <a:solidFill>
                  <a:srgbClr val="BB9D65"/>
                </a:solidFill>
              </a:rPr>
              <a:t>→ </a:t>
            </a:r>
            <a:r>
              <a:rPr lang="en-US" dirty="0"/>
              <a:t>	The steps are in the code. Share the code, share the method. </a:t>
            </a:r>
          </a:p>
          <a:p>
            <a:pPr marL="0" indent="0">
              <a:buNone/>
            </a:pPr>
            <a:r>
              <a:rPr lang="en-US" dirty="0"/>
              <a:t>In interpretive research </a:t>
            </a:r>
            <a:br>
              <a:rPr lang="en-US" dirty="0"/>
            </a:br>
            <a:r>
              <a:rPr lang="en-US" dirty="0">
                <a:solidFill>
                  <a:srgbClr val="BB9D65"/>
                </a:solidFill>
              </a:rPr>
              <a:t>→</a:t>
            </a:r>
            <a:r>
              <a:rPr lang="en-US" dirty="0"/>
              <a:t> 	The steps are in the analyst’s head. </a:t>
            </a:r>
            <a:br>
              <a:rPr lang="en-US" dirty="0"/>
            </a:br>
            <a:r>
              <a:rPr lang="en-US" dirty="0"/>
              <a:t>	What did you look at? </a:t>
            </a:r>
            <a:br>
              <a:rPr lang="en-US" dirty="0"/>
            </a:br>
            <a:r>
              <a:rPr lang="en-US" dirty="0"/>
              <a:t>	In what order? </a:t>
            </a:r>
          </a:p>
          <a:p>
            <a:pPr marL="0" indent="0">
              <a:buNone/>
            </a:pPr>
            <a:r>
              <a:rPr lang="en-US" dirty="0"/>
              <a:t>	What did you discard? </a:t>
            </a:r>
          </a:p>
          <a:p>
            <a:pPr marL="0" indent="0">
              <a:buNone/>
            </a:pPr>
            <a:r>
              <a:rPr lang="en-US" dirty="0"/>
              <a:t>	Why did you code this as X and not Y? </a:t>
            </a:r>
          </a:p>
          <a:p>
            <a:pPr marL="0" indent="0">
              <a:buNone/>
            </a:pPr>
            <a:r>
              <a:rPr lang="en-US" dirty="0"/>
              <a:t>The problem is not validity — it is visibility.</a:t>
            </a:r>
          </a:p>
          <a:p>
            <a:pPr marL="0" indent="0">
              <a:buNone/>
            </a:pPr>
            <a:r>
              <a:rPr lang="en-US" dirty="0"/>
              <a:t>“What might appear to be inherently subjective forms of analysis can be made accessible for scrutiny by other researchers.” </a:t>
            </a:r>
            <a:br>
              <a:rPr lang="en-US" dirty="0"/>
            </a:br>
            <a:r>
              <a:rPr lang="en-US" dirty="0"/>
              <a:t>(Schweinberger &amp; Haugh, 2025)</a:t>
            </a:r>
            <a:endParaRPr lang="en-AU" dirty="0"/>
          </a:p>
        </p:txBody>
      </p:sp>
      <p:sp>
        <p:nvSpPr>
          <p:cNvPr id="3" name="Title 2">
            <a:extLst>
              <a:ext uri="{FF2B5EF4-FFF2-40B4-BE49-F238E27FC236}">
                <a16:creationId xmlns:a16="http://schemas.microsoft.com/office/drawing/2014/main" id="{E1B6FB0D-C064-17F1-F5FA-C020098BBCD2}"/>
              </a:ext>
            </a:extLst>
          </p:cNvPr>
          <p:cNvSpPr>
            <a:spLocks noGrp="1"/>
          </p:cNvSpPr>
          <p:nvPr>
            <p:ph type="title"/>
          </p:nvPr>
        </p:nvSpPr>
        <p:spPr/>
        <p:txBody>
          <a:bodyPr>
            <a:normAutofit fontScale="90000"/>
          </a:bodyPr>
          <a:lstStyle/>
          <a:p>
            <a:r>
              <a:rPr lang="en-US" dirty="0"/>
              <a:t>Qualitative research has a transparency problem </a:t>
            </a:r>
            <a:br>
              <a:rPr lang="en-US" dirty="0"/>
            </a:br>
            <a:r>
              <a:rPr lang="en-US" dirty="0"/>
              <a:t>not because it is subjective, but because it is invisible</a:t>
            </a:r>
            <a:endParaRPr lang="en-AU" dirty="0"/>
          </a:p>
        </p:txBody>
      </p:sp>
    </p:spTree>
    <p:extLst>
      <p:ext uri="{BB962C8B-B14F-4D97-AF65-F5344CB8AC3E}">
        <p14:creationId xmlns:p14="http://schemas.microsoft.com/office/powerpoint/2010/main" val="18510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504D6-2BD0-21C5-10AC-AC12CF8C781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5DAC8-03C6-73A1-A16D-846C0C466762}"/>
              </a:ext>
            </a:extLst>
          </p:cNvPr>
          <p:cNvSpPr>
            <a:spLocks noGrp="1"/>
          </p:cNvSpPr>
          <p:nvPr>
            <p:ph idx="1"/>
          </p:nvPr>
        </p:nvSpPr>
        <p:spPr>
          <a:xfrm>
            <a:off x="838200" y="1230818"/>
            <a:ext cx="10515600" cy="5369679"/>
          </a:xfrm>
        </p:spPr>
        <p:txBody>
          <a:bodyPr>
            <a:normAutofit/>
          </a:bodyPr>
          <a:lstStyle/>
          <a:p>
            <a:pPr marL="0" indent="0">
              <a:buNone/>
            </a:pPr>
            <a:r>
              <a:rPr lang="en-AU" dirty="0"/>
              <a:t>For QUANTITATIVE work, transparency means</a:t>
            </a:r>
          </a:p>
          <a:p>
            <a:pPr marL="0" indent="0">
              <a:buNone/>
            </a:pPr>
            <a:r>
              <a:rPr lang="en-AU" dirty="0">
                <a:solidFill>
                  <a:srgbClr val="BB9D65"/>
                </a:solidFill>
              </a:rPr>
              <a:t>✓</a:t>
            </a:r>
            <a:r>
              <a:rPr lang="en-AU" dirty="0"/>
              <a:t> Sharing your code (R script, Python script) </a:t>
            </a:r>
            <a:br>
              <a:rPr lang="en-AU" dirty="0"/>
            </a:br>
            <a:r>
              <a:rPr lang="en-AU" dirty="0">
                <a:solidFill>
                  <a:srgbClr val="BB9D65"/>
                </a:solidFill>
              </a:rPr>
              <a:t>✓</a:t>
            </a:r>
            <a:r>
              <a:rPr lang="en-AU" dirty="0"/>
              <a:t> Sharing your data (where permitted) </a:t>
            </a:r>
            <a:br>
              <a:rPr lang="en-AU" dirty="0"/>
            </a:br>
            <a:r>
              <a:rPr lang="en-AU" dirty="0">
                <a:solidFill>
                  <a:srgbClr val="BB9D65"/>
                </a:solidFill>
              </a:rPr>
              <a:t>✓</a:t>
            </a:r>
            <a:r>
              <a:rPr lang="en-AU" dirty="0"/>
              <a:t> Sharing your notebook (code + output + explanation) </a:t>
            </a:r>
          </a:p>
          <a:p>
            <a:pPr marL="0" indent="0">
              <a:buNone/>
            </a:pPr>
            <a:endParaRPr lang="en-AU" dirty="0"/>
          </a:p>
          <a:p>
            <a:pPr marL="0" indent="0">
              <a:buNone/>
            </a:pPr>
            <a:r>
              <a:rPr lang="en-AU" dirty="0"/>
              <a:t>For QUALITATIVE / INTERPRETIVE work, transparency means </a:t>
            </a:r>
            <a:br>
              <a:rPr lang="en-AU" dirty="0"/>
            </a:br>
            <a:r>
              <a:rPr lang="en-AU" dirty="0">
                <a:solidFill>
                  <a:srgbClr val="BB9D65"/>
                </a:solidFill>
              </a:rPr>
              <a:t>✓</a:t>
            </a:r>
            <a:r>
              <a:rPr lang="en-AU" dirty="0"/>
              <a:t> Sharing your coding scheme and annotation guide </a:t>
            </a:r>
            <a:br>
              <a:rPr lang="en-AU" dirty="0"/>
            </a:br>
            <a:r>
              <a:rPr lang="en-AU" dirty="0">
                <a:solidFill>
                  <a:srgbClr val="BB9D65"/>
                </a:solidFill>
              </a:rPr>
              <a:t>✓</a:t>
            </a:r>
            <a:r>
              <a:rPr lang="en-AU" dirty="0"/>
              <a:t> Showing which examples were included and why </a:t>
            </a:r>
            <a:br>
              <a:rPr lang="en-AU" dirty="0"/>
            </a:br>
            <a:r>
              <a:rPr lang="en-AU" dirty="0">
                <a:solidFill>
                  <a:srgbClr val="BB9D65"/>
                </a:solidFill>
              </a:rPr>
              <a:t>✓</a:t>
            </a:r>
            <a:r>
              <a:rPr lang="en-AU" dirty="0"/>
              <a:t> Documenting borderline decisions and how they were resolved </a:t>
            </a:r>
            <a:br>
              <a:rPr lang="en-AU" dirty="0"/>
            </a:br>
            <a:r>
              <a:rPr lang="en-AU" dirty="0">
                <a:solidFill>
                  <a:srgbClr val="BB9D65"/>
                </a:solidFill>
              </a:rPr>
              <a:t>✓</a:t>
            </a:r>
            <a:r>
              <a:rPr lang="en-AU" dirty="0"/>
              <a:t> Making your data exploration visible, not just your results </a:t>
            </a:r>
          </a:p>
          <a:p>
            <a:pPr marL="0" indent="0">
              <a:buNone/>
            </a:pPr>
            <a:endParaRPr lang="en-AU" dirty="0"/>
          </a:p>
          <a:p>
            <a:pPr marL="0" indent="0">
              <a:buNone/>
            </a:pPr>
            <a:r>
              <a:rPr lang="en-AU" dirty="0"/>
              <a:t>Both: share via GitHub, OSF, or similar platform</a:t>
            </a:r>
          </a:p>
        </p:txBody>
      </p:sp>
      <p:sp>
        <p:nvSpPr>
          <p:cNvPr id="3" name="Title 2">
            <a:extLst>
              <a:ext uri="{FF2B5EF4-FFF2-40B4-BE49-F238E27FC236}">
                <a16:creationId xmlns:a16="http://schemas.microsoft.com/office/drawing/2014/main" id="{8BF12188-3A75-A97F-39F6-DCFB9A062E2D}"/>
              </a:ext>
            </a:extLst>
          </p:cNvPr>
          <p:cNvSpPr>
            <a:spLocks noGrp="1"/>
          </p:cNvSpPr>
          <p:nvPr>
            <p:ph type="title"/>
          </p:nvPr>
        </p:nvSpPr>
        <p:spPr/>
        <p:txBody>
          <a:bodyPr>
            <a:normAutofit fontScale="90000"/>
          </a:bodyPr>
          <a:lstStyle/>
          <a:p>
            <a:r>
              <a:rPr lang="en-US" dirty="0"/>
              <a:t>Transparency means your analytical process is visible, evaluable, and auditable</a:t>
            </a:r>
            <a:endParaRPr lang="en-AU" dirty="0"/>
          </a:p>
        </p:txBody>
      </p:sp>
    </p:spTree>
    <p:extLst>
      <p:ext uri="{BB962C8B-B14F-4D97-AF65-F5344CB8AC3E}">
        <p14:creationId xmlns:p14="http://schemas.microsoft.com/office/powerpoint/2010/main" val="83140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97293-3259-7A41-AFC1-BEA19699569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A6776-9546-283C-C729-66B126F5E4D2}"/>
              </a:ext>
            </a:extLst>
          </p:cNvPr>
          <p:cNvSpPr>
            <a:spLocks noGrp="1"/>
          </p:cNvSpPr>
          <p:nvPr>
            <p:ph idx="1"/>
          </p:nvPr>
        </p:nvSpPr>
        <p:spPr>
          <a:xfrm>
            <a:off x="838200" y="1230818"/>
            <a:ext cx="10515600" cy="5369679"/>
          </a:xfrm>
        </p:spPr>
        <p:txBody>
          <a:bodyPr>
            <a:normAutofit/>
          </a:bodyPr>
          <a:lstStyle/>
          <a:p>
            <a:pPr marL="514350" indent="-514350">
              <a:buAutoNum type="arabicPeriod"/>
            </a:pPr>
            <a:r>
              <a:rPr lang="en-US" b="1" dirty="0"/>
              <a:t>DATA COMPLEXITY </a:t>
            </a:r>
            <a:br>
              <a:rPr lang="en-US" dirty="0"/>
            </a:br>
            <a:r>
              <a:rPr lang="en-US" dirty="0"/>
              <a:t>Language data is messy, context-dependent, and often cannot be shared due to ethics/copyright </a:t>
            </a:r>
          </a:p>
          <a:p>
            <a:pPr marL="514350" indent="-514350">
              <a:buAutoNum type="arabicPeriod"/>
            </a:pPr>
            <a:r>
              <a:rPr lang="en-US" b="1" dirty="0"/>
              <a:t>THE NATURE OF INTERPRETIVE WORK </a:t>
            </a:r>
            <a:br>
              <a:rPr lang="en-US" dirty="0"/>
            </a:br>
            <a:r>
              <a:rPr lang="en-US" dirty="0"/>
              <a:t>Multiple valid readings of the same data are a feature, not a bug — but they complicate reproducibility claims </a:t>
            </a:r>
          </a:p>
          <a:p>
            <a:pPr marL="514350" indent="-514350">
              <a:buAutoNum type="arabicPeriod"/>
            </a:pPr>
            <a:r>
              <a:rPr lang="en-US" b="1" dirty="0"/>
              <a:t>LACK OF SHARED INFRASTRUCTURE </a:t>
            </a:r>
            <a:br>
              <a:rPr lang="en-US" dirty="0"/>
            </a:br>
            <a:r>
              <a:rPr lang="en-US" dirty="0"/>
              <a:t>Tools built for quantitative research don't automatically serve interpretive work </a:t>
            </a:r>
          </a:p>
          <a:p>
            <a:pPr marL="514350" indent="-514350">
              <a:buAutoNum type="arabicPeriod"/>
            </a:pPr>
            <a:r>
              <a:rPr lang="en-US" b="1" dirty="0"/>
              <a:t>LACK OF TRAINING </a:t>
            </a:r>
            <a:br>
              <a:rPr lang="en-US" dirty="0"/>
            </a:br>
            <a:r>
              <a:rPr lang="en-US" dirty="0"/>
              <a:t>Computational and documentation skills are not standard in humanities research </a:t>
            </a:r>
            <a:r>
              <a:rPr lang="en-US" dirty="0" err="1"/>
              <a:t>programmes</a:t>
            </a:r>
            <a:endParaRPr lang="en-AU" dirty="0"/>
          </a:p>
        </p:txBody>
      </p:sp>
      <p:sp>
        <p:nvSpPr>
          <p:cNvPr id="3" name="Title 2">
            <a:extLst>
              <a:ext uri="{FF2B5EF4-FFF2-40B4-BE49-F238E27FC236}">
                <a16:creationId xmlns:a16="http://schemas.microsoft.com/office/drawing/2014/main" id="{F500C120-84F7-21F1-5F04-43D150DEAF54}"/>
              </a:ext>
            </a:extLst>
          </p:cNvPr>
          <p:cNvSpPr>
            <a:spLocks noGrp="1"/>
          </p:cNvSpPr>
          <p:nvPr>
            <p:ph type="title"/>
          </p:nvPr>
        </p:nvSpPr>
        <p:spPr/>
        <p:txBody>
          <a:bodyPr>
            <a:normAutofit fontScale="90000"/>
          </a:bodyPr>
          <a:lstStyle/>
          <a:p>
            <a:r>
              <a:rPr lang="en-US" dirty="0"/>
              <a:t>Researchers face real barriers to transparency</a:t>
            </a:r>
            <a:endParaRPr lang="en-AU" dirty="0"/>
          </a:p>
        </p:txBody>
      </p:sp>
    </p:spTree>
    <p:extLst>
      <p:ext uri="{BB962C8B-B14F-4D97-AF65-F5344CB8AC3E}">
        <p14:creationId xmlns:p14="http://schemas.microsoft.com/office/powerpoint/2010/main" val="260567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0A1F8-7146-86C2-70ED-BD4FEB0DA88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016A49-F627-27FA-4D59-7DB2CA0A0F07}"/>
              </a:ext>
            </a:extLst>
          </p:cNvPr>
          <p:cNvSpPr>
            <a:spLocks noGrp="1"/>
          </p:cNvSpPr>
          <p:nvPr>
            <p:ph idx="1"/>
          </p:nvPr>
        </p:nvSpPr>
        <p:spPr>
          <a:xfrm>
            <a:off x="838200" y="1230818"/>
            <a:ext cx="10515600" cy="5369679"/>
          </a:xfrm>
        </p:spPr>
        <p:txBody>
          <a:bodyPr>
            <a:normAutofit/>
          </a:bodyPr>
          <a:lstStyle/>
          <a:p>
            <a:pPr marL="0" indent="0">
              <a:buNone/>
            </a:pPr>
            <a:r>
              <a:rPr lang="en-US" b="1" dirty="0"/>
              <a:t>The barrier is awareness and habit, not technology</a:t>
            </a:r>
            <a:r>
              <a:rPr lang="en-US" dirty="0"/>
              <a:t> </a:t>
            </a:r>
          </a:p>
          <a:p>
            <a:pPr marL="0" indent="0">
              <a:buNone/>
            </a:pPr>
            <a:r>
              <a:rPr lang="en-US" dirty="0"/>
              <a:t>What we need</a:t>
            </a:r>
            <a:br>
              <a:rPr lang="en-US" dirty="0"/>
            </a:br>
            <a:r>
              <a:rPr lang="en-US" dirty="0">
                <a:solidFill>
                  <a:srgbClr val="BB9D65"/>
                </a:solidFill>
              </a:rPr>
              <a:t>→ 	</a:t>
            </a:r>
            <a:r>
              <a:rPr lang="en-US" dirty="0"/>
              <a:t>Notebooks to document analytical processes </a:t>
            </a:r>
            <a:br>
              <a:rPr lang="en-US" dirty="0"/>
            </a:br>
            <a:r>
              <a:rPr lang="en-US" dirty="0">
                <a:solidFill>
                  <a:srgbClr val="BB9D65"/>
                </a:solidFill>
              </a:rPr>
              <a:t>→ 	</a:t>
            </a:r>
            <a:r>
              <a:rPr lang="en-US" dirty="0"/>
              <a:t>Version control (Git/GitHub) to track and share work </a:t>
            </a:r>
            <a:br>
              <a:rPr lang="en-US" dirty="0"/>
            </a:br>
            <a:r>
              <a:rPr lang="en-US" dirty="0">
                <a:solidFill>
                  <a:srgbClr val="BB9D65"/>
                </a:solidFill>
              </a:rPr>
              <a:t>→ 	</a:t>
            </a:r>
            <a:r>
              <a:rPr lang="en-US" dirty="0"/>
              <a:t>Open repositories (OSF, </a:t>
            </a:r>
            <a:r>
              <a:rPr lang="en-US" dirty="0" err="1"/>
              <a:t>Zenodo</a:t>
            </a:r>
            <a:r>
              <a:rPr lang="en-US" dirty="0"/>
              <a:t>, GitHub) to publish materials </a:t>
            </a:r>
            <a:br>
              <a:rPr lang="en-US" dirty="0"/>
            </a:br>
            <a:r>
              <a:rPr lang="en-US" dirty="0">
                <a:solidFill>
                  <a:srgbClr val="BB9D65"/>
                </a:solidFill>
              </a:rPr>
              <a:t>→ 	</a:t>
            </a:r>
            <a:r>
              <a:rPr lang="en-US" dirty="0"/>
              <a:t>A shift in norms: </a:t>
            </a:r>
            <a:br>
              <a:rPr lang="en-US" dirty="0"/>
            </a:br>
            <a:r>
              <a:rPr lang="en-US" dirty="0"/>
              <a:t>	transparency as scholarly expectation, not optional extra </a:t>
            </a:r>
          </a:p>
          <a:p>
            <a:pPr marL="0" indent="0">
              <a:buNone/>
            </a:pPr>
            <a:endParaRPr lang="en-US" dirty="0"/>
          </a:p>
          <a:p>
            <a:pPr marL="0" indent="0">
              <a:buNone/>
            </a:pPr>
            <a:r>
              <a:rPr lang="en-US" dirty="0"/>
              <a:t>“Increasing research transparency is an ongoing process requiring commitment not only from researchers, but also from institutions, funding bodies, publishers, and editors.”</a:t>
            </a:r>
            <a:br>
              <a:rPr lang="en-US" dirty="0"/>
            </a:br>
            <a:r>
              <a:rPr lang="en-US" dirty="0"/>
              <a:t>(Schweinberger &amp; Haugh, 2025)</a:t>
            </a:r>
            <a:endParaRPr lang="en-AU" dirty="0"/>
          </a:p>
        </p:txBody>
      </p:sp>
      <p:sp>
        <p:nvSpPr>
          <p:cNvPr id="3" name="Title 2">
            <a:extLst>
              <a:ext uri="{FF2B5EF4-FFF2-40B4-BE49-F238E27FC236}">
                <a16:creationId xmlns:a16="http://schemas.microsoft.com/office/drawing/2014/main" id="{75404AF5-D677-FCE4-BBFC-39CA5D74085C}"/>
              </a:ext>
            </a:extLst>
          </p:cNvPr>
          <p:cNvSpPr>
            <a:spLocks noGrp="1"/>
          </p:cNvSpPr>
          <p:nvPr>
            <p:ph type="title"/>
          </p:nvPr>
        </p:nvSpPr>
        <p:spPr/>
        <p:txBody>
          <a:bodyPr>
            <a:normAutofit fontScale="90000"/>
          </a:bodyPr>
          <a:lstStyle/>
          <a:p>
            <a:r>
              <a:rPr lang="en-US" dirty="0"/>
              <a:t>The infrastructure already exists</a:t>
            </a:r>
            <a:endParaRPr lang="en-AU" dirty="0"/>
          </a:p>
        </p:txBody>
      </p:sp>
    </p:spTree>
    <p:extLst>
      <p:ext uri="{BB962C8B-B14F-4D97-AF65-F5344CB8AC3E}">
        <p14:creationId xmlns:p14="http://schemas.microsoft.com/office/powerpoint/2010/main" val="40751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6788A-6C81-DFE1-2A34-FCC780D062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1D79AD-5654-4305-BF2E-EFDFA5B2D5BF}"/>
              </a:ext>
            </a:extLst>
          </p:cNvPr>
          <p:cNvSpPr>
            <a:spLocks noGrp="1"/>
          </p:cNvSpPr>
          <p:nvPr>
            <p:ph idx="1"/>
          </p:nvPr>
        </p:nvSpPr>
        <p:spPr>
          <a:xfrm>
            <a:off x="838200" y="3081867"/>
            <a:ext cx="10515600" cy="1580444"/>
          </a:xfrm>
        </p:spPr>
        <p:txBody>
          <a:bodyPr>
            <a:normAutofit/>
          </a:bodyPr>
          <a:lstStyle/>
          <a:p>
            <a:pPr marL="0" indent="0" algn="ctr">
              <a:buNone/>
            </a:pPr>
            <a:r>
              <a:rPr lang="en-US" sz="4800" b="1" dirty="0"/>
              <a:t>THE TOOLKIT</a:t>
            </a:r>
            <a:endParaRPr lang="en-AU" sz="4800" dirty="0"/>
          </a:p>
        </p:txBody>
      </p:sp>
    </p:spTree>
    <p:extLst>
      <p:ext uri="{BB962C8B-B14F-4D97-AF65-F5344CB8AC3E}">
        <p14:creationId xmlns:p14="http://schemas.microsoft.com/office/powerpoint/2010/main" val="17341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7BF38-6236-926A-44B0-E4F9888AD15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52013C-0C7D-7409-2F5E-6EE402E6C659}"/>
              </a:ext>
            </a:extLst>
          </p:cNvPr>
          <p:cNvSpPr>
            <a:spLocks noGrp="1"/>
          </p:cNvSpPr>
          <p:nvPr>
            <p:ph idx="1"/>
          </p:nvPr>
        </p:nvSpPr>
        <p:spPr>
          <a:xfrm>
            <a:off x="838200" y="1230818"/>
            <a:ext cx="5449711" cy="5369679"/>
          </a:xfrm>
        </p:spPr>
        <p:txBody>
          <a:bodyPr>
            <a:normAutofit fontScale="85000" lnSpcReduction="20000"/>
          </a:bodyPr>
          <a:lstStyle/>
          <a:p>
            <a:pPr marL="0" indent="0">
              <a:buNone/>
            </a:pPr>
            <a:r>
              <a:rPr lang="en-AU" dirty="0"/>
              <a:t>Three formats you'll encounter</a:t>
            </a:r>
          </a:p>
          <a:p>
            <a:r>
              <a:rPr lang="en-AU" dirty="0"/>
              <a:t>R Notebooks / Quarto (.</a:t>
            </a:r>
            <a:r>
              <a:rPr lang="en-AU" dirty="0" err="1"/>
              <a:t>Rmd</a:t>
            </a:r>
            <a:r>
              <a:rPr lang="en-AU" dirty="0"/>
              <a:t> / .</a:t>
            </a:r>
            <a:r>
              <a:rPr lang="en-AU" dirty="0" err="1"/>
              <a:t>qmd</a:t>
            </a:r>
            <a:r>
              <a:rPr lang="en-AU" dirty="0"/>
              <a:t>) </a:t>
            </a:r>
            <a:br>
              <a:rPr lang="en-AU" dirty="0"/>
            </a:br>
            <a:r>
              <a:rPr lang="en-AU" dirty="0"/>
              <a:t>— popular in linguistics</a:t>
            </a:r>
          </a:p>
          <a:p>
            <a:r>
              <a:rPr lang="en-AU" dirty="0" err="1"/>
              <a:t>Jupyter</a:t>
            </a:r>
            <a:r>
              <a:rPr lang="en-AU" dirty="0"/>
              <a:t> Notebooks (.</a:t>
            </a:r>
            <a:r>
              <a:rPr lang="en-AU" dirty="0" err="1"/>
              <a:t>ipynb</a:t>
            </a:r>
            <a:r>
              <a:rPr lang="en-AU" dirty="0"/>
              <a:t>) </a:t>
            </a:r>
            <a:br>
              <a:rPr lang="en-AU" dirty="0"/>
            </a:br>
            <a:r>
              <a:rPr lang="en-AU" dirty="0"/>
              <a:t>— popular in programming / data science </a:t>
            </a:r>
          </a:p>
          <a:p>
            <a:r>
              <a:rPr lang="en-AU" dirty="0"/>
              <a:t>Observable Notebooks </a:t>
            </a:r>
            <a:br>
              <a:rPr lang="en-AU" dirty="0"/>
            </a:br>
            <a:r>
              <a:rPr lang="en-AU" dirty="0"/>
              <a:t>— web-based, interactive </a:t>
            </a:r>
          </a:p>
          <a:p>
            <a:endParaRPr lang="en-AU" dirty="0"/>
          </a:p>
          <a:p>
            <a:pPr marL="0" indent="0">
              <a:buNone/>
            </a:pPr>
            <a:r>
              <a:rPr lang="en-AU" dirty="0"/>
              <a:t>What they all share</a:t>
            </a:r>
          </a:p>
          <a:p>
            <a:pPr marL="0" indent="0">
              <a:buNone/>
            </a:pPr>
            <a:r>
              <a:rPr lang="en-AU" dirty="0">
                <a:solidFill>
                  <a:srgbClr val="BB9D65"/>
                </a:solidFill>
              </a:rPr>
              <a:t>→</a:t>
            </a:r>
            <a:r>
              <a:rPr lang="en-AU" dirty="0"/>
              <a:t> 	Prose explanation sits alongside the code that runs it </a:t>
            </a:r>
          </a:p>
          <a:p>
            <a:pPr marL="0" indent="0">
              <a:buNone/>
            </a:pPr>
            <a:r>
              <a:rPr lang="en-AU" dirty="0">
                <a:solidFill>
                  <a:srgbClr val="BB9D65"/>
                </a:solidFill>
              </a:rPr>
              <a:t>→ </a:t>
            </a:r>
            <a:r>
              <a:rPr lang="en-AU" dirty="0"/>
              <a:t>	Output (tables, plots, results) is embedded and visible </a:t>
            </a:r>
          </a:p>
          <a:p>
            <a:pPr marL="0" indent="0">
              <a:buNone/>
            </a:pPr>
            <a:r>
              <a:rPr lang="en-AU" dirty="0">
                <a:solidFill>
                  <a:srgbClr val="BB9D65"/>
                </a:solidFill>
              </a:rPr>
              <a:t>→ </a:t>
            </a:r>
            <a:r>
              <a:rPr lang="en-AU" dirty="0"/>
              <a:t>	The whole document can be shared, rendered, and re-run</a:t>
            </a:r>
          </a:p>
        </p:txBody>
      </p:sp>
      <p:sp>
        <p:nvSpPr>
          <p:cNvPr id="3" name="Title 2">
            <a:extLst>
              <a:ext uri="{FF2B5EF4-FFF2-40B4-BE49-F238E27FC236}">
                <a16:creationId xmlns:a16="http://schemas.microsoft.com/office/drawing/2014/main" id="{8CA7F222-6672-8631-0049-3A67D7B3A868}"/>
              </a:ext>
            </a:extLst>
          </p:cNvPr>
          <p:cNvSpPr>
            <a:spLocks noGrp="1"/>
          </p:cNvSpPr>
          <p:nvPr>
            <p:ph type="title"/>
          </p:nvPr>
        </p:nvSpPr>
        <p:spPr/>
        <p:txBody>
          <a:bodyPr>
            <a:normAutofit fontScale="90000"/>
          </a:bodyPr>
          <a:lstStyle/>
          <a:p>
            <a:r>
              <a:rPr lang="en-US" dirty="0"/>
              <a:t>A notebook combines text, code, and output in a single, shareable document</a:t>
            </a:r>
            <a:endParaRPr lang="en-AU" dirty="0"/>
          </a:p>
        </p:txBody>
      </p:sp>
      <p:pic>
        <p:nvPicPr>
          <p:cNvPr id="5" name="Picture 4">
            <a:extLst>
              <a:ext uri="{FF2B5EF4-FFF2-40B4-BE49-F238E27FC236}">
                <a16:creationId xmlns:a16="http://schemas.microsoft.com/office/drawing/2014/main" id="{6B483195-2044-BAE5-187B-D0D9E8182AB5}"/>
              </a:ext>
            </a:extLst>
          </p:cNvPr>
          <p:cNvPicPr>
            <a:picLocks noChangeAspect="1"/>
          </p:cNvPicPr>
          <p:nvPr/>
        </p:nvPicPr>
        <p:blipFill>
          <a:blip r:embed="rId3"/>
          <a:stretch>
            <a:fillRect/>
          </a:stretch>
        </p:blipFill>
        <p:spPr>
          <a:xfrm>
            <a:off x="5819492" y="1307017"/>
            <a:ext cx="6230599" cy="5105071"/>
          </a:xfrm>
          <a:prstGeom prst="rect">
            <a:avLst/>
          </a:prstGeom>
        </p:spPr>
      </p:pic>
    </p:spTree>
    <p:extLst>
      <p:ext uri="{BB962C8B-B14F-4D97-AF65-F5344CB8AC3E}">
        <p14:creationId xmlns:p14="http://schemas.microsoft.com/office/powerpoint/2010/main" val="275132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A040E-EF09-AE96-5769-A3B6DA1F2B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E5C7C1-9951-28C7-BD4C-4A9D1B34D77E}"/>
              </a:ext>
            </a:extLst>
          </p:cNvPr>
          <p:cNvSpPr>
            <a:spLocks noGrp="1"/>
          </p:cNvSpPr>
          <p:nvPr>
            <p:ph idx="1"/>
          </p:nvPr>
        </p:nvSpPr>
        <p:spPr>
          <a:xfrm>
            <a:off x="838200" y="1230818"/>
            <a:ext cx="5715000" cy="5369679"/>
          </a:xfrm>
        </p:spPr>
        <p:txBody>
          <a:bodyPr>
            <a:normAutofit fontScale="92500" lnSpcReduction="10000"/>
          </a:bodyPr>
          <a:lstStyle/>
          <a:p>
            <a:pPr marL="0" indent="0">
              <a:buNone/>
            </a:pPr>
            <a:r>
              <a:rPr lang="en-US" b="1" dirty="0"/>
              <a:t>Code alone</a:t>
            </a:r>
            <a:br>
              <a:rPr lang="en-US" b="1" dirty="0"/>
            </a:br>
            <a:r>
              <a:rPr lang="en-US" dirty="0"/>
              <a:t>Code tells you what was done.</a:t>
            </a:r>
          </a:p>
          <a:p>
            <a:pPr marL="0" indent="0">
              <a:buNone/>
            </a:pPr>
            <a:endParaRPr lang="en-US" dirty="0"/>
          </a:p>
          <a:p>
            <a:pPr marL="0" indent="0">
              <a:buNone/>
            </a:pPr>
            <a:r>
              <a:rPr lang="en-US" b="1" dirty="0"/>
              <a:t>What a reader </a:t>
            </a:r>
            <a:r>
              <a:rPr lang="en-US" b="1" dirty="0">
                <a:solidFill>
                  <a:srgbClr val="BB9D65"/>
                </a:solidFill>
              </a:rPr>
              <a:t>cannot</a:t>
            </a:r>
            <a:r>
              <a:rPr lang="en-US" b="1" dirty="0"/>
              <a:t> tell from this code</a:t>
            </a:r>
            <a:endParaRPr lang="en-US" dirty="0"/>
          </a:p>
          <a:p>
            <a:r>
              <a:rPr lang="en-US" dirty="0"/>
              <a:t>Why these predictors were chosen</a:t>
            </a:r>
          </a:p>
          <a:p>
            <a:r>
              <a:rPr lang="en-US" dirty="0"/>
              <a:t>What the data look like before modelling</a:t>
            </a:r>
          </a:p>
          <a:p>
            <a:r>
              <a:rPr lang="en-US" dirty="0"/>
              <a:t>Whether assumptions were checked</a:t>
            </a:r>
          </a:p>
          <a:p>
            <a:r>
              <a:rPr lang="en-US" dirty="0"/>
              <a:t>What the results actually mean</a:t>
            </a:r>
          </a:p>
          <a:p>
            <a:r>
              <a:rPr lang="en-US" dirty="0"/>
              <a:t>What the next step is</a:t>
            </a:r>
          </a:p>
          <a:p>
            <a:r>
              <a:rPr lang="en-US" dirty="0"/>
              <a:t>The output exists. The reasoning is invisible.</a:t>
            </a:r>
          </a:p>
        </p:txBody>
      </p:sp>
      <p:sp>
        <p:nvSpPr>
          <p:cNvPr id="3" name="Title 2">
            <a:extLst>
              <a:ext uri="{FF2B5EF4-FFF2-40B4-BE49-F238E27FC236}">
                <a16:creationId xmlns:a16="http://schemas.microsoft.com/office/drawing/2014/main" id="{6D69CDE4-F7EC-D7F3-D368-384C3C637284}"/>
              </a:ext>
            </a:extLst>
          </p:cNvPr>
          <p:cNvSpPr>
            <a:spLocks noGrp="1"/>
          </p:cNvSpPr>
          <p:nvPr>
            <p:ph type="title"/>
          </p:nvPr>
        </p:nvSpPr>
        <p:spPr/>
        <p:txBody>
          <a:bodyPr>
            <a:normAutofit fontScale="90000"/>
          </a:bodyPr>
          <a:lstStyle/>
          <a:p>
            <a:r>
              <a:rPr lang="en-US" dirty="0"/>
              <a:t>What a Notebook Shows That Code Alone Cannot</a:t>
            </a:r>
            <a:endParaRPr lang="en-AU" dirty="0"/>
          </a:p>
        </p:txBody>
      </p:sp>
      <p:pic>
        <p:nvPicPr>
          <p:cNvPr id="5" name="Picture 4">
            <a:extLst>
              <a:ext uri="{FF2B5EF4-FFF2-40B4-BE49-F238E27FC236}">
                <a16:creationId xmlns:a16="http://schemas.microsoft.com/office/drawing/2014/main" id="{A06BCE1D-0819-9F5E-4999-65E492760512}"/>
              </a:ext>
            </a:extLst>
          </p:cNvPr>
          <p:cNvPicPr>
            <a:picLocks noChangeAspect="1"/>
          </p:cNvPicPr>
          <p:nvPr/>
        </p:nvPicPr>
        <p:blipFill>
          <a:blip r:embed="rId3"/>
          <a:stretch>
            <a:fillRect/>
          </a:stretch>
        </p:blipFill>
        <p:spPr>
          <a:xfrm>
            <a:off x="6553200" y="1146066"/>
            <a:ext cx="5532119" cy="5360913"/>
          </a:xfrm>
          <a:prstGeom prst="rect">
            <a:avLst/>
          </a:prstGeom>
        </p:spPr>
      </p:pic>
    </p:spTree>
    <p:extLst>
      <p:ext uri="{BB962C8B-B14F-4D97-AF65-F5344CB8AC3E}">
        <p14:creationId xmlns:p14="http://schemas.microsoft.com/office/powerpoint/2010/main" val="174910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259F8-B6C3-9AE8-0C24-3443F03E104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37F1DB-0F5B-815A-F558-EE1F9CA67098}"/>
              </a:ext>
            </a:extLst>
          </p:cNvPr>
          <p:cNvSpPr>
            <a:spLocks noGrp="1"/>
          </p:cNvSpPr>
          <p:nvPr>
            <p:ph idx="1"/>
          </p:nvPr>
        </p:nvSpPr>
        <p:spPr>
          <a:xfrm>
            <a:off x="838199" y="1230818"/>
            <a:ext cx="5944437" cy="5330756"/>
          </a:xfrm>
        </p:spPr>
        <p:txBody>
          <a:bodyPr>
            <a:noAutofit/>
          </a:bodyPr>
          <a:lstStyle/>
          <a:p>
            <a:pPr marL="0" indent="0">
              <a:buNone/>
            </a:pPr>
            <a:r>
              <a:rPr lang="en-US" sz="2200" b="1" dirty="0"/>
              <a:t>Notebook </a:t>
            </a:r>
            <a:br>
              <a:rPr lang="en-US" sz="2200" b="1" dirty="0"/>
            </a:br>
            <a:r>
              <a:rPr lang="en-US" sz="2200" dirty="0"/>
              <a:t>(Explanation + Code + Output + Interpretation)</a:t>
            </a:r>
          </a:p>
          <a:p>
            <a:pPr marL="0" indent="0">
              <a:buNone/>
            </a:pPr>
            <a:r>
              <a:rPr lang="en-US" sz="2200" dirty="0"/>
              <a:t>A notebook tells you </a:t>
            </a:r>
          </a:p>
          <a:p>
            <a:r>
              <a:rPr lang="en-US" sz="2200" dirty="0"/>
              <a:t>What was done </a:t>
            </a:r>
          </a:p>
          <a:p>
            <a:r>
              <a:rPr lang="en-US" sz="2200" dirty="0"/>
              <a:t>Why it was done</a:t>
            </a:r>
          </a:p>
          <a:p>
            <a:r>
              <a:rPr lang="en-US" sz="2200" dirty="0"/>
              <a:t>How it was done </a:t>
            </a:r>
          </a:p>
          <a:p>
            <a:r>
              <a:rPr lang="en-US" sz="2200" dirty="0"/>
              <a:t>What happened. </a:t>
            </a:r>
          </a:p>
          <a:p>
            <a:pPr marL="0" indent="0">
              <a:buNone/>
            </a:pPr>
            <a:r>
              <a:rPr lang="en-US" sz="2200" dirty="0"/>
              <a:t>The interpretation does something a bare </a:t>
            </a:r>
            <a:r>
              <a:rPr lang="en-US" sz="2200" dirty="0">
                <a:latin typeface="Courier New" panose="02070309020205020404" pitchFamily="49" charset="0"/>
                <a:cs typeface="Courier New" panose="02070309020205020404" pitchFamily="49" charset="0"/>
              </a:rPr>
              <a:t>summary()</a:t>
            </a:r>
            <a:r>
              <a:rPr lang="en-US" sz="2200" dirty="0"/>
              <a:t>call cannot: it connects the coefficient values to the theoretical framework (Smith 2021), explains </a:t>
            </a:r>
            <a:r>
              <a:rPr lang="en-US" sz="2200" i="1" dirty="0"/>
              <a:t>why</a:t>
            </a:r>
            <a:r>
              <a:rPr lang="en-US" sz="2200" dirty="0"/>
              <a:t> the non-significant genre effect does not lead us to drop the variable, and signals the next analytical step. These decisions are part of the analysis — and in a notebook, they are documented alongside the code rather than existing only in the researcher’s head.</a:t>
            </a:r>
            <a:endParaRPr lang="en-AU" sz="2200" dirty="0"/>
          </a:p>
        </p:txBody>
      </p:sp>
      <p:sp>
        <p:nvSpPr>
          <p:cNvPr id="3" name="Title 2">
            <a:extLst>
              <a:ext uri="{FF2B5EF4-FFF2-40B4-BE49-F238E27FC236}">
                <a16:creationId xmlns:a16="http://schemas.microsoft.com/office/drawing/2014/main" id="{EC4555C5-691A-2627-95B4-E6FE71294CA5}"/>
              </a:ext>
            </a:extLst>
          </p:cNvPr>
          <p:cNvSpPr>
            <a:spLocks noGrp="1"/>
          </p:cNvSpPr>
          <p:nvPr>
            <p:ph type="title"/>
          </p:nvPr>
        </p:nvSpPr>
        <p:spPr/>
        <p:txBody>
          <a:bodyPr>
            <a:normAutofit fontScale="90000"/>
          </a:bodyPr>
          <a:lstStyle/>
          <a:p>
            <a:r>
              <a:rPr lang="en-US" dirty="0"/>
              <a:t>What a Notebook Shows</a:t>
            </a:r>
            <a:endParaRPr lang="en-AU" dirty="0"/>
          </a:p>
        </p:txBody>
      </p:sp>
      <p:pic>
        <p:nvPicPr>
          <p:cNvPr id="7" name="Picture 6">
            <a:extLst>
              <a:ext uri="{FF2B5EF4-FFF2-40B4-BE49-F238E27FC236}">
                <a16:creationId xmlns:a16="http://schemas.microsoft.com/office/drawing/2014/main" id="{DC14EB56-EC1A-A8D6-57AE-C6898DC64FB1}"/>
              </a:ext>
            </a:extLst>
          </p:cNvPr>
          <p:cNvPicPr>
            <a:picLocks noChangeAspect="1"/>
          </p:cNvPicPr>
          <p:nvPr/>
        </p:nvPicPr>
        <p:blipFill>
          <a:blip r:embed="rId3"/>
          <a:stretch>
            <a:fillRect/>
          </a:stretch>
        </p:blipFill>
        <p:spPr>
          <a:xfrm>
            <a:off x="6782636" y="0"/>
            <a:ext cx="5409363" cy="6561574"/>
          </a:xfrm>
          <a:prstGeom prst="rect">
            <a:avLst/>
          </a:prstGeom>
        </p:spPr>
      </p:pic>
    </p:spTree>
    <p:extLst>
      <p:ext uri="{BB962C8B-B14F-4D97-AF65-F5344CB8AC3E}">
        <p14:creationId xmlns:p14="http://schemas.microsoft.com/office/powerpoint/2010/main" val="53357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41EC3-7720-D262-167B-C1B23FA5065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958957-96B8-DF1A-2514-4B44710DF2E8}"/>
              </a:ext>
            </a:extLst>
          </p:cNvPr>
          <p:cNvSpPr>
            <a:spLocks noGrp="1"/>
          </p:cNvSpPr>
          <p:nvPr>
            <p:ph idx="1"/>
          </p:nvPr>
        </p:nvSpPr>
        <p:spPr>
          <a:xfrm>
            <a:off x="838200" y="1230818"/>
            <a:ext cx="4688393" cy="5369679"/>
          </a:xfrm>
        </p:spPr>
        <p:txBody>
          <a:bodyPr>
            <a:normAutofit fontScale="70000" lnSpcReduction="20000"/>
          </a:bodyPr>
          <a:lstStyle/>
          <a:p>
            <a:pPr marL="0" indent="0">
              <a:buNone/>
            </a:pPr>
            <a:r>
              <a:rPr lang="en-US" b="1" dirty="0"/>
              <a:t>GitHub is not just for software developers</a:t>
            </a:r>
          </a:p>
          <a:p>
            <a:pPr marL="0" indent="0">
              <a:buNone/>
            </a:pPr>
            <a:r>
              <a:rPr lang="en-US" dirty="0"/>
              <a:t>It is an archive, a collaboration tool, and a publishing platform.</a:t>
            </a:r>
          </a:p>
          <a:p>
            <a:pPr marL="0" indent="0">
              <a:buNone/>
            </a:pPr>
            <a:endParaRPr lang="en-US" dirty="0"/>
          </a:p>
          <a:p>
            <a:pPr marL="0" indent="0">
              <a:buNone/>
            </a:pPr>
            <a:r>
              <a:rPr lang="en-US" dirty="0"/>
              <a:t>What Git/GitHub gives you:</a:t>
            </a:r>
          </a:p>
          <a:p>
            <a:pPr marL="0" indent="0">
              <a:buNone/>
            </a:pPr>
            <a:r>
              <a:rPr lang="en-US" dirty="0">
                <a:solidFill>
                  <a:srgbClr val="BB9D65"/>
                </a:solidFill>
              </a:rPr>
              <a:t>✓</a:t>
            </a:r>
            <a:r>
              <a:rPr lang="en-US" dirty="0"/>
              <a:t> Every version of your files is saved and recoverable</a:t>
            </a:r>
          </a:p>
          <a:p>
            <a:pPr marL="0" indent="0">
              <a:buNone/>
            </a:pPr>
            <a:r>
              <a:rPr lang="en-US" dirty="0">
                <a:solidFill>
                  <a:srgbClr val="BB9D65"/>
                </a:solidFill>
              </a:rPr>
              <a:t>✓</a:t>
            </a:r>
            <a:r>
              <a:rPr lang="en-US" dirty="0"/>
              <a:t> Collaborators can work on the same project without conflicts</a:t>
            </a:r>
          </a:p>
          <a:p>
            <a:pPr marL="0" indent="0">
              <a:buNone/>
            </a:pPr>
            <a:r>
              <a:rPr lang="en-US" dirty="0">
                <a:solidFill>
                  <a:srgbClr val="BB9D65"/>
                </a:solidFill>
              </a:rPr>
              <a:t>✓</a:t>
            </a:r>
            <a:r>
              <a:rPr lang="en-US" dirty="0"/>
              <a:t> Your materials (notebooks, data, annotation guides)   become publicly accessible with a single link</a:t>
            </a:r>
          </a:p>
          <a:p>
            <a:pPr marL="0" indent="0">
              <a:buNone/>
            </a:pPr>
            <a:r>
              <a:rPr lang="en-US" dirty="0">
                <a:solidFill>
                  <a:srgbClr val="BB9D65"/>
                </a:solidFill>
              </a:rPr>
              <a:t>✓</a:t>
            </a:r>
            <a:r>
              <a:rPr lang="en-US" dirty="0"/>
              <a:t> A permanent, citable URL for your research materials</a:t>
            </a:r>
          </a:p>
          <a:p>
            <a:pPr marL="0" indent="0">
              <a:buNone/>
            </a:pPr>
            <a:endParaRPr lang="en-US" dirty="0"/>
          </a:p>
          <a:p>
            <a:pPr marL="0" indent="0">
              <a:buNone/>
            </a:pPr>
            <a:r>
              <a:rPr lang="en-US" dirty="0"/>
              <a:t>For non-coders: think of it as Google Docs with a complete, searchable history — for your entire research project</a:t>
            </a:r>
            <a:endParaRPr lang="en-AU" dirty="0"/>
          </a:p>
        </p:txBody>
      </p:sp>
      <p:sp>
        <p:nvSpPr>
          <p:cNvPr id="3" name="Title 2">
            <a:extLst>
              <a:ext uri="{FF2B5EF4-FFF2-40B4-BE49-F238E27FC236}">
                <a16:creationId xmlns:a16="http://schemas.microsoft.com/office/drawing/2014/main" id="{ABCE6D80-F9F8-1525-F0A4-440496F0D203}"/>
              </a:ext>
            </a:extLst>
          </p:cNvPr>
          <p:cNvSpPr>
            <a:spLocks noGrp="1"/>
          </p:cNvSpPr>
          <p:nvPr>
            <p:ph type="title"/>
          </p:nvPr>
        </p:nvSpPr>
        <p:spPr/>
        <p:txBody>
          <a:bodyPr>
            <a:normAutofit fontScale="90000"/>
          </a:bodyPr>
          <a:lstStyle/>
          <a:p>
            <a:r>
              <a:rPr lang="en-US" dirty="0"/>
              <a:t>Version Control with Git and GitHub</a:t>
            </a:r>
            <a:endParaRPr lang="en-AU" dirty="0"/>
          </a:p>
        </p:txBody>
      </p:sp>
      <p:pic>
        <p:nvPicPr>
          <p:cNvPr id="8" name="Picture 7">
            <a:extLst>
              <a:ext uri="{FF2B5EF4-FFF2-40B4-BE49-F238E27FC236}">
                <a16:creationId xmlns:a16="http://schemas.microsoft.com/office/drawing/2014/main" id="{A6180CD5-F310-FB65-274A-72BCFB584839}"/>
              </a:ext>
            </a:extLst>
          </p:cNvPr>
          <p:cNvPicPr>
            <a:picLocks noChangeAspect="1"/>
          </p:cNvPicPr>
          <p:nvPr/>
        </p:nvPicPr>
        <p:blipFill>
          <a:blip r:embed="rId3"/>
          <a:stretch>
            <a:fillRect/>
          </a:stretch>
        </p:blipFill>
        <p:spPr>
          <a:xfrm>
            <a:off x="5353099" y="1132307"/>
            <a:ext cx="6869045" cy="5468190"/>
          </a:xfrm>
          <a:prstGeom prst="rect">
            <a:avLst/>
          </a:prstGeom>
        </p:spPr>
      </p:pic>
    </p:spTree>
    <p:extLst>
      <p:ext uri="{BB962C8B-B14F-4D97-AF65-F5344CB8AC3E}">
        <p14:creationId xmlns:p14="http://schemas.microsoft.com/office/powerpoint/2010/main" val="3565497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95D93-3604-EF60-60D5-F3BAF9BC5D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F2F6B-F1D5-1708-FB8E-1261AEB0FE96}"/>
              </a:ext>
            </a:extLst>
          </p:cNvPr>
          <p:cNvSpPr>
            <a:spLocks noGrp="1"/>
          </p:cNvSpPr>
          <p:nvPr>
            <p:ph idx="1"/>
          </p:nvPr>
        </p:nvSpPr>
        <p:spPr>
          <a:xfrm>
            <a:off x="838200" y="1230818"/>
            <a:ext cx="10515600" cy="5369679"/>
          </a:xfrm>
        </p:spPr>
        <p:txBody>
          <a:bodyPr>
            <a:normAutofit fontScale="85000" lnSpcReduction="20000"/>
          </a:bodyPr>
          <a:lstStyle/>
          <a:p>
            <a:pPr marL="0" indent="0">
              <a:buNone/>
            </a:pPr>
            <a:r>
              <a:rPr lang="en-US" dirty="0"/>
              <a:t>Sharing a notebook is good. </a:t>
            </a:r>
          </a:p>
          <a:p>
            <a:pPr marL="0" indent="0">
              <a:buNone/>
            </a:pPr>
            <a:r>
              <a:rPr lang="en-US" dirty="0"/>
              <a:t>Sharing a notebook others can run is better. </a:t>
            </a:r>
          </a:p>
          <a:p>
            <a:pPr marL="0" indent="0">
              <a:buNone/>
            </a:pPr>
            <a:endParaRPr lang="en-US" dirty="0"/>
          </a:p>
          <a:p>
            <a:pPr marL="0" indent="0">
              <a:buNone/>
            </a:pPr>
            <a:r>
              <a:rPr lang="en-US" b="1" dirty="0"/>
              <a:t>THE OPEN SCIENCE FRAMEWORK (OSF) </a:t>
            </a:r>
          </a:p>
          <a:p>
            <a:r>
              <a:rPr lang="en-US" dirty="0"/>
              <a:t>Free repository for data, materials, </a:t>
            </a:r>
            <a:br>
              <a:rPr lang="en-US" dirty="0"/>
            </a:br>
            <a:r>
              <a:rPr lang="en-US" dirty="0"/>
              <a:t>preregistrations </a:t>
            </a:r>
          </a:p>
          <a:p>
            <a:r>
              <a:rPr lang="en-US" dirty="0"/>
              <a:t>Assigns a permanent DOI to your project </a:t>
            </a:r>
          </a:p>
          <a:p>
            <a:r>
              <a:rPr lang="en-US" dirty="0"/>
              <a:t>Connects to GitHub, </a:t>
            </a:r>
            <a:r>
              <a:rPr lang="en-US" dirty="0" err="1"/>
              <a:t>Zenodo</a:t>
            </a:r>
            <a:r>
              <a:rPr lang="en-US" dirty="0"/>
              <a:t>, and other platforms </a:t>
            </a:r>
          </a:p>
          <a:p>
            <a:r>
              <a:rPr lang="en-US" dirty="0"/>
              <a:t>Used by major journals for data availability requirements </a:t>
            </a:r>
          </a:p>
          <a:p>
            <a:pPr marL="0" indent="0">
              <a:buNone/>
            </a:pPr>
            <a:r>
              <a:rPr lang="en-US" b="1" dirty="0"/>
              <a:t>BINDER </a:t>
            </a:r>
          </a:p>
          <a:p>
            <a:r>
              <a:rPr lang="en-US" dirty="0"/>
              <a:t>Turns a GitHub repository into a live, runnable environment </a:t>
            </a:r>
          </a:p>
          <a:p>
            <a:r>
              <a:rPr lang="en-US" dirty="0"/>
              <a:t>Anyone can open and interact with your notebook in their browser </a:t>
            </a:r>
            <a:br>
              <a:rPr lang="en-US" dirty="0"/>
            </a:br>
            <a:r>
              <a:rPr lang="en-US" dirty="0"/>
              <a:t>(no software installation needed) </a:t>
            </a:r>
          </a:p>
          <a:p>
            <a:r>
              <a:rPr lang="en-US" dirty="0"/>
              <a:t>Bridges theoretical and practical reproducibility: not just “the data is available” but “anyone can run this now”</a:t>
            </a:r>
            <a:endParaRPr lang="en-AU" dirty="0"/>
          </a:p>
        </p:txBody>
      </p:sp>
      <p:sp>
        <p:nvSpPr>
          <p:cNvPr id="3" name="Title 2">
            <a:extLst>
              <a:ext uri="{FF2B5EF4-FFF2-40B4-BE49-F238E27FC236}">
                <a16:creationId xmlns:a16="http://schemas.microsoft.com/office/drawing/2014/main" id="{5DD6A38E-60B4-682B-3F98-7CE402310C16}"/>
              </a:ext>
            </a:extLst>
          </p:cNvPr>
          <p:cNvSpPr>
            <a:spLocks noGrp="1"/>
          </p:cNvSpPr>
          <p:nvPr>
            <p:ph type="title"/>
          </p:nvPr>
        </p:nvSpPr>
        <p:spPr/>
        <p:txBody>
          <a:bodyPr>
            <a:normAutofit fontScale="90000"/>
          </a:bodyPr>
          <a:lstStyle/>
          <a:p>
            <a:r>
              <a:rPr lang="en-US" dirty="0"/>
              <a:t>Sharing and Interactivity: OSF and Binder</a:t>
            </a:r>
            <a:endParaRPr lang="en-AU" dirty="0"/>
          </a:p>
        </p:txBody>
      </p:sp>
      <p:pic>
        <p:nvPicPr>
          <p:cNvPr id="5" name="Picture 4">
            <a:extLst>
              <a:ext uri="{FF2B5EF4-FFF2-40B4-BE49-F238E27FC236}">
                <a16:creationId xmlns:a16="http://schemas.microsoft.com/office/drawing/2014/main" id="{970BCE78-9644-09F5-7983-DC1CEEC6021D}"/>
              </a:ext>
            </a:extLst>
          </p:cNvPr>
          <p:cNvPicPr>
            <a:picLocks noChangeAspect="1"/>
          </p:cNvPicPr>
          <p:nvPr/>
        </p:nvPicPr>
        <p:blipFill>
          <a:blip r:embed="rId3"/>
          <a:stretch>
            <a:fillRect/>
          </a:stretch>
        </p:blipFill>
        <p:spPr>
          <a:xfrm>
            <a:off x="6446415" y="1230818"/>
            <a:ext cx="5641047" cy="1803784"/>
          </a:xfrm>
          <a:prstGeom prst="rect">
            <a:avLst/>
          </a:prstGeom>
        </p:spPr>
      </p:pic>
    </p:spTree>
    <p:extLst>
      <p:ext uri="{BB962C8B-B14F-4D97-AF65-F5344CB8AC3E}">
        <p14:creationId xmlns:p14="http://schemas.microsoft.com/office/powerpoint/2010/main" val="169595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92A8E-1602-390F-89FF-8F2192AD58A1}"/>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7A79ED-FE46-6894-BA41-EC32122521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3063" y="1139878"/>
            <a:ext cx="1508937" cy="1904773"/>
          </a:xfrm>
          <a:prstGeom prst="rect">
            <a:avLst/>
          </a:prstGeom>
        </p:spPr>
      </p:pic>
      <p:sp>
        <p:nvSpPr>
          <p:cNvPr id="3" name="Title 2">
            <a:extLst>
              <a:ext uri="{FF2B5EF4-FFF2-40B4-BE49-F238E27FC236}">
                <a16:creationId xmlns:a16="http://schemas.microsoft.com/office/drawing/2014/main" id="{8DD47B80-CC27-66DB-AAB0-0D558AA5C5D9}"/>
              </a:ext>
            </a:extLst>
          </p:cNvPr>
          <p:cNvSpPr>
            <a:spLocks noGrp="1"/>
          </p:cNvSpPr>
          <p:nvPr>
            <p:ph type="title"/>
          </p:nvPr>
        </p:nvSpPr>
        <p:spPr/>
        <p:txBody>
          <a:bodyPr>
            <a:normAutofit fontScale="90000"/>
          </a:bodyPr>
          <a:lstStyle/>
          <a:p>
            <a:r>
              <a:rPr lang="de-DE" dirty="0"/>
              <a:t>Martin Schweinberger</a:t>
            </a:r>
            <a:endParaRPr lang="en-AU" dirty="0"/>
          </a:p>
        </p:txBody>
      </p:sp>
      <p:sp>
        <p:nvSpPr>
          <p:cNvPr id="6" name="Content Placeholder 1">
            <a:extLst>
              <a:ext uri="{FF2B5EF4-FFF2-40B4-BE49-F238E27FC236}">
                <a16:creationId xmlns:a16="http://schemas.microsoft.com/office/drawing/2014/main" id="{2C7A84BA-E750-7207-74DA-99E1908ED0E2}"/>
              </a:ext>
            </a:extLst>
          </p:cNvPr>
          <p:cNvSpPr txBox="1">
            <a:spLocks/>
          </p:cNvSpPr>
          <p:nvPr/>
        </p:nvSpPr>
        <p:spPr>
          <a:xfrm>
            <a:off x="9616272" y="3277513"/>
            <a:ext cx="2575727" cy="2731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1800" dirty="0"/>
              <a:t>Martin Schweinberger</a:t>
            </a:r>
          </a:p>
          <a:p>
            <a:pPr marL="0" indent="0" algn="r">
              <a:buNone/>
            </a:pPr>
            <a:r>
              <a:rPr lang="en-AU" sz="1800" dirty="0"/>
              <a:t>Senior Lecturer in Applied Linguistics </a:t>
            </a:r>
          </a:p>
          <a:p>
            <a:pPr marL="0" indent="0" algn="r">
              <a:buNone/>
            </a:pPr>
            <a:r>
              <a:rPr lang="en-AU" sz="1800" dirty="0"/>
              <a:t>Director of Research, School of Languages and Cultures </a:t>
            </a:r>
          </a:p>
          <a:p>
            <a:pPr marL="0" indent="0" algn="r">
              <a:buNone/>
            </a:pPr>
            <a:r>
              <a:rPr lang="en-AU" sz="1800" dirty="0"/>
              <a:t>The University of Queensland</a:t>
            </a:r>
          </a:p>
        </p:txBody>
      </p:sp>
      <p:sp>
        <p:nvSpPr>
          <p:cNvPr id="7" name="Content Placeholder 1">
            <a:extLst>
              <a:ext uri="{FF2B5EF4-FFF2-40B4-BE49-F238E27FC236}">
                <a16:creationId xmlns:a16="http://schemas.microsoft.com/office/drawing/2014/main" id="{583F5628-6359-637D-A61C-EDB898EE633D}"/>
              </a:ext>
            </a:extLst>
          </p:cNvPr>
          <p:cNvSpPr txBox="1">
            <a:spLocks/>
          </p:cNvSpPr>
          <p:nvPr/>
        </p:nvSpPr>
        <p:spPr>
          <a:xfrm>
            <a:off x="838200" y="1230818"/>
            <a:ext cx="8778072" cy="539104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Research focus</a:t>
            </a:r>
          </a:p>
          <a:p>
            <a:pPr marL="0" indent="0">
              <a:buNone/>
            </a:pPr>
            <a:r>
              <a:rPr lang="en-AU" dirty="0"/>
              <a:t>Corpus linguistics · language variation · language data science</a:t>
            </a:r>
            <a:br>
              <a:rPr lang="en-AU" dirty="0"/>
            </a:br>
            <a:r>
              <a:rPr lang="en-AU" dirty="0"/>
              <a:t>Computational methods for text and speech analysis </a:t>
            </a:r>
          </a:p>
          <a:p>
            <a:pPr marL="0" indent="0">
              <a:buNone/>
            </a:pPr>
            <a:r>
              <a:rPr lang="en-AU" b="1" dirty="0"/>
              <a:t>On reproducibility &amp; open science</a:t>
            </a:r>
          </a:p>
          <a:p>
            <a:r>
              <a:rPr lang="en-AU" dirty="0"/>
              <a:t>Director, </a:t>
            </a:r>
            <a:r>
              <a:rPr lang="en-AU" i="1" dirty="0"/>
              <a:t>Language Technology and Data Analysis Laboratory </a:t>
            </a:r>
            <a:br>
              <a:rPr lang="en-AU" i="1" dirty="0"/>
            </a:br>
            <a:r>
              <a:rPr lang="en-AU" dirty="0"/>
              <a:t>(LADAL) — ladal.edu.au</a:t>
            </a:r>
          </a:p>
          <a:p>
            <a:r>
              <a:rPr lang="en-AU" dirty="0"/>
              <a:t>Chief Investigator, Language Data Commons of Australia (LDaCA)</a:t>
            </a:r>
          </a:p>
          <a:p>
            <a:r>
              <a:rPr lang="en-AU" dirty="0"/>
              <a:t>Co-editor, Special Issue: Reproducibility, Replication and Robustness in Corpus Linguistics (International Journal of Corpus Linguistics, 2025)</a:t>
            </a:r>
          </a:p>
          <a:p>
            <a:r>
              <a:rPr lang="en-AU" dirty="0"/>
              <a:t>Book series editor: Language, Data Science and Digital Humanities (Bloomsbury) </a:t>
            </a:r>
          </a:p>
          <a:p>
            <a:pPr marL="0" indent="0">
              <a:buNone/>
            </a:pPr>
            <a:r>
              <a:rPr lang="en-AU" b="1" dirty="0"/>
              <a:t>Background</a:t>
            </a:r>
          </a:p>
          <a:p>
            <a:r>
              <a:rPr lang="en-AU" dirty="0"/>
              <a:t>PhD, Universität Hamburg (magna cum laude) </a:t>
            </a:r>
          </a:p>
          <a:p>
            <a:r>
              <a:rPr lang="en-AU" dirty="0"/>
              <a:t>Native German · near-native English </a:t>
            </a:r>
          </a:p>
          <a:p>
            <a:r>
              <a:rPr lang="en-AU" dirty="0"/>
              <a:t>40+ peer-reviewed publications </a:t>
            </a:r>
          </a:p>
          <a:p>
            <a:r>
              <a:rPr lang="en-AU" dirty="0"/>
              <a:t>90+ conference presentations</a:t>
            </a:r>
          </a:p>
        </p:txBody>
      </p:sp>
    </p:spTree>
    <p:extLst>
      <p:ext uri="{BB962C8B-B14F-4D97-AF65-F5344CB8AC3E}">
        <p14:creationId xmlns:p14="http://schemas.microsoft.com/office/powerpoint/2010/main" val="3226042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D703-BDDC-080F-9713-E727E07251F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CE034-75DC-1B3F-BD26-A89D46272529}"/>
              </a:ext>
            </a:extLst>
          </p:cNvPr>
          <p:cNvSpPr>
            <a:spLocks noGrp="1"/>
          </p:cNvSpPr>
          <p:nvPr>
            <p:ph idx="1"/>
          </p:nvPr>
        </p:nvSpPr>
        <p:spPr>
          <a:xfrm>
            <a:off x="838200" y="1230818"/>
            <a:ext cx="10515600" cy="5369679"/>
          </a:xfrm>
        </p:spPr>
        <p:txBody>
          <a:bodyPr>
            <a:normAutofit fontScale="92500" lnSpcReduction="20000"/>
          </a:bodyPr>
          <a:lstStyle/>
          <a:p>
            <a:pPr marL="0" indent="0">
              <a:buNone/>
            </a:pPr>
            <a:r>
              <a:rPr lang="en-US" b="1" dirty="0"/>
              <a:t>LADAL: Language Technology and Data Analysis Laboratory </a:t>
            </a:r>
            <a:r>
              <a:rPr lang="en-US" dirty="0">
                <a:solidFill>
                  <a:srgbClr val="BB9D65"/>
                </a:solidFill>
              </a:rPr>
              <a:t>(ladal.edu.au) </a:t>
            </a:r>
          </a:p>
          <a:p>
            <a:r>
              <a:rPr lang="en-US" dirty="0"/>
              <a:t>Free, open tutorials for corpus and </a:t>
            </a:r>
            <a:br>
              <a:rPr lang="en-US" dirty="0"/>
            </a:br>
            <a:r>
              <a:rPr lang="en-US" dirty="0"/>
              <a:t>computational linguistics </a:t>
            </a:r>
          </a:p>
          <a:p>
            <a:r>
              <a:rPr lang="en-US" dirty="0"/>
              <a:t>Covers basic data management, R, text analysis, </a:t>
            </a:r>
            <a:br>
              <a:rPr lang="en-US" dirty="0"/>
            </a:br>
            <a:r>
              <a:rPr lang="en-US" dirty="0"/>
              <a:t>statistics, and AI tools </a:t>
            </a:r>
          </a:p>
          <a:p>
            <a:r>
              <a:rPr lang="en-US" dirty="0"/>
              <a:t>Written for researchers without a coding </a:t>
            </a:r>
            <a:br>
              <a:rPr lang="en-US" dirty="0"/>
            </a:br>
            <a:r>
              <a:rPr lang="en-US" dirty="0"/>
              <a:t>background </a:t>
            </a:r>
          </a:p>
          <a:p>
            <a:r>
              <a:rPr lang="en-US" dirty="0"/>
              <a:t>All tutorials are themselves published as </a:t>
            </a:r>
            <a:br>
              <a:rPr lang="en-US" dirty="0"/>
            </a:br>
            <a:r>
              <a:rPr lang="en-US" dirty="0"/>
              <a:t>notebooks (practicing what they preach) </a:t>
            </a:r>
          </a:p>
          <a:p>
            <a:pPr marL="0" indent="0">
              <a:buNone/>
            </a:pPr>
            <a:r>
              <a:rPr lang="en-US" dirty="0"/>
              <a:t>Especially relevant to today’s talk </a:t>
            </a:r>
          </a:p>
          <a:p>
            <a:pPr marL="0" indent="0">
              <a:buNone/>
            </a:pPr>
            <a:r>
              <a:rPr lang="en-US" dirty="0">
                <a:solidFill>
                  <a:srgbClr val="BB9D65"/>
                </a:solidFill>
              </a:rPr>
              <a:t>→ </a:t>
            </a:r>
            <a:r>
              <a:rPr lang="en-US" dirty="0"/>
              <a:t>Tutorials on notebooks and reproducible workflows </a:t>
            </a:r>
          </a:p>
          <a:p>
            <a:pPr marL="0" indent="0">
              <a:buNone/>
            </a:pPr>
            <a:r>
              <a:rPr lang="en-US" dirty="0">
                <a:solidFill>
                  <a:srgbClr val="BB9D65"/>
                </a:solidFill>
              </a:rPr>
              <a:t>→ </a:t>
            </a:r>
            <a:r>
              <a:rPr lang="en-US" dirty="0"/>
              <a:t>Tutorial: Privacy-Preserving Analysis with Local LLMs </a:t>
            </a:r>
            <a:br>
              <a:rPr lang="en-US" dirty="0"/>
            </a:br>
            <a:r>
              <a:rPr lang="en-US" dirty="0"/>
              <a:t>(generating synthetic proxy data — more on this later) </a:t>
            </a:r>
          </a:p>
          <a:p>
            <a:pPr marL="0" indent="0">
              <a:buNone/>
            </a:pPr>
            <a:r>
              <a:rPr lang="en-US" dirty="0"/>
              <a:t>Recommended: bookmark and explore after today</a:t>
            </a:r>
            <a:endParaRPr lang="en-AU" dirty="0"/>
          </a:p>
        </p:txBody>
      </p:sp>
      <p:sp>
        <p:nvSpPr>
          <p:cNvPr id="3" name="Title 2">
            <a:extLst>
              <a:ext uri="{FF2B5EF4-FFF2-40B4-BE49-F238E27FC236}">
                <a16:creationId xmlns:a16="http://schemas.microsoft.com/office/drawing/2014/main" id="{6D6D34BC-CB2C-6B5B-CB6B-ECC8C307C131}"/>
              </a:ext>
            </a:extLst>
          </p:cNvPr>
          <p:cNvSpPr>
            <a:spLocks noGrp="1"/>
          </p:cNvSpPr>
          <p:nvPr>
            <p:ph type="title"/>
          </p:nvPr>
        </p:nvSpPr>
        <p:spPr/>
        <p:txBody>
          <a:bodyPr>
            <a:normAutofit fontScale="90000"/>
          </a:bodyPr>
          <a:lstStyle/>
          <a:p>
            <a:r>
              <a:rPr lang="en-US" dirty="0"/>
              <a:t>LADAL: A Resource for Linguistics Researcher</a:t>
            </a:r>
            <a:endParaRPr lang="en-AU" dirty="0"/>
          </a:p>
        </p:txBody>
      </p:sp>
      <p:pic>
        <p:nvPicPr>
          <p:cNvPr id="6" name="Picture 5">
            <a:extLst>
              <a:ext uri="{FF2B5EF4-FFF2-40B4-BE49-F238E27FC236}">
                <a16:creationId xmlns:a16="http://schemas.microsoft.com/office/drawing/2014/main" id="{EA748563-0341-9B2D-D348-97C3845D8A8F}"/>
              </a:ext>
            </a:extLst>
          </p:cNvPr>
          <p:cNvPicPr>
            <a:picLocks noChangeAspect="1"/>
          </p:cNvPicPr>
          <p:nvPr/>
        </p:nvPicPr>
        <p:blipFill>
          <a:blip r:embed="rId3"/>
          <a:stretch>
            <a:fillRect/>
          </a:stretch>
        </p:blipFill>
        <p:spPr>
          <a:xfrm>
            <a:off x="7771901" y="1981554"/>
            <a:ext cx="4229179" cy="2570349"/>
          </a:xfrm>
          <a:prstGeom prst="rect">
            <a:avLst/>
          </a:prstGeom>
        </p:spPr>
      </p:pic>
    </p:spTree>
    <p:extLst>
      <p:ext uri="{BB962C8B-B14F-4D97-AF65-F5344CB8AC3E}">
        <p14:creationId xmlns:p14="http://schemas.microsoft.com/office/powerpoint/2010/main" val="262681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059E9-5662-1359-19AA-5B17FAF1A81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61061-E062-21CC-7D30-355D7EC1972E}"/>
              </a:ext>
            </a:extLst>
          </p:cNvPr>
          <p:cNvSpPr>
            <a:spLocks noGrp="1"/>
          </p:cNvSpPr>
          <p:nvPr>
            <p:ph idx="1"/>
          </p:nvPr>
        </p:nvSpPr>
        <p:spPr>
          <a:xfrm>
            <a:off x="838200" y="1230818"/>
            <a:ext cx="10515600" cy="5369679"/>
          </a:xfrm>
        </p:spPr>
        <p:txBody>
          <a:bodyPr>
            <a:normAutofit/>
          </a:bodyPr>
          <a:lstStyle/>
          <a:p>
            <a:pPr marL="0" indent="0">
              <a:buNone/>
            </a:pPr>
            <a:r>
              <a:rPr lang="en-US" dirty="0"/>
              <a:t>Putting it together: a transparent research workflow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goal: someone who was not in the room when you did your analysis can follow exactly what you did, evaluate every decision, and build on your work. </a:t>
            </a:r>
          </a:p>
          <a:p>
            <a:pPr marL="0" indent="0">
              <a:buNone/>
            </a:pPr>
            <a:r>
              <a:rPr lang="en-US" dirty="0"/>
              <a:t>That is transparency. That is what we owe each other.</a:t>
            </a:r>
            <a:endParaRPr lang="en-AU" dirty="0"/>
          </a:p>
        </p:txBody>
      </p:sp>
      <p:sp>
        <p:nvSpPr>
          <p:cNvPr id="3" name="Title 2">
            <a:extLst>
              <a:ext uri="{FF2B5EF4-FFF2-40B4-BE49-F238E27FC236}">
                <a16:creationId xmlns:a16="http://schemas.microsoft.com/office/drawing/2014/main" id="{C2DEA60E-8D5E-570A-1EB2-F9C9107B5C38}"/>
              </a:ext>
            </a:extLst>
          </p:cNvPr>
          <p:cNvSpPr>
            <a:spLocks noGrp="1"/>
          </p:cNvSpPr>
          <p:nvPr>
            <p:ph type="title"/>
          </p:nvPr>
        </p:nvSpPr>
        <p:spPr/>
        <p:txBody>
          <a:bodyPr>
            <a:normAutofit fontScale="90000"/>
          </a:bodyPr>
          <a:lstStyle/>
          <a:p>
            <a:r>
              <a:rPr lang="en-AU" dirty="0"/>
              <a:t>The Full Transparency Stack</a:t>
            </a:r>
          </a:p>
        </p:txBody>
      </p:sp>
      <p:pic>
        <p:nvPicPr>
          <p:cNvPr id="8" name="Picture 7">
            <a:extLst>
              <a:ext uri="{FF2B5EF4-FFF2-40B4-BE49-F238E27FC236}">
                <a16:creationId xmlns:a16="http://schemas.microsoft.com/office/drawing/2014/main" id="{3AB1701F-412F-FDAE-46F4-CC535BBE23D4}"/>
              </a:ext>
            </a:extLst>
          </p:cNvPr>
          <p:cNvPicPr>
            <a:picLocks noChangeAspect="1"/>
          </p:cNvPicPr>
          <p:nvPr/>
        </p:nvPicPr>
        <p:blipFill>
          <a:blip r:embed="rId3"/>
          <a:stretch>
            <a:fillRect/>
          </a:stretch>
        </p:blipFill>
        <p:spPr>
          <a:xfrm>
            <a:off x="918587" y="1809046"/>
            <a:ext cx="8335945" cy="2896175"/>
          </a:xfrm>
          <a:prstGeom prst="rect">
            <a:avLst/>
          </a:prstGeom>
        </p:spPr>
      </p:pic>
    </p:spTree>
    <p:extLst>
      <p:ext uri="{BB962C8B-B14F-4D97-AF65-F5344CB8AC3E}">
        <p14:creationId xmlns:p14="http://schemas.microsoft.com/office/powerpoint/2010/main" val="6864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15F83-9394-0A3E-BD63-FD61A79C362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E4AB4-E850-33F7-EC14-155A70085C0F}"/>
              </a:ext>
            </a:extLst>
          </p:cNvPr>
          <p:cNvSpPr>
            <a:spLocks noGrp="1"/>
          </p:cNvSpPr>
          <p:nvPr>
            <p:ph idx="1"/>
          </p:nvPr>
        </p:nvSpPr>
        <p:spPr>
          <a:xfrm>
            <a:off x="838200" y="3081867"/>
            <a:ext cx="10515600" cy="1580444"/>
          </a:xfrm>
        </p:spPr>
        <p:txBody>
          <a:bodyPr>
            <a:normAutofit/>
          </a:bodyPr>
          <a:lstStyle/>
          <a:p>
            <a:pPr marL="0" indent="0" algn="ctr">
              <a:buNone/>
            </a:pPr>
            <a:r>
              <a:rPr lang="en-US" sz="4800" b="1" dirty="0"/>
              <a:t>CASE STUDY</a:t>
            </a:r>
            <a:endParaRPr lang="en-AU" sz="4800" dirty="0"/>
          </a:p>
        </p:txBody>
      </p:sp>
    </p:spTree>
    <p:extLst>
      <p:ext uri="{BB962C8B-B14F-4D97-AF65-F5344CB8AC3E}">
        <p14:creationId xmlns:p14="http://schemas.microsoft.com/office/powerpoint/2010/main" val="126661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4518B-9FBE-E1B8-3B61-A7C1480284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5DEEF2-2F10-BEF2-7D9B-282DA371D859}"/>
              </a:ext>
            </a:extLst>
          </p:cNvPr>
          <p:cNvSpPr>
            <a:spLocks noGrp="1"/>
          </p:cNvSpPr>
          <p:nvPr>
            <p:ph idx="1"/>
          </p:nvPr>
        </p:nvSpPr>
        <p:spPr>
          <a:xfrm>
            <a:off x="838200" y="1230818"/>
            <a:ext cx="10515600" cy="5369679"/>
          </a:xfrm>
        </p:spPr>
        <p:txBody>
          <a:bodyPr>
            <a:normAutofit fontScale="92500"/>
          </a:bodyPr>
          <a:lstStyle/>
          <a:p>
            <a:pPr marL="0" indent="0">
              <a:buNone/>
            </a:pPr>
            <a:r>
              <a:rPr lang="en-AU" b="1" dirty="0"/>
              <a:t>A concrete example</a:t>
            </a:r>
            <a:br>
              <a:rPr lang="en-AU" b="1" dirty="0"/>
            </a:br>
            <a:r>
              <a:rPr lang="en-AU" b="1" dirty="0"/>
              <a:t>making interpretive corpus pragmatics analysis transparent </a:t>
            </a:r>
          </a:p>
          <a:p>
            <a:pPr marL="0" indent="0">
              <a:buNone/>
            </a:pPr>
            <a:r>
              <a:rPr lang="en-AU" dirty="0"/>
              <a:t>RQ: How do speakers of Australian English respond to information-seeking questions ending with utterance-final </a:t>
            </a:r>
            <a:r>
              <a:rPr lang="en-AU" i="1" dirty="0"/>
              <a:t>or</a:t>
            </a:r>
            <a:r>
              <a:rPr lang="en-AU" dirty="0"/>
              <a:t>? </a:t>
            </a:r>
          </a:p>
          <a:p>
            <a:pPr marL="0" indent="0">
              <a:buNone/>
            </a:pPr>
            <a:r>
              <a:rPr lang="en-AU" dirty="0"/>
              <a:t>Example: 	“Do you think I should spray it with something or?” </a:t>
            </a:r>
          </a:p>
          <a:p>
            <a:pPr marL="0" indent="0" algn="r">
              <a:buNone/>
            </a:pPr>
            <a:r>
              <a:rPr lang="en-AU" dirty="0"/>
              <a:t>						[Australian Radio Talkback corpus] </a:t>
            </a:r>
          </a:p>
          <a:p>
            <a:pPr marL="0" indent="0">
              <a:buNone/>
            </a:pPr>
            <a:r>
              <a:rPr lang="en-AU" dirty="0"/>
              <a:t>Why this example? </a:t>
            </a:r>
          </a:p>
          <a:p>
            <a:pPr marL="0" indent="0">
              <a:buNone/>
            </a:pPr>
            <a:r>
              <a:rPr lang="en-AU" dirty="0">
                <a:solidFill>
                  <a:srgbClr val="BB9D65"/>
                </a:solidFill>
              </a:rPr>
              <a:t>→ 	</a:t>
            </a:r>
            <a:r>
              <a:rPr lang="en-AU" dirty="0"/>
              <a:t>Inherently interpretive: responses require pragmatic judgment </a:t>
            </a:r>
          </a:p>
          <a:p>
            <a:pPr marL="0" indent="0">
              <a:buNone/>
            </a:pPr>
            <a:r>
              <a:rPr lang="en-AU" dirty="0">
                <a:solidFill>
                  <a:srgbClr val="BB9D65"/>
                </a:solidFill>
              </a:rPr>
              <a:t>→</a:t>
            </a:r>
            <a:r>
              <a:rPr lang="en-AU" dirty="0"/>
              <a:t> 	Mixed method: computational extraction + qualitative annotation </a:t>
            </a:r>
          </a:p>
          <a:p>
            <a:pPr marL="0" indent="0">
              <a:buNone/>
            </a:pPr>
            <a:r>
              <a:rPr lang="en-AU" dirty="0">
                <a:solidFill>
                  <a:srgbClr val="BB9D65"/>
                </a:solidFill>
              </a:rPr>
              <a:t>→</a:t>
            </a:r>
            <a:r>
              <a:rPr lang="en-AU" dirty="0"/>
              <a:t> 	Full transparency stack implemented: notebook + GitHub + Binder</a:t>
            </a:r>
          </a:p>
          <a:p>
            <a:pPr marL="0" indent="0" algn="r">
              <a:buNone/>
            </a:pPr>
            <a:r>
              <a:rPr lang="en-AU" sz="2200" dirty="0"/>
              <a:t>(Schweinberger &amp; Haugh, 2025, </a:t>
            </a:r>
            <a:r>
              <a:rPr lang="en-AU" sz="2200" i="1" dirty="0"/>
              <a:t>International Journal of Corpus Linguistics</a:t>
            </a:r>
            <a:r>
              <a:rPr lang="en-AU" sz="2200" dirty="0"/>
              <a:t>)</a:t>
            </a:r>
          </a:p>
        </p:txBody>
      </p:sp>
      <p:sp>
        <p:nvSpPr>
          <p:cNvPr id="3" name="Title 2">
            <a:extLst>
              <a:ext uri="{FF2B5EF4-FFF2-40B4-BE49-F238E27FC236}">
                <a16:creationId xmlns:a16="http://schemas.microsoft.com/office/drawing/2014/main" id="{038F6931-1F1F-B043-30D2-70A775EDB6B4}"/>
              </a:ext>
            </a:extLst>
          </p:cNvPr>
          <p:cNvSpPr>
            <a:spLocks noGrp="1"/>
          </p:cNvSpPr>
          <p:nvPr>
            <p:ph type="title"/>
          </p:nvPr>
        </p:nvSpPr>
        <p:spPr/>
        <p:txBody>
          <a:bodyPr>
            <a:normAutofit fontScale="90000"/>
          </a:bodyPr>
          <a:lstStyle/>
          <a:p>
            <a:r>
              <a:rPr lang="en-AU" dirty="0"/>
              <a:t>Case Study</a:t>
            </a:r>
          </a:p>
        </p:txBody>
      </p:sp>
    </p:spTree>
    <p:extLst>
      <p:ext uri="{BB962C8B-B14F-4D97-AF65-F5344CB8AC3E}">
        <p14:creationId xmlns:p14="http://schemas.microsoft.com/office/powerpoint/2010/main" val="239943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4609D-F5B8-926B-56B0-02CBDC1D18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FD3F9E-E7A6-3CE1-9F20-416E882A9787}"/>
              </a:ext>
            </a:extLst>
          </p:cNvPr>
          <p:cNvSpPr>
            <a:spLocks noGrp="1"/>
          </p:cNvSpPr>
          <p:nvPr>
            <p:ph idx="1"/>
          </p:nvPr>
        </p:nvSpPr>
        <p:spPr>
          <a:xfrm>
            <a:off x="838200" y="1858945"/>
            <a:ext cx="5257800" cy="4741552"/>
          </a:xfrm>
        </p:spPr>
        <p:txBody>
          <a:bodyPr>
            <a:normAutofit fontScale="77500" lnSpcReduction="20000"/>
          </a:bodyPr>
          <a:lstStyle/>
          <a:p>
            <a:pPr marL="0" indent="0">
              <a:buNone/>
            </a:pPr>
            <a:r>
              <a:rPr lang="en-US" b="1" dirty="0"/>
              <a:t>STEP 1: COMPUTATIONAL EXTRACTION </a:t>
            </a:r>
          </a:p>
          <a:p>
            <a:pPr marL="0" indent="0">
              <a:buNone/>
            </a:pPr>
            <a:r>
              <a:rPr lang="en-US" dirty="0"/>
              <a:t>R script searches corpora for utterance-final 'or’ </a:t>
            </a:r>
          </a:p>
          <a:p>
            <a:pPr marL="0" indent="0">
              <a:buNone/>
            </a:pPr>
            <a:r>
              <a:rPr lang="en-US" dirty="0"/>
              <a:t>→ 98 candidate cases extracted automatically </a:t>
            </a:r>
          </a:p>
          <a:p>
            <a:pPr marL="0" indent="0">
              <a:buNone/>
            </a:pPr>
            <a:r>
              <a:rPr lang="en-US" dirty="0"/>
              <a:t>Transparency tool: R code shared in notebook </a:t>
            </a:r>
          </a:p>
          <a:p>
            <a:pPr marL="0" indent="0">
              <a:buNone/>
            </a:pPr>
            <a:r>
              <a:rPr lang="en-US" b="1" dirty="0"/>
              <a:t>STEP 2: MANUAL ANNOTATION (Round 1) </a:t>
            </a:r>
          </a:p>
          <a:p>
            <a:pPr marL="0" indent="0">
              <a:buNone/>
            </a:pPr>
            <a:r>
              <a:rPr lang="en-US" dirty="0"/>
              <a:t>Each case manually checked: interrogative or declarative? </a:t>
            </a:r>
          </a:p>
          <a:p>
            <a:pPr marL="0" indent="0">
              <a:buNone/>
            </a:pPr>
            <a:r>
              <a:rPr lang="en-US" dirty="0"/>
              <a:t>False positives removed → 63 genuine cases retained </a:t>
            </a:r>
          </a:p>
          <a:p>
            <a:pPr marL="0" indent="0">
              <a:buNone/>
            </a:pPr>
            <a:r>
              <a:rPr lang="en-US" dirty="0"/>
              <a:t>Transparency tool: annotation decisions documented in notebook </a:t>
            </a:r>
          </a:p>
        </p:txBody>
      </p:sp>
      <p:sp>
        <p:nvSpPr>
          <p:cNvPr id="3" name="Title 2">
            <a:extLst>
              <a:ext uri="{FF2B5EF4-FFF2-40B4-BE49-F238E27FC236}">
                <a16:creationId xmlns:a16="http://schemas.microsoft.com/office/drawing/2014/main" id="{6EB05785-58A0-1122-7AEE-B4FB765A4D62}"/>
              </a:ext>
            </a:extLst>
          </p:cNvPr>
          <p:cNvSpPr>
            <a:spLocks noGrp="1"/>
          </p:cNvSpPr>
          <p:nvPr>
            <p:ph type="title"/>
          </p:nvPr>
        </p:nvSpPr>
        <p:spPr/>
        <p:txBody>
          <a:bodyPr>
            <a:normAutofit fontScale="90000"/>
          </a:bodyPr>
          <a:lstStyle/>
          <a:p>
            <a:r>
              <a:rPr lang="en-AU" dirty="0"/>
              <a:t>The Four-Step Pipeline</a:t>
            </a:r>
          </a:p>
        </p:txBody>
      </p:sp>
      <p:sp>
        <p:nvSpPr>
          <p:cNvPr id="4" name="Content Placeholder 1">
            <a:extLst>
              <a:ext uri="{FF2B5EF4-FFF2-40B4-BE49-F238E27FC236}">
                <a16:creationId xmlns:a16="http://schemas.microsoft.com/office/drawing/2014/main" id="{71AA238A-03DC-4801-7356-D2AF8E0D1112}"/>
              </a:ext>
            </a:extLst>
          </p:cNvPr>
          <p:cNvSpPr txBox="1">
            <a:spLocks/>
          </p:cNvSpPr>
          <p:nvPr/>
        </p:nvSpPr>
        <p:spPr>
          <a:xfrm>
            <a:off x="6380703" y="1778558"/>
            <a:ext cx="5066065" cy="4823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STEP 3: MANUAL ANNOTATION (Round 2) </a:t>
            </a:r>
          </a:p>
          <a:p>
            <a:pPr marL="0" indent="0">
              <a:buFont typeface="Arial" panose="020B0604020202020204" pitchFamily="34" charset="0"/>
              <a:buNone/>
            </a:pPr>
            <a:r>
              <a:rPr lang="en-US" sz="2200" dirty="0"/>
              <a:t>Responses coded: confirming / disconfirming / non-answer? </a:t>
            </a:r>
          </a:p>
          <a:p>
            <a:pPr marL="0" indent="0">
              <a:buFont typeface="Arial" panose="020B0604020202020204" pitchFamily="34" charset="0"/>
              <a:buNone/>
            </a:pPr>
            <a:r>
              <a:rPr lang="en-US" sz="2200" dirty="0"/>
              <a:t>Elaborated or bare response? </a:t>
            </a:r>
          </a:p>
          <a:p>
            <a:pPr marL="0" indent="0">
              <a:buFont typeface="Arial" panose="020B0604020202020204" pitchFamily="34" charset="0"/>
              <a:buNone/>
            </a:pPr>
            <a:r>
              <a:rPr lang="en-US" sz="2200" dirty="0"/>
              <a:t>Transparency tool: coding scheme shared; borderline cases discussed </a:t>
            </a:r>
          </a:p>
          <a:p>
            <a:pPr marL="0" indent="0">
              <a:buFont typeface="Arial" panose="020B0604020202020204" pitchFamily="34" charset="0"/>
              <a:buNone/>
            </a:pPr>
            <a:r>
              <a:rPr lang="en-US" sz="2200" b="1" dirty="0"/>
              <a:t>STEP 4: COMPUTATIONAL + INTERPRETIVE ANALYSIS </a:t>
            </a:r>
          </a:p>
          <a:p>
            <a:pPr marL="0" indent="0">
              <a:buFont typeface="Arial" panose="020B0604020202020204" pitchFamily="34" charset="0"/>
              <a:buNone/>
            </a:pPr>
            <a:r>
              <a:rPr lang="en-US" sz="2200" dirty="0"/>
              <a:t>Distributions computed; deviant cases examined in depth </a:t>
            </a:r>
          </a:p>
          <a:p>
            <a:pPr marL="0" indent="0">
              <a:buFont typeface="Arial" panose="020B0604020202020204" pitchFamily="34" charset="0"/>
              <a:buNone/>
            </a:pPr>
            <a:r>
              <a:rPr lang="en-US" sz="2200" dirty="0"/>
              <a:t>Transparency tool: full notebook + interactive Binder environment</a:t>
            </a:r>
            <a:endParaRPr lang="en-AU" sz="2200" dirty="0"/>
          </a:p>
        </p:txBody>
      </p:sp>
      <p:sp>
        <p:nvSpPr>
          <p:cNvPr id="5" name="Content Placeholder 1">
            <a:extLst>
              <a:ext uri="{FF2B5EF4-FFF2-40B4-BE49-F238E27FC236}">
                <a16:creationId xmlns:a16="http://schemas.microsoft.com/office/drawing/2014/main" id="{A67BB250-6022-8123-B547-81645C19C5FE}"/>
              </a:ext>
            </a:extLst>
          </p:cNvPr>
          <p:cNvSpPr txBox="1">
            <a:spLocks/>
          </p:cNvSpPr>
          <p:nvPr/>
        </p:nvSpPr>
        <p:spPr>
          <a:xfrm>
            <a:off x="838201" y="1343027"/>
            <a:ext cx="10214986" cy="475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Each analytical step maps onto a transparency tool</a:t>
            </a:r>
            <a:endParaRPr lang="en-US" dirty="0"/>
          </a:p>
        </p:txBody>
      </p:sp>
    </p:spTree>
    <p:extLst>
      <p:ext uri="{BB962C8B-B14F-4D97-AF65-F5344CB8AC3E}">
        <p14:creationId xmlns:p14="http://schemas.microsoft.com/office/powerpoint/2010/main" val="335037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0FD85-CFF4-6215-E337-3D8273CCFA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57F38-AE1A-94B0-F96D-D748438ADB4D}"/>
              </a:ext>
            </a:extLst>
          </p:cNvPr>
          <p:cNvSpPr>
            <a:spLocks noGrp="1"/>
          </p:cNvSpPr>
          <p:nvPr>
            <p:ph idx="1"/>
          </p:nvPr>
        </p:nvSpPr>
        <p:spPr>
          <a:xfrm>
            <a:off x="838199" y="1230818"/>
            <a:ext cx="11353801" cy="5369679"/>
          </a:xfrm>
        </p:spPr>
        <p:txBody>
          <a:bodyPr>
            <a:normAutofit fontScale="70000" lnSpcReduction="20000"/>
          </a:bodyPr>
          <a:lstStyle/>
          <a:p>
            <a:pPr marL="0" indent="0">
              <a:buNone/>
            </a:pPr>
            <a:r>
              <a:rPr lang="en-US" dirty="0"/>
              <a:t>The notebook shows not just results, but reasoning </a:t>
            </a:r>
          </a:p>
          <a:p>
            <a:pPr marL="0" indent="0">
              <a:buNone/>
            </a:pP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br>
              <a:rPr lang="en-US" dirty="0"/>
            </a:br>
            <a:br>
              <a:rPr lang="en-US" dirty="0"/>
            </a:br>
            <a:r>
              <a:rPr lang="en-US" dirty="0"/>
              <a:t>Key finding visible in the notebook [github.com/</a:t>
            </a:r>
            <a:r>
              <a:rPr lang="en-US" dirty="0" err="1"/>
              <a:t>MartinSchweinberger</a:t>
            </a:r>
            <a:r>
              <a:rPr lang="en-US" dirty="0"/>
              <a:t>/</a:t>
            </a:r>
            <a:r>
              <a:rPr lang="en-US" dirty="0" err="1"/>
              <a:t>IJCL_ReproducibilityInCorpusPragmatics</a:t>
            </a:r>
            <a:r>
              <a:rPr lang="en-US" dirty="0"/>
              <a:t>]</a:t>
            </a:r>
          </a:p>
          <a:p>
            <a:r>
              <a:rPr lang="en-US" dirty="0"/>
              <a:t>87.3% of responses treated utterance-final 'or' as a polar question (not an alternative question) </a:t>
            </a:r>
          </a:p>
          <a:p>
            <a:r>
              <a:rPr lang="en-US" dirty="0"/>
              <a:t>75% of confirming/disconfirming responses included elaboration — bare responses were the exception </a:t>
            </a:r>
          </a:p>
          <a:p>
            <a:r>
              <a:rPr lang="en-US" dirty="0"/>
              <a:t>Anyone can open the Binder link and inspect the actual examples to verify these interpretations.</a:t>
            </a:r>
          </a:p>
        </p:txBody>
      </p:sp>
      <p:sp>
        <p:nvSpPr>
          <p:cNvPr id="3" name="Title 2">
            <a:extLst>
              <a:ext uri="{FF2B5EF4-FFF2-40B4-BE49-F238E27FC236}">
                <a16:creationId xmlns:a16="http://schemas.microsoft.com/office/drawing/2014/main" id="{EA58E28F-5A85-6CA7-06D6-ADC4685E04ED}"/>
              </a:ext>
            </a:extLst>
          </p:cNvPr>
          <p:cNvSpPr>
            <a:spLocks noGrp="1"/>
          </p:cNvSpPr>
          <p:nvPr>
            <p:ph type="title"/>
          </p:nvPr>
        </p:nvSpPr>
        <p:spPr/>
        <p:txBody>
          <a:bodyPr>
            <a:normAutofit fontScale="90000"/>
          </a:bodyPr>
          <a:lstStyle/>
          <a:p>
            <a:r>
              <a:rPr lang="en-US" dirty="0"/>
              <a:t>What the Notebook Makes Visible</a:t>
            </a:r>
            <a:endParaRPr lang="en-AU" dirty="0"/>
          </a:p>
        </p:txBody>
      </p:sp>
      <p:pic>
        <p:nvPicPr>
          <p:cNvPr id="7" name="Picture 6">
            <a:extLst>
              <a:ext uri="{FF2B5EF4-FFF2-40B4-BE49-F238E27FC236}">
                <a16:creationId xmlns:a16="http://schemas.microsoft.com/office/drawing/2014/main" id="{D0C5D132-551E-6EF9-86F8-CD548D3E8703}"/>
              </a:ext>
            </a:extLst>
          </p:cNvPr>
          <p:cNvPicPr>
            <a:picLocks noChangeAspect="1"/>
          </p:cNvPicPr>
          <p:nvPr/>
        </p:nvPicPr>
        <p:blipFill>
          <a:blip r:embed="rId3"/>
          <a:stretch>
            <a:fillRect/>
          </a:stretch>
        </p:blipFill>
        <p:spPr>
          <a:xfrm>
            <a:off x="693335" y="1541884"/>
            <a:ext cx="8430567" cy="3207707"/>
          </a:xfrm>
          <a:prstGeom prst="rect">
            <a:avLst/>
          </a:prstGeom>
        </p:spPr>
      </p:pic>
    </p:spTree>
    <p:extLst>
      <p:ext uri="{BB962C8B-B14F-4D97-AF65-F5344CB8AC3E}">
        <p14:creationId xmlns:p14="http://schemas.microsoft.com/office/powerpoint/2010/main" val="234029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E92B-AD53-E347-1319-08B4F42FB3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9EE6E-D4EC-DAE5-777C-69D080BE5604}"/>
              </a:ext>
            </a:extLst>
          </p:cNvPr>
          <p:cNvSpPr>
            <a:spLocks noGrp="1"/>
          </p:cNvSpPr>
          <p:nvPr>
            <p:ph idx="1"/>
          </p:nvPr>
        </p:nvSpPr>
        <p:spPr>
          <a:xfrm>
            <a:off x="838200" y="1230818"/>
            <a:ext cx="10515600" cy="5369679"/>
          </a:xfrm>
        </p:spPr>
        <p:txBody>
          <a:bodyPr>
            <a:normAutofit/>
          </a:bodyPr>
          <a:lstStyle/>
          <a:p>
            <a:pPr marL="0" indent="0">
              <a:buNone/>
            </a:pPr>
            <a:r>
              <a:rPr lang="en-AU" dirty="0"/>
              <a:t>The case study demonstrates one core principle</a:t>
            </a:r>
          </a:p>
          <a:p>
            <a:pPr marL="0" indent="0">
              <a:buNone/>
            </a:pPr>
            <a:r>
              <a:rPr lang="en-AU" b="1" dirty="0"/>
              <a:t>Transparency does not require that every reader agrees with your interpretation. </a:t>
            </a:r>
          </a:p>
          <a:p>
            <a:pPr marL="0" indent="0">
              <a:buNone/>
            </a:pPr>
            <a:r>
              <a:rPr lang="en-AU" dirty="0"/>
              <a:t>It requires that every reader can see your interpretation, follow how you reached it, and evaluate whether they find it defensible. </a:t>
            </a:r>
          </a:p>
          <a:p>
            <a:pPr marL="0" indent="0">
              <a:buNone/>
            </a:pPr>
            <a:r>
              <a:rPr lang="en-AU" dirty="0"/>
              <a:t>This is what notebooks + GitHub + Binder make possible — even for qualitative, interpretive work. </a:t>
            </a:r>
          </a:p>
          <a:p>
            <a:pPr marL="0" indent="0">
              <a:buNone/>
            </a:pPr>
            <a:r>
              <a:rPr lang="en-AU" dirty="0">
                <a:solidFill>
                  <a:srgbClr val="BB9D65"/>
                </a:solidFill>
              </a:rPr>
              <a:t>→</a:t>
            </a:r>
            <a:r>
              <a:rPr lang="en-AU" dirty="0"/>
              <a:t> 	Now: what role can AI play in this workflow? </a:t>
            </a:r>
          </a:p>
          <a:p>
            <a:pPr marL="0" indent="0">
              <a:buNone/>
            </a:pPr>
            <a:r>
              <a:rPr lang="en-AU" dirty="0"/>
              <a:t>	And what role must it never play?</a:t>
            </a:r>
            <a:endParaRPr lang="en-AU" sz="2200" dirty="0"/>
          </a:p>
        </p:txBody>
      </p:sp>
      <p:sp>
        <p:nvSpPr>
          <p:cNvPr id="3" name="Title 2">
            <a:extLst>
              <a:ext uri="{FF2B5EF4-FFF2-40B4-BE49-F238E27FC236}">
                <a16:creationId xmlns:a16="http://schemas.microsoft.com/office/drawing/2014/main" id="{6033B37A-E3ED-D20F-1DBB-86B6D146C7EE}"/>
              </a:ext>
            </a:extLst>
          </p:cNvPr>
          <p:cNvSpPr>
            <a:spLocks noGrp="1"/>
          </p:cNvSpPr>
          <p:nvPr>
            <p:ph type="title"/>
          </p:nvPr>
        </p:nvSpPr>
        <p:spPr/>
        <p:txBody>
          <a:bodyPr>
            <a:normAutofit fontScale="90000"/>
          </a:bodyPr>
          <a:lstStyle/>
          <a:p>
            <a:r>
              <a:rPr lang="en-AU" dirty="0"/>
              <a:t>From Case Study to Principle</a:t>
            </a:r>
          </a:p>
        </p:txBody>
      </p:sp>
    </p:spTree>
    <p:extLst>
      <p:ext uri="{BB962C8B-B14F-4D97-AF65-F5344CB8AC3E}">
        <p14:creationId xmlns:p14="http://schemas.microsoft.com/office/powerpoint/2010/main" val="4280332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670A-C103-464D-51CB-7876116AAC8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371F7-A1B4-3340-A26D-B184B40DB877}"/>
              </a:ext>
            </a:extLst>
          </p:cNvPr>
          <p:cNvSpPr>
            <a:spLocks noGrp="1"/>
          </p:cNvSpPr>
          <p:nvPr>
            <p:ph idx="1"/>
          </p:nvPr>
        </p:nvSpPr>
        <p:spPr>
          <a:xfrm>
            <a:off x="838200" y="3081867"/>
            <a:ext cx="10515600" cy="1580444"/>
          </a:xfrm>
        </p:spPr>
        <p:txBody>
          <a:bodyPr>
            <a:normAutofit/>
          </a:bodyPr>
          <a:lstStyle/>
          <a:p>
            <a:pPr marL="0" indent="0" algn="ctr">
              <a:buNone/>
            </a:pPr>
            <a:r>
              <a:rPr lang="en-US" sz="4800" b="1" dirty="0"/>
              <a:t>HOW LLMS WORK – FOR HUMANS</a:t>
            </a:r>
            <a:endParaRPr lang="en-AU" sz="4800" dirty="0"/>
          </a:p>
        </p:txBody>
      </p:sp>
    </p:spTree>
    <p:extLst>
      <p:ext uri="{BB962C8B-B14F-4D97-AF65-F5344CB8AC3E}">
        <p14:creationId xmlns:p14="http://schemas.microsoft.com/office/powerpoint/2010/main" val="171891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14478-6130-5C52-D0CC-557F2BAA4B2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F21F48-DED4-DD4D-0137-963644802AED}"/>
              </a:ext>
            </a:extLst>
          </p:cNvPr>
          <p:cNvSpPr>
            <a:spLocks noGrp="1"/>
          </p:cNvSpPr>
          <p:nvPr>
            <p:ph idx="1"/>
          </p:nvPr>
        </p:nvSpPr>
        <p:spPr>
          <a:xfrm>
            <a:off x="838200" y="1230818"/>
            <a:ext cx="5165824" cy="5370949"/>
          </a:xfrm>
        </p:spPr>
        <p:txBody>
          <a:bodyPr>
            <a:normAutofit fontScale="70000" lnSpcReduction="20000"/>
          </a:bodyPr>
          <a:lstStyle/>
          <a:p>
            <a:pPr marL="0" indent="0">
              <a:buNone/>
            </a:pPr>
            <a:r>
              <a:rPr lang="en-AU" dirty="0"/>
              <a:t>“AI” is a broad term. What we’re talking about today is a specific and recent technology. </a:t>
            </a:r>
          </a:p>
          <a:p>
            <a:pPr marL="0" indent="0">
              <a:buNone/>
            </a:pPr>
            <a:endParaRPr lang="en-AU" dirty="0"/>
          </a:p>
          <a:p>
            <a:pPr marL="0" indent="0">
              <a:buNone/>
            </a:pPr>
            <a:r>
              <a:rPr lang="en-AU" dirty="0"/>
              <a:t>What LLMs are NOT </a:t>
            </a:r>
          </a:p>
          <a:p>
            <a:pPr marL="0" indent="0">
              <a:buNone/>
            </a:pPr>
            <a:r>
              <a:rPr lang="en-AU" dirty="0">
                <a:solidFill>
                  <a:srgbClr val="FF0000"/>
                </a:solidFill>
              </a:rPr>
              <a:t>✗</a:t>
            </a:r>
            <a:r>
              <a:rPr lang="en-AU" dirty="0"/>
              <a:t> A database being searched </a:t>
            </a:r>
          </a:p>
          <a:p>
            <a:pPr marL="0" indent="0">
              <a:buNone/>
            </a:pPr>
            <a:r>
              <a:rPr lang="en-AU" dirty="0">
                <a:solidFill>
                  <a:srgbClr val="FF0000"/>
                </a:solidFill>
              </a:rPr>
              <a:t>✗</a:t>
            </a:r>
            <a:r>
              <a:rPr lang="en-AU" dirty="0"/>
              <a:t> A search engine retrieving documents </a:t>
            </a:r>
          </a:p>
          <a:p>
            <a:pPr marL="0" indent="0">
              <a:buNone/>
            </a:pPr>
            <a:r>
              <a:rPr lang="en-AU" dirty="0">
                <a:solidFill>
                  <a:srgbClr val="FF0000"/>
                </a:solidFill>
              </a:rPr>
              <a:t>✗</a:t>
            </a:r>
            <a:r>
              <a:rPr lang="en-AU" dirty="0"/>
              <a:t> A system that "knows" facts the way you know facts </a:t>
            </a:r>
          </a:p>
          <a:p>
            <a:pPr marL="0" indent="0">
              <a:buNone/>
            </a:pPr>
            <a:r>
              <a:rPr lang="en-AU" dirty="0">
                <a:solidFill>
                  <a:srgbClr val="FF0000"/>
                </a:solidFill>
              </a:rPr>
              <a:t>✗</a:t>
            </a:r>
            <a:r>
              <a:rPr lang="en-AU" dirty="0"/>
              <a:t> Intelligent in any human sense of the word </a:t>
            </a:r>
          </a:p>
          <a:p>
            <a:pPr marL="0" indent="0">
              <a:buNone/>
            </a:pPr>
            <a:endParaRPr lang="en-AU" dirty="0"/>
          </a:p>
          <a:p>
            <a:pPr marL="0" indent="0">
              <a:buNone/>
            </a:pPr>
            <a:r>
              <a:rPr lang="en-AU" dirty="0"/>
              <a:t>What LLMs ARE</a:t>
            </a:r>
          </a:p>
          <a:p>
            <a:pPr marL="0" indent="0">
              <a:buNone/>
            </a:pPr>
            <a:r>
              <a:rPr lang="en-AU" dirty="0">
                <a:solidFill>
                  <a:srgbClr val="00B050"/>
                </a:solidFill>
              </a:rPr>
              <a:t>✓</a:t>
            </a:r>
            <a:r>
              <a:rPr lang="en-AU" dirty="0"/>
              <a:t> Extremely sophisticated pattern-completion systems </a:t>
            </a:r>
          </a:p>
          <a:p>
            <a:pPr marL="0" indent="0">
              <a:buNone/>
            </a:pPr>
            <a:r>
              <a:rPr lang="en-AU" dirty="0">
                <a:solidFill>
                  <a:srgbClr val="00B050"/>
                </a:solidFill>
              </a:rPr>
              <a:t>✓</a:t>
            </a:r>
            <a:r>
              <a:rPr lang="en-AU" dirty="0"/>
              <a:t> Trained on vast amounts of human-generated text </a:t>
            </a:r>
          </a:p>
          <a:p>
            <a:pPr marL="0" indent="0">
              <a:buNone/>
            </a:pPr>
            <a:r>
              <a:rPr lang="en-AU" dirty="0">
                <a:solidFill>
                  <a:srgbClr val="00B050"/>
                </a:solidFill>
              </a:rPr>
              <a:t>✓</a:t>
            </a:r>
            <a:r>
              <a:rPr lang="en-AU" dirty="0"/>
              <a:t> Optimised to produce plausible, coherent language</a:t>
            </a:r>
            <a:endParaRPr lang="en-AU" sz="2200" dirty="0"/>
          </a:p>
        </p:txBody>
      </p:sp>
      <p:sp>
        <p:nvSpPr>
          <p:cNvPr id="3" name="Title 2">
            <a:extLst>
              <a:ext uri="{FF2B5EF4-FFF2-40B4-BE49-F238E27FC236}">
                <a16:creationId xmlns:a16="http://schemas.microsoft.com/office/drawing/2014/main" id="{7D2C8AE3-0345-885A-DB76-0476DD7566F3}"/>
              </a:ext>
            </a:extLst>
          </p:cNvPr>
          <p:cNvSpPr>
            <a:spLocks noGrp="1"/>
          </p:cNvSpPr>
          <p:nvPr>
            <p:ph type="title"/>
          </p:nvPr>
        </p:nvSpPr>
        <p:spPr/>
        <p:txBody>
          <a:bodyPr>
            <a:normAutofit fontScale="90000"/>
          </a:bodyPr>
          <a:lstStyle/>
          <a:p>
            <a:r>
              <a:rPr lang="en-AU" dirty="0"/>
              <a:t>What Is Artificial Intelligence (and What Isn't)</a:t>
            </a:r>
          </a:p>
        </p:txBody>
      </p:sp>
      <p:pic>
        <p:nvPicPr>
          <p:cNvPr id="7" name="Picture 6">
            <a:extLst>
              <a:ext uri="{FF2B5EF4-FFF2-40B4-BE49-F238E27FC236}">
                <a16:creationId xmlns:a16="http://schemas.microsoft.com/office/drawing/2014/main" id="{490F8BE5-D7F2-B201-17D8-61B0C61CBF97}"/>
              </a:ext>
            </a:extLst>
          </p:cNvPr>
          <p:cNvPicPr>
            <a:picLocks noChangeAspect="1"/>
          </p:cNvPicPr>
          <p:nvPr/>
        </p:nvPicPr>
        <p:blipFill>
          <a:blip r:embed="rId3"/>
          <a:stretch>
            <a:fillRect/>
          </a:stretch>
        </p:blipFill>
        <p:spPr>
          <a:xfrm>
            <a:off x="6004024" y="1331298"/>
            <a:ext cx="6187976" cy="5006774"/>
          </a:xfrm>
          <a:prstGeom prst="rect">
            <a:avLst/>
          </a:prstGeom>
        </p:spPr>
      </p:pic>
    </p:spTree>
    <p:extLst>
      <p:ext uri="{BB962C8B-B14F-4D97-AF65-F5344CB8AC3E}">
        <p14:creationId xmlns:p14="http://schemas.microsoft.com/office/powerpoint/2010/main" val="238705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7675D-431B-121A-5B94-8B6721DE1A3D}"/>
              </a:ext>
            </a:extLst>
          </p:cNvPr>
          <p:cNvSpPr>
            <a:spLocks noGrp="1"/>
          </p:cNvSpPr>
          <p:nvPr>
            <p:ph idx="1"/>
          </p:nvPr>
        </p:nvSpPr>
        <p:spPr>
          <a:xfrm>
            <a:off x="838199" y="1230818"/>
            <a:ext cx="10515599" cy="5391046"/>
          </a:xfrm>
        </p:spPr>
        <p:txBody>
          <a:bodyPr>
            <a:normAutofit fontScale="85000" lnSpcReduction="20000"/>
          </a:bodyPr>
          <a:lstStyle/>
          <a:p>
            <a:pPr marL="0" indent="0">
              <a:buNone/>
            </a:pPr>
            <a:r>
              <a:rPr lang="en-AU" dirty="0"/>
              <a:t>At its core, an LLM is a next-word prediction machine — at extraordinary scale </a:t>
            </a:r>
          </a:p>
          <a:p>
            <a:pPr marL="0" indent="0">
              <a:buNone/>
            </a:pPr>
            <a:endParaRPr lang="en-AU" dirty="0"/>
          </a:p>
          <a:p>
            <a:pPr marL="0" indent="0">
              <a:buNone/>
            </a:pPr>
            <a:r>
              <a:rPr lang="en-AU" b="1" dirty="0"/>
              <a:t>THE BASIC MECHANISM</a:t>
            </a:r>
          </a:p>
          <a:p>
            <a:pPr marL="0" indent="0">
              <a:buNone/>
            </a:pPr>
            <a:r>
              <a:rPr lang="en-AU" sz="2400" dirty="0"/>
              <a:t>Given this text: 			The model predicts: </a:t>
            </a:r>
          </a:p>
          <a:p>
            <a:pPr marL="0" indent="0">
              <a:buNone/>
            </a:pPr>
            <a:r>
              <a:rPr lang="en-AU" sz="2400" dirty="0"/>
              <a:t>"The cat sat on the ___" 		→ "mat" (high probability) </a:t>
            </a:r>
            <a:br>
              <a:rPr lang="en-AU" sz="2400" dirty="0"/>
            </a:br>
            <a:r>
              <a:rPr lang="en-AU" sz="2400" dirty="0"/>
              <a:t>				→ "floor" (moderate) </a:t>
            </a:r>
            <a:br>
              <a:rPr lang="en-AU" sz="2400" dirty="0"/>
            </a:br>
            <a:r>
              <a:rPr lang="en-AU" sz="2400" dirty="0"/>
              <a:t>				→ "parliament" (low) </a:t>
            </a:r>
          </a:p>
          <a:p>
            <a:pPr marL="0" indent="0">
              <a:buNone/>
            </a:pPr>
            <a:endParaRPr lang="en-AU" dirty="0"/>
          </a:p>
          <a:p>
            <a:pPr marL="0" indent="0">
              <a:buNone/>
            </a:pPr>
            <a:r>
              <a:rPr lang="en-AU" dirty="0"/>
              <a:t>At each position, the model calculates a </a:t>
            </a:r>
            <a:br>
              <a:rPr lang="en-AU" dirty="0"/>
            </a:br>
            <a:r>
              <a:rPr lang="en-AU" dirty="0"/>
              <a:t>probability distribution over its entire vocabulary </a:t>
            </a:r>
            <a:br>
              <a:rPr lang="en-AU" dirty="0"/>
            </a:br>
            <a:r>
              <a:rPr lang="en-AU" dirty="0"/>
              <a:t>and samples from it. </a:t>
            </a:r>
          </a:p>
          <a:p>
            <a:pPr marL="0" indent="0">
              <a:buNone/>
            </a:pPr>
            <a:r>
              <a:rPr lang="en-AU" dirty="0"/>
              <a:t>This happens token by token — thousands of times per response — based on patterns learned from training data. </a:t>
            </a:r>
          </a:p>
          <a:p>
            <a:pPr marL="0" indent="0">
              <a:buNone/>
            </a:pPr>
            <a:r>
              <a:rPr lang="en-AU" b="1" dirty="0"/>
              <a:t>That is all it is doing. </a:t>
            </a:r>
          </a:p>
          <a:p>
            <a:pPr marL="0" indent="0">
              <a:buNone/>
            </a:pPr>
            <a:r>
              <a:rPr lang="en-AU" dirty="0"/>
              <a:t>The outputs feel meaningful because human language is deeply, systematically patterned.</a:t>
            </a:r>
          </a:p>
        </p:txBody>
      </p:sp>
      <p:sp>
        <p:nvSpPr>
          <p:cNvPr id="3" name="Title 2">
            <a:extLst>
              <a:ext uri="{FF2B5EF4-FFF2-40B4-BE49-F238E27FC236}">
                <a16:creationId xmlns:a16="http://schemas.microsoft.com/office/drawing/2014/main" id="{79FBAE51-9749-4147-B9F3-D17E59156EB2}"/>
              </a:ext>
            </a:extLst>
          </p:cNvPr>
          <p:cNvSpPr>
            <a:spLocks noGrp="1"/>
          </p:cNvSpPr>
          <p:nvPr>
            <p:ph type="title"/>
          </p:nvPr>
        </p:nvSpPr>
        <p:spPr/>
        <p:txBody>
          <a:bodyPr>
            <a:normAutofit fontScale="90000"/>
          </a:bodyPr>
          <a:lstStyle/>
          <a:p>
            <a:r>
              <a:rPr lang="en-AU" dirty="0"/>
              <a:t>The Prediction Machine: What LLMs Actually Do</a:t>
            </a:r>
          </a:p>
        </p:txBody>
      </p:sp>
      <p:pic>
        <p:nvPicPr>
          <p:cNvPr id="5" name="Picture 4">
            <a:extLst>
              <a:ext uri="{FF2B5EF4-FFF2-40B4-BE49-F238E27FC236}">
                <a16:creationId xmlns:a16="http://schemas.microsoft.com/office/drawing/2014/main" id="{B71D26E4-2878-7F07-7AF8-31E59EA41154}"/>
              </a:ext>
            </a:extLst>
          </p:cNvPr>
          <p:cNvPicPr>
            <a:picLocks noChangeAspect="1"/>
          </p:cNvPicPr>
          <p:nvPr/>
        </p:nvPicPr>
        <p:blipFill>
          <a:blip r:embed="rId3"/>
          <a:stretch>
            <a:fillRect/>
          </a:stretch>
        </p:blipFill>
        <p:spPr>
          <a:xfrm>
            <a:off x="7395588" y="1723187"/>
            <a:ext cx="4695928" cy="2661026"/>
          </a:xfrm>
          <a:prstGeom prst="rect">
            <a:avLst/>
          </a:prstGeom>
        </p:spPr>
      </p:pic>
    </p:spTree>
    <p:extLst>
      <p:ext uri="{BB962C8B-B14F-4D97-AF65-F5344CB8AC3E}">
        <p14:creationId xmlns:p14="http://schemas.microsoft.com/office/powerpoint/2010/main" val="109888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697A-893C-5F9E-0654-96004EDE253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1BB109-75C8-8899-2EFB-E689FDD21F38}"/>
              </a:ext>
            </a:extLst>
          </p:cNvPr>
          <p:cNvSpPr>
            <a:spLocks noGrp="1"/>
          </p:cNvSpPr>
          <p:nvPr>
            <p:ph idx="1"/>
          </p:nvPr>
        </p:nvSpPr>
        <p:spPr>
          <a:xfrm>
            <a:off x="0" y="3081867"/>
            <a:ext cx="12192000" cy="1580444"/>
          </a:xfrm>
        </p:spPr>
        <p:txBody>
          <a:bodyPr>
            <a:normAutofit/>
          </a:bodyPr>
          <a:lstStyle/>
          <a:p>
            <a:pPr marL="0" indent="0" algn="ctr">
              <a:buNone/>
            </a:pPr>
            <a:r>
              <a:rPr lang="en-US" sz="4800" b="1" dirty="0"/>
              <a:t>THE STAKES: </a:t>
            </a:r>
          </a:p>
          <a:p>
            <a:pPr marL="0" indent="0" algn="ctr">
              <a:buNone/>
            </a:pPr>
            <a:r>
              <a:rPr lang="en-US" sz="4800" b="1" dirty="0"/>
              <a:t>WHY STUDY REPRODUCIBILITY &amp; AI?</a:t>
            </a:r>
            <a:endParaRPr lang="en-AU" sz="4800" dirty="0"/>
          </a:p>
        </p:txBody>
      </p:sp>
    </p:spTree>
    <p:extLst>
      <p:ext uri="{BB962C8B-B14F-4D97-AF65-F5344CB8AC3E}">
        <p14:creationId xmlns:p14="http://schemas.microsoft.com/office/powerpoint/2010/main" val="318595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D16C-A703-1868-BD58-B56B91A96B3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B2798F-F230-A4F8-EFA8-F58996B631FD}"/>
              </a:ext>
            </a:extLst>
          </p:cNvPr>
          <p:cNvSpPr>
            <a:spLocks noGrp="1"/>
          </p:cNvSpPr>
          <p:nvPr>
            <p:ph idx="1"/>
          </p:nvPr>
        </p:nvSpPr>
        <p:spPr>
          <a:xfrm>
            <a:off x="838199" y="1230818"/>
            <a:ext cx="10515599" cy="5391046"/>
          </a:xfrm>
        </p:spPr>
        <p:txBody>
          <a:bodyPr>
            <a:normAutofit fontScale="70000" lnSpcReduction="20000"/>
          </a:bodyPr>
          <a:lstStyle/>
          <a:p>
            <a:pPr marL="0" indent="0">
              <a:buNone/>
            </a:pPr>
            <a:r>
              <a:rPr lang="en-AU" b="1" dirty="0"/>
              <a:t>The model doesn’t read words. It reads pieces. </a:t>
            </a:r>
          </a:p>
          <a:p>
            <a:pPr marL="0" indent="0">
              <a:buNone/>
            </a:pPr>
            <a:r>
              <a:rPr lang="en-AU" dirty="0"/>
              <a:t>Before processing any text, an LLM breaks it into “tokens” — units that can be whole words, parts of words, punctuation, or even single characters. </a:t>
            </a:r>
          </a:p>
          <a:p>
            <a:pPr marL="0" indent="0">
              <a:buNone/>
            </a:pPr>
            <a:r>
              <a:rPr lang="en-AU" dirty="0"/>
              <a:t>corpus pragmatics	</a:t>
            </a:r>
            <a:r>
              <a:rPr lang="en-AU" dirty="0">
                <a:solidFill>
                  <a:srgbClr val="BB9D65"/>
                </a:solidFill>
              </a:rPr>
              <a:t>→</a:t>
            </a:r>
            <a:r>
              <a:rPr lang="en-AU" dirty="0"/>
              <a:t> 	[corpus, </a:t>
            </a:r>
            <a:r>
              <a:rPr lang="en-AU" dirty="0" err="1"/>
              <a:t>prag</a:t>
            </a:r>
            <a:r>
              <a:rPr lang="en-AU" dirty="0"/>
              <a:t>, </a:t>
            </a:r>
            <a:r>
              <a:rPr lang="en-AU" dirty="0" err="1"/>
              <a:t>matics</a:t>
            </a:r>
            <a:r>
              <a:rPr lang="en-AU" dirty="0"/>
              <a:t>] </a:t>
            </a:r>
          </a:p>
          <a:p>
            <a:pPr marL="0" indent="0">
              <a:buNone/>
            </a:pPr>
            <a:r>
              <a:rPr lang="en-AU" dirty="0"/>
              <a:t>unhappiness		</a:t>
            </a:r>
            <a:r>
              <a:rPr lang="en-AU" dirty="0">
                <a:solidFill>
                  <a:srgbClr val="BB9D65"/>
                </a:solidFill>
              </a:rPr>
              <a:t>→</a:t>
            </a:r>
            <a:r>
              <a:rPr lang="en-AU" dirty="0"/>
              <a:t> 	[un, happiness] </a:t>
            </a:r>
          </a:p>
          <a:p>
            <a:pPr marL="0" indent="0">
              <a:buNone/>
            </a:pPr>
            <a:r>
              <a:rPr lang="en-AU" dirty="0"/>
              <a:t>GPT-4			</a:t>
            </a:r>
            <a:r>
              <a:rPr lang="en-AU" dirty="0">
                <a:solidFill>
                  <a:srgbClr val="BB9D65"/>
                </a:solidFill>
              </a:rPr>
              <a:t>→</a:t>
            </a:r>
            <a:r>
              <a:rPr lang="en-AU" dirty="0"/>
              <a:t> 	[G, PT, -, 4] </a:t>
            </a:r>
          </a:p>
          <a:p>
            <a:pPr marL="0" indent="0">
              <a:buNone/>
            </a:pPr>
            <a:r>
              <a:rPr lang="en-AU" b="1" dirty="0"/>
              <a:t>WHY SUBWORDS? </a:t>
            </a:r>
          </a:p>
          <a:p>
            <a:pPr marL="0" indent="0">
              <a:buNone/>
            </a:pPr>
            <a:r>
              <a:rPr lang="en-AU" dirty="0"/>
              <a:t>A fixed vocabulary of whole words cannot handle: </a:t>
            </a:r>
          </a:p>
          <a:p>
            <a:r>
              <a:rPr lang="en-AU" dirty="0"/>
              <a:t>New words, names, technical terms </a:t>
            </a:r>
          </a:p>
          <a:p>
            <a:r>
              <a:rPr lang="en-AU" dirty="0"/>
              <a:t>Spelling variants and typos </a:t>
            </a:r>
          </a:p>
          <a:p>
            <a:r>
              <a:rPr lang="en-AU" dirty="0"/>
              <a:t>Words from other languages </a:t>
            </a:r>
          </a:p>
          <a:p>
            <a:pPr marL="0" indent="0">
              <a:buNone/>
            </a:pPr>
            <a:r>
              <a:rPr lang="en-AU" dirty="0" err="1"/>
              <a:t>Subword</a:t>
            </a:r>
            <a:r>
              <a:rPr lang="en-AU" dirty="0"/>
              <a:t> tokenization handles anything — at the cost of losing “word” as a natural unit. </a:t>
            </a:r>
          </a:p>
          <a:p>
            <a:pPr marL="0" indent="0">
              <a:buNone/>
            </a:pPr>
            <a:r>
              <a:rPr lang="en-AU" dirty="0"/>
              <a:t>WHAT THIS EXPLAINS </a:t>
            </a:r>
          </a:p>
          <a:p>
            <a:pPr marL="0" indent="0">
              <a:buNone/>
            </a:pPr>
            <a:r>
              <a:rPr lang="en-AU" dirty="0">
                <a:solidFill>
                  <a:srgbClr val="BB9D65"/>
                </a:solidFill>
              </a:rPr>
              <a:t>→</a:t>
            </a:r>
            <a:r>
              <a:rPr lang="en-AU" dirty="0"/>
              <a:t> Why LLMs sometimes mis-split technical terminology </a:t>
            </a:r>
          </a:p>
          <a:p>
            <a:pPr marL="0" indent="0">
              <a:buNone/>
            </a:pPr>
            <a:r>
              <a:rPr lang="en-AU" dirty="0">
                <a:solidFill>
                  <a:srgbClr val="BB9D65"/>
                </a:solidFill>
              </a:rPr>
              <a:t>→</a:t>
            </a:r>
            <a:r>
              <a:rPr lang="en-AU" dirty="0"/>
              <a:t> Why they struggle with character-level tasks (counting letters, spelling backwards) </a:t>
            </a:r>
          </a:p>
          <a:p>
            <a:pPr marL="0" indent="0">
              <a:buNone/>
            </a:pPr>
            <a:r>
              <a:rPr lang="en-AU" dirty="0">
                <a:solidFill>
                  <a:srgbClr val="BB9D65"/>
                </a:solidFill>
              </a:rPr>
              <a:t>→</a:t>
            </a:r>
            <a:r>
              <a:rPr lang="en-AU" dirty="0"/>
              <a:t> Why “token limits” ≠ word limits (1 token ≈ 0.75 words on average)</a:t>
            </a:r>
          </a:p>
        </p:txBody>
      </p:sp>
      <p:sp>
        <p:nvSpPr>
          <p:cNvPr id="3" name="Title 2">
            <a:extLst>
              <a:ext uri="{FF2B5EF4-FFF2-40B4-BE49-F238E27FC236}">
                <a16:creationId xmlns:a16="http://schemas.microsoft.com/office/drawing/2014/main" id="{C76E548E-85A5-9A91-C9FF-4840184EE4E9}"/>
              </a:ext>
            </a:extLst>
          </p:cNvPr>
          <p:cNvSpPr>
            <a:spLocks noGrp="1"/>
          </p:cNvSpPr>
          <p:nvPr>
            <p:ph type="title"/>
          </p:nvPr>
        </p:nvSpPr>
        <p:spPr/>
        <p:txBody>
          <a:bodyPr>
            <a:normAutofit fontScale="90000"/>
          </a:bodyPr>
          <a:lstStyle/>
          <a:p>
            <a:r>
              <a:rPr lang="en-AU" dirty="0"/>
              <a:t>Components of LLMs: </a:t>
            </a:r>
            <a:r>
              <a:rPr lang="en-AU" b="1" dirty="0"/>
              <a:t>Step 1 — Tokenization </a:t>
            </a:r>
          </a:p>
        </p:txBody>
      </p:sp>
    </p:spTree>
    <p:extLst>
      <p:ext uri="{BB962C8B-B14F-4D97-AF65-F5344CB8AC3E}">
        <p14:creationId xmlns:p14="http://schemas.microsoft.com/office/powerpoint/2010/main" val="3381450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73B2D-D9BC-C0AF-940A-9529451B49C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55BDBE4-1435-9FF7-75E0-7408A79E9A76}"/>
              </a:ext>
            </a:extLst>
          </p:cNvPr>
          <p:cNvPicPr>
            <a:picLocks noChangeAspect="1"/>
          </p:cNvPicPr>
          <p:nvPr/>
        </p:nvPicPr>
        <p:blipFill>
          <a:blip r:embed="rId3"/>
          <a:stretch>
            <a:fillRect/>
          </a:stretch>
        </p:blipFill>
        <p:spPr>
          <a:xfrm>
            <a:off x="6987089" y="1582504"/>
            <a:ext cx="5090227" cy="3230656"/>
          </a:xfrm>
          <a:prstGeom prst="rect">
            <a:avLst/>
          </a:prstGeom>
        </p:spPr>
      </p:pic>
      <p:sp>
        <p:nvSpPr>
          <p:cNvPr id="2" name="Content Placeholder 1">
            <a:extLst>
              <a:ext uri="{FF2B5EF4-FFF2-40B4-BE49-F238E27FC236}">
                <a16:creationId xmlns:a16="http://schemas.microsoft.com/office/drawing/2014/main" id="{3FCF941B-D192-5374-271E-A0210F2E9009}"/>
              </a:ext>
            </a:extLst>
          </p:cNvPr>
          <p:cNvSpPr>
            <a:spLocks noGrp="1"/>
          </p:cNvSpPr>
          <p:nvPr>
            <p:ph idx="1"/>
          </p:nvPr>
        </p:nvSpPr>
        <p:spPr>
          <a:xfrm>
            <a:off x="838199" y="1230818"/>
            <a:ext cx="10978663" cy="5391046"/>
          </a:xfrm>
        </p:spPr>
        <p:txBody>
          <a:bodyPr>
            <a:normAutofit fontScale="92500" lnSpcReduction="20000"/>
          </a:bodyPr>
          <a:lstStyle/>
          <a:p>
            <a:pPr marL="0" indent="0">
              <a:buNone/>
            </a:pPr>
            <a:r>
              <a:rPr lang="en-AU" sz="2000" b="1" dirty="0"/>
              <a:t>Tokens become points in a mathematical space where meaning has geometry </a:t>
            </a:r>
          </a:p>
          <a:p>
            <a:pPr marL="0" indent="0">
              <a:buNone/>
            </a:pPr>
            <a:r>
              <a:rPr lang="en-AU" sz="2000" dirty="0"/>
              <a:t>Each token is converted into a list of hundreds or thousands </a:t>
            </a:r>
            <a:br>
              <a:rPr lang="en-AU" sz="2000" dirty="0"/>
            </a:br>
            <a:r>
              <a:rPr lang="en-AU" sz="2000" dirty="0"/>
              <a:t>of numbers — a “vector.” These vectors are not arbitrary: </a:t>
            </a:r>
            <a:br>
              <a:rPr lang="en-AU" sz="2000" dirty="0"/>
            </a:br>
            <a:r>
              <a:rPr lang="en-AU" sz="2000" dirty="0"/>
              <a:t>similar meanings end up close together in this space. </a:t>
            </a:r>
          </a:p>
          <a:p>
            <a:pPr marL="0" indent="0">
              <a:buNone/>
            </a:pPr>
            <a:r>
              <a:rPr lang="en-AU" sz="2000" b="1" dirty="0"/>
              <a:t>THE CLASSIC DEMONSTRATION</a:t>
            </a:r>
          </a:p>
          <a:p>
            <a:pPr marL="0" indent="0">
              <a:buNone/>
            </a:pPr>
            <a:r>
              <a:rPr lang="en-AU" sz="2000" dirty="0"/>
              <a:t>vector(“king”) − vector(“man”) + vector(“woman”) ≈ vector(“queen”) </a:t>
            </a:r>
          </a:p>
          <a:p>
            <a:pPr marL="0" indent="0">
              <a:buNone/>
            </a:pPr>
            <a:r>
              <a:rPr lang="en-AU" sz="2000" dirty="0"/>
              <a:t>Relationships between words become directions in the vector space. </a:t>
            </a:r>
          </a:p>
          <a:p>
            <a:pPr marL="0" indent="0">
              <a:buNone/>
            </a:pPr>
            <a:r>
              <a:rPr lang="en-AU" sz="2000" b="1" dirty="0"/>
              <a:t>WHAT THE MODEL ACTUALLY “KNOWS“</a:t>
            </a:r>
          </a:p>
          <a:p>
            <a:pPr marL="0" indent="0">
              <a:buNone/>
            </a:pPr>
            <a:r>
              <a:rPr lang="en-AU" sz="2000" dirty="0"/>
              <a:t>Not facts. Not rules. Not meaning in any deep sense. </a:t>
            </a:r>
          </a:p>
          <a:p>
            <a:pPr marL="0" indent="0">
              <a:buNone/>
            </a:pPr>
            <a:r>
              <a:rPr lang="en-AU" sz="2000" dirty="0"/>
              <a:t>Statistical co-occurrence patterns across billions of words of </a:t>
            </a:r>
            <a:br>
              <a:rPr lang="en-AU" sz="2000" dirty="0"/>
            </a:br>
            <a:r>
              <a:rPr lang="en-AU" sz="2000" dirty="0"/>
              <a:t>training text — encoded as distances and directions in a </a:t>
            </a:r>
            <a:br>
              <a:rPr lang="en-AU" sz="2000" dirty="0"/>
            </a:br>
            <a:r>
              <a:rPr lang="en-AU" sz="2000" dirty="0"/>
              <a:t>high-dimensional mathematical space. </a:t>
            </a:r>
          </a:p>
          <a:p>
            <a:pPr marL="0" indent="0">
              <a:buNone/>
            </a:pPr>
            <a:r>
              <a:rPr lang="en-AU" sz="2000" b="1" dirty="0"/>
              <a:t>WHAT THIS EXPLAINS </a:t>
            </a:r>
          </a:p>
          <a:p>
            <a:pPr marL="0" indent="0">
              <a:buNone/>
            </a:pPr>
            <a:r>
              <a:rPr lang="en-AU" sz="2000" dirty="0">
                <a:solidFill>
                  <a:srgbClr val="BB9D65"/>
                </a:solidFill>
              </a:rPr>
              <a:t>→</a:t>
            </a:r>
            <a:r>
              <a:rPr lang="en-AU" sz="2000" dirty="0"/>
              <a:t> Why LLMs are fluent: similar contexts produce similar vectors, so output “fits” </a:t>
            </a:r>
          </a:p>
          <a:p>
            <a:pPr marL="0" indent="0">
              <a:buNone/>
            </a:pPr>
            <a:r>
              <a:rPr lang="en-AU" sz="2000" dirty="0">
                <a:solidFill>
                  <a:srgbClr val="BB9D65"/>
                </a:solidFill>
              </a:rPr>
              <a:t>→</a:t>
            </a:r>
            <a:r>
              <a:rPr lang="en-AU" sz="2000" dirty="0"/>
              <a:t> Why LLMs hallucinate: the model moves through a space of plausible associations, not a database of verified facts </a:t>
            </a:r>
          </a:p>
          <a:p>
            <a:pPr marL="0" indent="0">
              <a:buNone/>
            </a:pPr>
            <a:r>
              <a:rPr lang="en-AU" sz="2000" dirty="0">
                <a:solidFill>
                  <a:srgbClr val="BB9D65"/>
                </a:solidFill>
              </a:rPr>
              <a:t>→</a:t>
            </a:r>
            <a:r>
              <a:rPr lang="en-AU" sz="2000" dirty="0"/>
              <a:t> Why bias in training data becomes bias in model output</a:t>
            </a:r>
          </a:p>
        </p:txBody>
      </p:sp>
      <p:sp>
        <p:nvSpPr>
          <p:cNvPr id="3" name="Title 2">
            <a:extLst>
              <a:ext uri="{FF2B5EF4-FFF2-40B4-BE49-F238E27FC236}">
                <a16:creationId xmlns:a16="http://schemas.microsoft.com/office/drawing/2014/main" id="{63D2BDD3-EF95-58B2-BA9B-A0262EFC8733}"/>
              </a:ext>
            </a:extLst>
          </p:cNvPr>
          <p:cNvSpPr>
            <a:spLocks noGrp="1"/>
          </p:cNvSpPr>
          <p:nvPr>
            <p:ph type="title"/>
          </p:nvPr>
        </p:nvSpPr>
        <p:spPr/>
        <p:txBody>
          <a:bodyPr>
            <a:normAutofit fontScale="90000"/>
          </a:bodyPr>
          <a:lstStyle/>
          <a:p>
            <a:r>
              <a:rPr lang="en-AU" dirty="0"/>
              <a:t>Components of LLMs: </a:t>
            </a:r>
            <a:r>
              <a:rPr lang="en-AU" b="1" dirty="0"/>
              <a:t>Step 2 — Embeddings</a:t>
            </a:r>
          </a:p>
        </p:txBody>
      </p:sp>
    </p:spTree>
    <p:extLst>
      <p:ext uri="{BB962C8B-B14F-4D97-AF65-F5344CB8AC3E}">
        <p14:creationId xmlns:p14="http://schemas.microsoft.com/office/powerpoint/2010/main" val="198592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298D-37FD-DB1A-55BA-A582B27339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A159EF-FCE5-BC3C-254F-FB4719EAAAAE}"/>
              </a:ext>
            </a:extLst>
          </p:cNvPr>
          <p:cNvPicPr>
            <a:picLocks noChangeAspect="1"/>
          </p:cNvPicPr>
          <p:nvPr/>
        </p:nvPicPr>
        <p:blipFill>
          <a:blip r:embed="rId3"/>
          <a:stretch>
            <a:fillRect/>
          </a:stretch>
        </p:blipFill>
        <p:spPr>
          <a:xfrm>
            <a:off x="6505594" y="1459060"/>
            <a:ext cx="5540455" cy="3193328"/>
          </a:xfrm>
          <a:prstGeom prst="rect">
            <a:avLst/>
          </a:prstGeom>
        </p:spPr>
      </p:pic>
      <p:sp>
        <p:nvSpPr>
          <p:cNvPr id="2" name="Content Placeholder 1">
            <a:extLst>
              <a:ext uri="{FF2B5EF4-FFF2-40B4-BE49-F238E27FC236}">
                <a16:creationId xmlns:a16="http://schemas.microsoft.com/office/drawing/2014/main" id="{7FA3A0C8-C9A4-0A5B-29B0-20884283E33D}"/>
              </a:ext>
            </a:extLst>
          </p:cNvPr>
          <p:cNvSpPr>
            <a:spLocks noGrp="1"/>
          </p:cNvSpPr>
          <p:nvPr>
            <p:ph idx="1"/>
          </p:nvPr>
        </p:nvSpPr>
        <p:spPr>
          <a:xfrm>
            <a:off x="838199" y="1230818"/>
            <a:ext cx="10515599" cy="5391046"/>
          </a:xfrm>
        </p:spPr>
        <p:txBody>
          <a:bodyPr>
            <a:normAutofit fontScale="62500" lnSpcReduction="20000"/>
          </a:bodyPr>
          <a:lstStyle/>
          <a:p>
            <a:pPr marL="0" indent="0">
              <a:buNone/>
            </a:pPr>
            <a:r>
              <a:rPr lang="en-AU" b="1" dirty="0"/>
              <a:t>The mechanism that lets the model read context, not just sequences </a:t>
            </a:r>
          </a:p>
          <a:p>
            <a:pPr marL="0" indent="0">
              <a:buNone/>
            </a:pPr>
            <a:r>
              <a:rPr lang="en-AU" dirty="0"/>
              <a:t>A model reading word-by-word cannot resolve </a:t>
            </a:r>
            <a:br>
              <a:rPr lang="en-AU" dirty="0"/>
            </a:br>
            <a:r>
              <a:rPr lang="en-AU" dirty="0"/>
              <a:t>polysemy (“bank” – river vs “bank” – finance). </a:t>
            </a:r>
            <a:br>
              <a:rPr lang="en-AU" dirty="0"/>
            </a:br>
            <a:r>
              <a:rPr lang="en-AU" dirty="0"/>
              <a:t>It needs to weigh the relevance of every word to </a:t>
            </a:r>
            <a:br>
              <a:rPr lang="en-AU" dirty="0"/>
            </a:br>
            <a:r>
              <a:rPr lang="en-AU" dirty="0"/>
              <a:t>every other word simultaneously. </a:t>
            </a:r>
          </a:p>
          <a:p>
            <a:pPr marL="0" indent="0">
              <a:buNone/>
            </a:pPr>
            <a:r>
              <a:rPr lang="en-AU" b="1" dirty="0"/>
              <a:t>WHAT ATTENTION DOES</a:t>
            </a:r>
          </a:p>
          <a:p>
            <a:pPr marL="0" indent="0">
              <a:buNone/>
            </a:pPr>
            <a:r>
              <a:rPr lang="en-AU" dirty="0"/>
              <a:t>For each token, the model calculates how much </a:t>
            </a:r>
            <a:br>
              <a:rPr lang="en-AU" dirty="0"/>
            </a:br>
            <a:r>
              <a:rPr lang="en-AU" dirty="0"/>
              <a:t>“attention” to pay to every other token in the input </a:t>
            </a:r>
            <a:br>
              <a:rPr lang="en-AU" dirty="0"/>
            </a:br>
            <a:r>
              <a:rPr lang="en-AU" dirty="0"/>
              <a:t>when predicting what comes next. </a:t>
            </a:r>
          </a:p>
          <a:p>
            <a:pPr marL="0" indent="0">
              <a:buNone/>
            </a:pPr>
            <a:r>
              <a:rPr lang="en-AU" dirty="0"/>
              <a:t>“The trophy wouldn’t fit in the suitcase because it </a:t>
            </a:r>
            <a:br>
              <a:rPr lang="en-AU" dirty="0"/>
            </a:br>
            <a:r>
              <a:rPr lang="en-AU" dirty="0"/>
              <a:t>was too big.” </a:t>
            </a:r>
          </a:p>
          <a:p>
            <a:pPr marL="0" indent="0">
              <a:buNone/>
            </a:pPr>
            <a:r>
              <a:rPr lang="en-AU" dirty="0">
                <a:solidFill>
                  <a:srgbClr val="BB9D65"/>
                </a:solidFill>
              </a:rPr>
              <a:t>→ </a:t>
            </a:r>
            <a:r>
              <a:rPr lang="en-AU" dirty="0"/>
              <a:t>What does “it” refer to? </a:t>
            </a:r>
          </a:p>
          <a:p>
            <a:pPr marL="0" indent="0">
              <a:buNone/>
            </a:pPr>
            <a:r>
              <a:rPr lang="en-AU" dirty="0"/>
              <a:t>Attention assigns high weight </a:t>
            </a:r>
            <a:r>
              <a:rPr lang="en-AU"/>
              <a:t>to “trophy” </a:t>
            </a:r>
            <a:r>
              <a:rPr lang="en-AU" dirty="0"/>
              <a:t>relative </a:t>
            </a:r>
            <a:r>
              <a:rPr lang="en-AU"/>
              <a:t>to “it” — </a:t>
            </a:r>
            <a:br>
              <a:rPr lang="en-AU"/>
            </a:br>
            <a:r>
              <a:rPr lang="en-AU"/>
              <a:t>not </a:t>
            </a:r>
            <a:r>
              <a:rPr lang="en-AU" dirty="0"/>
              <a:t>because it was told the rule, but because this </a:t>
            </a:r>
            <a:r>
              <a:rPr lang="en-AU"/>
              <a:t>pattern </a:t>
            </a:r>
            <a:br>
              <a:rPr lang="en-AU"/>
            </a:br>
            <a:r>
              <a:rPr lang="en-AU"/>
              <a:t>was </a:t>
            </a:r>
            <a:r>
              <a:rPr lang="en-AU" dirty="0"/>
              <a:t>learned from millions of similar examples. </a:t>
            </a:r>
          </a:p>
          <a:p>
            <a:pPr marL="0" indent="0">
              <a:buNone/>
            </a:pPr>
            <a:r>
              <a:rPr lang="en-AU" b="1" dirty="0"/>
              <a:t>WHAT THIS EXPLAINS</a:t>
            </a:r>
          </a:p>
          <a:p>
            <a:pPr marL="0" indent="0">
              <a:buNone/>
            </a:pPr>
            <a:r>
              <a:rPr lang="en-AU" dirty="0">
                <a:solidFill>
                  <a:srgbClr val="BB9D65"/>
                </a:solidFill>
              </a:rPr>
              <a:t>→ </a:t>
            </a:r>
            <a:r>
              <a:rPr lang="en-AU" dirty="0"/>
              <a:t>Why LLMs handle long, complex sentences well </a:t>
            </a:r>
          </a:p>
          <a:p>
            <a:pPr marL="0" indent="0">
              <a:buNone/>
            </a:pPr>
            <a:r>
              <a:rPr lang="en-AU" dirty="0">
                <a:solidFill>
                  <a:srgbClr val="BB9D65"/>
                </a:solidFill>
              </a:rPr>
              <a:t>→ </a:t>
            </a:r>
            <a:r>
              <a:rPr lang="en-AU" dirty="0"/>
              <a:t>Why they can maintain context across a paragraph </a:t>
            </a:r>
          </a:p>
          <a:p>
            <a:pPr marL="0" indent="0">
              <a:buNone/>
            </a:pPr>
            <a:r>
              <a:rPr lang="en-AU" dirty="0">
                <a:solidFill>
                  <a:srgbClr val="BB9D65"/>
                </a:solidFill>
              </a:rPr>
              <a:t>→</a:t>
            </a:r>
            <a:r>
              <a:rPr lang="en-AU" dirty="0"/>
              <a:t> Why they still fail on very long documents: attention has practical limits </a:t>
            </a:r>
          </a:p>
          <a:p>
            <a:pPr marL="0" indent="0">
              <a:buNone/>
            </a:pPr>
            <a:r>
              <a:rPr lang="en-AU" dirty="0">
                <a:solidFill>
                  <a:srgbClr val="BB9D65"/>
                </a:solidFill>
              </a:rPr>
              <a:t>→ </a:t>
            </a:r>
            <a:r>
              <a:rPr lang="en-AU" dirty="0"/>
              <a:t>Why the same word means different things in different contexts — the model handles this</a:t>
            </a:r>
          </a:p>
        </p:txBody>
      </p:sp>
      <p:sp>
        <p:nvSpPr>
          <p:cNvPr id="3" name="Title 2">
            <a:extLst>
              <a:ext uri="{FF2B5EF4-FFF2-40B4-BE49-F238E27FC236}">
                <a16:creationId xmlns:a16="http://schemas.microsoft.com/office/drawing/2014/main" id="{27E4DC14-740A-9629-69F1-56C83B412B96}"/>
              </a:ext>
            </a:extLst>
          </p:cNvPr>
          <p:cNvSpPr>
            <a:spLocks noGrp="1"/>
          </p:cNvSpPr>
          <p:nvPr>
            <p:ph type="title"/>
          </p:nvPr>
        </p:nvSpPr>
        <p:spPr/>
        <p:txBody>
          <a:bodyPr>
            <a:normAutofit fontScale="90000"/>
          </a:bodyPr>
          <a:lstStyle/>
          <a:p>
            <a:r>
              <a:rPr lang="en-AU" dirty="0"/>
              <a:t>Components of LLMs: </a:t>
            </a:r>
            <a:r>
              <a:rPr lang="en-AU" b="1" dirty="0"/>
              <a:t>Step 3 — Attention</a:t>
            </a:r>
          </a:p>
        </p:txBody>
      </p:sp>
    </p:spTree>
    <p:extLst>
      <p:ext uri="{BB962C8B-B14F-4D97-AF65-F5344CB8AC3E}">
        <p14:creationId xmlns:p14="http://schemas.microsoft.com/office/powerpoint/2010/main" val="2243776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7B932-8482-CD7F-EA39-3E0D2F35C44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7116A4-9D1F-238B-54FE-A24BC8503434}"/>
              </a:ext>
            </a:extLst>
          </p:cNvPr>
          <p:cNvSpPr>
            <a:spLocks noGrp="1"/>
          </p:cNvSpPr>
          <p:nvPr>
            <p:ph idx="1"/>
          </p:nvPr>
        </p:nvSpPr>
        <p:spPr>
          <a:xfrm>
            <a:off x="838199" y="1230818"/>
            <a:ext cx="10515599" cy="5391046"/>
          </a:xfrm>
        </p:spPr>
        <p:txBody>
          <a:bodyPr>
            <a:normAutofit fontScale="85000" lnSpcReduction="20000"/>
          </a:bodyPr>
          <a:lstStyle/>
          <a:p>
            <a:pPr marL="0" indent="0">
              <a:buNone/>
            </a:pPr>
            <a:r>
              <a:rPr lang="en-AU" dirty="0"/>
              <a:t>Where the “knowledge” comes from </a:t>
            </a:r>
          </a:p>
          <a:p>
            <a:pPr marL="0" indent="0">
              <a:buNone/>
            </a:pPr>
            <a:r>
              <a:rPr lang="en-AU" b="1" dirty="0"/>
              <a:t>PRE-TRAINING</a:t>
            </a:r>
            <a:r>
              <a:rPr lang="en-AU" dirty="0"/>
              <a:t> (self-supervised)</a:t>
            </a:r>
          </a:p>
          <a:p>
            <a:pPr marL="0" indent="0">
              <a:buNone/>
            </a:pPr>
            <a:r>
              <a:rPr lang="en-AU" dirty="0"/>
              <a:t>The model reads hundreds of billions of words and learns to predict the next token. No human labels. No explicit rules. The training signal is: were you right or wrong? </a:t>
            </a:r>
          </a:p>
          <a:p>
            <a:pPr marL="0" indent="0">
              <a:buNone/>
            </a:pPr>
            <a:r>
              <a:rPr lang="en-AU" dirty="0"/>
              <a:t>Scale: GPT-4 estimated at ~1 trillion tokens = roughly 1,000× all books ever written </a:t>
            </a:r>
          </a:p>
          <a:p>
            <a:pPr marL="0" indent="0">
              <a:buNone/>
            </a:pPr>
            <a:r>
              <a:rPr lang="en-AU" b="1" dirty="0"/>
              <a:t>FINE-TUNING</a:t>
            </a:r>
          </a:p>
          <a:p>
            <a:pPr marL="0" indent="0">
              <a:buNone/>
            </a:pPr>
            <a:r>
              <a:rPr lang="en-AU" dirty="0"/>
              <a:t>The pre-trained model is further trained on curated examples of specific tasks: following instructions, answering questions, holding a conversation. </a:t>
            </a:r>
          </a:p>
          <a:p>
            <a:pPr marL="0" indent="0">
              <a:buNone/>
            </a:pPr>
            <a:r>
              <a:rPr lang="en-AU" dirty="0"/>
              <a:t>RLHF — Reinforcement Learning from Human Feedback</a:t>
            </a:r>
          </a:p>
          <a:p>
            <a:pPr marL="0" indent="0">
              <a:buNone/>
            </a:pPr>
            <a:r>
              <a:rPr lang="en-AU" dirty="0"/>
              <a:t>Human raters score model outputs: the model learns to produce responses humans rate as helpful, harmless, and honest. </a:t>
            </a:r>
          </a:p>
          <a:p>
            <a:pPr marL="0" indent="0">
              <a:buNone/>
            </a:pPr>
            <a:r>
              <a:rPr lang="en-AU" dirty="0">
                <a:solidFill>
                  <a:srgbClr val="BB9D65"/>
                </a:solidFill>
              </a:rPr>
              <a:t>⚠ </a:t>
            </a:r>
            <a:r>
              <a:rPr lang="en-AU" b="1" dirty="0"/>
              <a:t>CRITICAL IMPLICATION</a:t>
            </a:r>
          </a:p>
          <a:p>
            <a:pPr marL="0" indent="0">
              <a:buNone/>
            </a:pPr>
            <a:r>
              <a:rPr lang="en-AU" dirty="0"/>
              <a:t>RLHF optimises for human approval — not for truth. A confident, fluent wrong answer scores better than an uncertain right one if human raters aren’t careful. This is why hallucinations are delivered with confidence.</a:t>
            </a:r>
          </a:p>
        </p:txBody>
      </p:sp>
      <p:sp>
        <p:nvSpPr>
          <p:cNvPr id="3" name="Title 2">
            <a:extLst>
              <a:ext uri="{FF2B5EF4-FFF2-40B4-BE49-F238E27FC236}">
                <a16:creationId xmlns:a16="http://schemas.microsoft.com/office/drawing/2014/main" id="{F0D0B564-D649-1B05-FA7C-A7A572C524B5}"/>
              </a:ext>
            </a:extLst>
          </p:cNvPr>
          <p:cNvSpPr>
            <a:spLocks noGrp="1"/>
          </p:cNvSpPr>
          <p:nvPr>
            <p:ph type="title"/>
          </p:nvPr>
        </p:nvSpPr>
        <p:spPr/>
        <p:txBody>
          <a:bodyPr>
            <a:normAutofit fontScale="90000"/>
          </a:bodyPr>
          <a:lstStyle/>
          <a:p>
            <a:r>
              <a:rPr lang="en-AU" dirty="0"/>
              <a:t>Components of LLMs: </a:t>
            </a:r>
            <a:r>
              <a:rPr lang="en-AU" b="1" dirty="0"/>
              <a:t>Step 4 — Training</a:t>
            </a:r>
          </a:p>
        </p:txBody>
      </p:sp>
    </p:spTree>
    <p:extLst>
      <p:ext uri="{BB962C8B-B14F-4D97-AF65-F5344CB8AC3E}">
        <p14:creationId xmlns:p14="http://schemas.microsoft.com/office/powerpoint/2010/main" val="1971211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56B803-8AF0-F9DD-EDD6-AFCD7FF3836E}"/>
              </a:ext>
            </a:extLst>
          </p:cNvPr>
          <p:cNvSpPr>
            <a:spLocks noGrp="1"/>
          </p:cNvSpPr>
          <p:nvPr>
            <p:ph idx="1"/>
          </p:nvPr>
        </p:nvSpPr>
        <p:spPr>
          <a:xfrm>
            <a:off x="838201" y="2160396"/>
            <a:ext cx="3236398" cy="4016567"/>
          </a:xfrm>
        </p:spPr>
        <p:txBody>
          <a:bodyPr>
            <a:normAutofit/>
          </a:bodyPr>
          <a:lstStyle/>
          <a:p>
            <a:pPr marL="514350" indent="-514350">
              <a:buFont typeface="+mj-lt"/>
              <a:buAutoNum type="arabicPeriod"/>
            </a:pPr>
            <a:r>
              <a:rPr lang="en-AU" sz="2200" b="1" dirty="0"/>
              <a:t>PRE-TRAINING</a:t>
            </a:r>
            <a:r>
              <a:rPr lang="en-AU" sz="2200" dirty="0"/>
              <a:t> </a:t>
            </a:r>
            <a:br>
              <a:rPr lang="en-AU" sz="2200" dirty="0"/>
            </a:br>
            <a:r>
              <a:rPr lang="en-AU" sz="2200" dirty="0"/>
              <a:t>The model reads billions of pages of text (books, websites, academic papers, code, etc.) and learns to predict the next token. This is where most "knowledge" comes from. </a:t>
            </a:r>
          </a:p>
        </p:txBody>
      </p:sp>
      <p:sp>
        <p:nvSpPr>
          <p:cNvPr id="3" name="Title 2">
            <a:extLst>
              <a:ext uri="{FF2B5EF4-FFF2-40B4-BE49-F238E27FC236}">
                <a16:creationId xmlns:a16="http://schemas.microsoft.com/office/drawing/2014/main" id="{783FBDEF-0C8F-0716-D262-D8E8DDF471A0}"/>
              </a:ext>
            </a:extLst>
          </p:cNvPr>
          <p:cNvSpPr>
            <a:spLocks noGrp="1"/>
          </p:cNvSpPr>
          <p:nvPr>
            <p:ph type="title"/>
          </p:nvPr>
        </p:nvSpPr>
        <p:spPr/>
        <p:txBody>
          <a:bodyPr>
            <a:normAutofit fontScale="90000"/>
          </a:bodyPr>
          <a:lstStyle/>
          <a:p>
            <a:r>
              <a:rPr lang="en-AU" dirty="0"/>
              <a:t>How LLMs Are Trained</a:t>
            </a:r>
          </a:p>
        </p:txBody>
      </p:sp>
      <p:sp>
        <p:nvSpPr>
          <p:cNvPr id="4" name="Content Placeholder 1">
            <a:extLst>
              <a:ext uri="{FF2B5EF4-FFF2-40B4-BE49-F238E27FC236}">
                <a16:creationId xmlns:a16="http://schemas.microsoft.com/office/drawing/2014/main" id="{D19D5103-B5E1-59A8-92E6-6191C86D0105}"/>
              </a:ext>
            </a:extLst>
          </p:cNvPr>
          <p:cNvSpPr txBox="1">
            <a:spLocks/>
          </p:cNvSpPr>
          <p:nvPr/>
        </p:nvSpPr>
        <p:spPr>
          <a:xfrm>
            <a:off x="8156763" y="2160396"/>
            <a:ext cx="3640002" cy="4018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en-AU" sz="2200" b="1" dirty="0"/>
              <a:t>REINFORCEMENT LEARNING FROM HUMAN FEEDBACK (RLHF)</a:t>
            </a:r>
            <a:br>
              <a:rPr lang="en-AU" sz="2200" dirty="0"/>
            </a:br>
            <a:r>
              <a:rPr lang="en-AU" sz="2200" dirty="0"/>
              <a:t>Human raters evaluate outputs; the model learns to produce responses humans prefer. This is where helpfulness, tone, and safety behaviours come from. </a:t>
            </a:r>
          </a:p>
        </p:txBody>
      </p:sp>
      <p:sp>
        <p:nvSpPr>
          <p:cNvPr id="5" name="Content Placeholder 1">
            <a:extLst>
              <a:ext uri="{FF2B5EF4-FFF2-40B4-BE49-F238E27FC236}">
                <a16:creationId xmlns:a16="http://schemas.microsoft.com/office/drawing/2014/main" id="{9D6B06F9-601C-E77D-C707-81C6DB4E5C58}"/>
              </a:ext>
            </a:extLst>
          </p:cNvPr>
          <p:cNvSpPr txBox="1">
            <a:spLocks/>
          </p:cNvSpPr>
          <p:nvPr/>
        </p:nvSpPr>
        <p:spPr>
          <a:xfrm>
            <a:off x="798008" y="1150433"/>
            <a:ext cx="9314822" cy="919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t>LLMs learn from human language — an almost unimaginable amount of it TRAINING (simplified, three stages) </a:t>
            </a:r>
          </a:p>
        </p:txBody>
      </p:sp>
      <p:sp>
        <p:nvSpPr>
          <p:cNvPr id="6" name="Content Placeholder 1">
            <a:extLst>
              <a:ext uri="{FF2B5EF4-FFF2-40B4-BE49-F238E27FC236}">
                <a16:creationId xmlns:a16="http://schemas.microsoft.com/office/drawing/2014/main" id="{B1EDC025-D546-35DE-4529-11AB22CFF785}"/>
              </a:ext>
            </a:extLst>
          </p:cNvPr>
          <p:cNvSpPr txBox="1">
            <a:spLocks/>
          </p:cNvSpPr>
          <p:nvPr/>
        </p:nvSpPr>
        <p:spPr>
          <a:xfrm>
            <a:off x="1208305" y="5707566"/>
            <a:ext cx="9314822" cy="919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Key implication: the model's "knowledge" has a cutoff date — it cannot know what happened after training.</a:t>
            </a:r>
          </a:p>
        </p:txBody>
      </p:sp>
      <p:sp>
        <p:nvSpPr>
          <p:cNvPr id="7" name="Content Placeholder 1">
            <a:extLst>
              <a:ext uri="{FF2B5EF4-FFF2-40B4-BE49-F238E27FC236}">
                <a16:creationId xmlns:a16="http://schemas.microsoft.com/office/drawing/2014/main" id="{D511CABD-66C8-7D3F-28AE-D631D6E20084}"/>
              </a:ext>
            </a:extLst>
          </p:cNvPr>
          <p:cNvSpPr txBox="1">
            <a:spLocks/>
          </p:cNvSpPr>
          <p:nvPr/>
        </p:nvSpPr>
        <p:spPr>
          <a:xfrm>
            <a:off x="4602146" y="2150763"/>
            <a:ext cx="3554616" cy="4016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AU" sz="2200" b="1" dirty="0"/>
              <a:t>FINE-TUNING </a:t>
            </a:r>
            <a:br>
              <a:rPr lang="en-AU" sz="2200" dirty="0"/>
            </a:br>
            <a:r>
              <a:rPr lang="en-AU" sz="2200" dirty="0"/>
              <a:t>The model is further trained on curated, high-quality examples of specific tasks (instruction following, question answering, etc.)</a:t>
            </a:r>
          </a:p>
        </p:txBody>
      </p:sp>
    </p:spTree>
    <p:extLst>
      <p:ext uri="{BB962C8B-B14F-4D97-AF65-F5344CB8AC3E}">
        <p14:creationId xmlns:p14="http://schemas.microsoft.com/office/powerpoint/2010/main" val="1488607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AAB0E9-D17A-69FE-0FCB-A32A6B9FC9D2}"/>
              </a:ext>
            </a:extLst>
          </p:cNvPr>
          <p:cNvSpPr>
            <a:spLocks noGrp="1"/>
          </p:cNvSpPr>
          <p:nvPr>
            <p:ph idx="1"/>
          </p:nvPr>
        </p:nvSpPr>
        <p:spPr/>
        <p:txBody>
          <a:bodyPr>
            <a:normAutofit/>
          </a:bodyPr>
          <a:lstStyle/>
          <a:p>
            <a:pPr marL="0" indent="0">
              <a:buNone/>
            </a:pPr>
            <a:r>
              <a:rPr lang="en-AU" dirty="0"/>
              <a:t>Generative AI is genuinely remarkable — and genuinely limited — in specific, predictable ways</a:t>
            </a:r>
          </a:p>
        </p:txBody>
      </p:sp>
      <p:sp>
        <p:nvSpPr>
          <p:cNvPr id="3" name="Title 2">
            <a:extLst>
              <a:ext uri="{FF2B5EF4-FFF2-40B4-BE49-F238E27FC236}">
                <a16:creationId xmlns:a16="http://schemas.microsoft.com/office/drawing/2014/main" id="{81A5EB74-F211-7C99-AA9B-2EBC73614D2D}"/>
              </a:ext>
            </a:extLst>
          </p:cNvPr>
          <p:cNvSpPr>
            <a:spLocks noGrp="1"/>
          </p:cNvSpPr>
          <p:nvPr>
            <p:ph type="title"/>
          </p:nvPr>
        </p:nvSpPr>
        <p:spPr/>
        <p:txBody>
          <a:bodyPr>
            <a:normAutofit fontScale="90000"/>
          </a:bodyPr>
          <a:lstStyle/>
          <a:p>
            <a:r>
              <a:rPr lang="en-AU" dirty="0"/>
              <a:t>What Generative AI Can and Cannot Do</a:t>
            </a:r>
          </a:p>
        </p:txBody>
      </p:sp>
      <p:sp>
        <p:nvSpPr>
          <p:cNvPr id="4" name="Content Placeholder 1">
            <a:extLst>
              <a:ext uri="{FF2B5EF4-FFF2-40B4-BE49-F238E27FC236}">
                <a16:creationId xmlns:a16="http://schemas.microsoft.com/office/drawing/2014/main" id="{E4ACF6A0-CA5C-AD3F-BCE7-E9B6473A1526}"/>
              </a:ext>
            </a:extLst>
          </p:cNvPr>
          <p:cNvSpPr txBox="1">
            <a:spLocks/>
          </p:cNvSpPr>
          <p:nvPr/>
        </p:nvSpPr>
        <p:spPr>
          <a:xfrm>
            <a:off x="1000649" y="2210638"/>
            <a:ext cx="5095351" cy="4381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200" b="1" dirty="0"/>
              <a:t>WHAT GenAI DOES WELL</a:t>
            </a:r>
          </a:p>
          <a:p>
            <a:pPr marL="0" indent="0">
              <a:buNone/>
            </a:pPr>
            <a:r>
              <a:rPr lang="en-AU" sz="2200" dirty="0">
                <a:solidFill>
                  <a:srgbClr val="00B050"/>
                </a:solidFill>
              </a:rPr>
              <a:t>✓</a:t>
            </a:r>
            <a:r>
              <a:rPr lang="en-AU" sz="2200" dirty="0"/>
              <a:t> Generating fluent, well-structured text </a:t>
            </a:r>
          </a:p>
          <a:p>
            <a:pPr marL="0" indent="0">
              <a:buNone/>
            </a:pPr>
            <a:r>
              <a:rPr lang="en-AU" sz="2200" dirty="0">
                <a:solidFill>
                  <a:srgbClr val="00B050"/>
                </a:solidFill>
              </a:rPr>
              <a:t>✓</a:t>
            </a:r>
            <a:r>
              <a:rPr lang="en-AU" sz="2200" dirty="0"/>
              <a:t> Writing, explaining, and annotating code </a:t>
            </a:r>
          </a:p>
          <a:p>
            <a:pPr marL="0" indent="0">
              <a:buNone/>
            </a:pPr>
            <a:r>
              <a:rPr lang="en-AU" sz="2200" dirty="0">
                <a:solidFill>
                  <a:srgbClr val="00B050"/>
                </a:solidFill>
              </a:rPr>
              <a:t>✓</a:t>
            </a:r>
            <a:r>
              <a:rPr lang="en-AU" sz="2200" dirty="0"/>
              <a:t> Summarising and paraphrasing documents </a:t>
            </a:r>
          </a:p>
          <a:p>
            <a:pPr marL="0" indent="0">
              <a:buNone/>
            </a:pPr>
            <a:r>
              <a:rPr lang="en-AU" sz="2200" dirty="0">
                <a:solidFill>
                  <a:srgbClr val="00B050"/>
                </a:solidFill>
              </a:rPr>
              <a:t>✓</a:t>
            </a:r>
            <a:r>
              <a:rPr lang="en-AU" sz="2200" dirty="0"/>
              <a:t> Suggesting structure for a notebook or paper </a:t>
            </a:r>
          </a:p>
          <a:p>
            <a:pPr marL="0" indent="0">
              <a:buNone/>
            </a:pPr>
            <a:r>
              <a:rPr lang="en-AU" sz="2200" dirty="0">
                <a:solidFill>
                  <a:srgbClr val="00B050"/>
                </a:solidFill>
              </a:rPr>
              <a:t>✓</a:t>
            </a:r>
            <a:r>
              <a:rPr lang="en-AU" sz="2200" dirty="0"/>
              <a:t> Answering questions about well-documented topics </a:t>
            </a:r>
          </a:p>
          <a:p>
            <a:pPr marL="0" indent="0">
              <a:buNone/>
            </a:pPr>
            <a:r>
              <a:rPr lang="en-AU" sz="2200" dirty="0">
                <a:solidFill>
                  <a:srgbClr val="00B050"/>
                </a:solidFill>
              </a:rPr>
              <a:t>✓</a:t>
            </a:r>
            <a:r>
              <a:rPr lang="en-AU" sz="2200" dirty="0"/>
              <a:t> Adapting to a specified style or format</a:t>
            </a:r>
          </a:p>
        </p:txBody>
      </p:sp>
      <p:sp>
        <p:nvSpPr>
          <p:cNvPr id="5" name="Content Placeholder 1">
            <a:extLst>
              <a:ext uri="{FF2B5EF4-FFF2-40B4-BE49-F238E27FC236}">
                <a16:creationId xmlns:a16="http://schemas.microsoft.com/office/drawing/2014/main" id="{78917965-1FDB-9101-F0C7-FBCD6782727D}"/>
              </a:ext>
            </a:extLst>
          </p:cNvPr>
          <p:cNvSpPr txBox="1">
            <a:spLocks/>
          </p:cNvSpPr>
          <p:nvPr/>
        </p:nvSpPr>
        <p:spPr>
          <a:xfrm>
            <a:off x="6374006" y="2210637"/>
            <a:ext cx="5352420" cy="438108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WHAT GenAI DOES POORLY OR UNRELIABLY</a:t>
            </a:r>
          </a:p>
          <a:p>
            <a:pPr marL="0" indent="0">
              <a:buNone/>
            </a:pPr>
            <a:r>
              <a:rPr lang="en-AU" dirty="0">
                <a:solidFill>
                  <a:srgbClr val="FF0000"/>
                </a:solidFill>
              </a:rPr>
              <a:t>✗</a:t>
            </a:r>
            <a:r>
              <a:rPr lang="en-AU" dirty="0"/>
              <a:t> Stating facts accurately (especially specific ones) </a:t>
            </a:r>
          </a:p>
          <a:p>
            <a:pPr marL="0" indent="0">
              <a:buNone/>
            </a:pPr>
            <a:r>
              <a:rPr lang="en-AU" dirty="0">
                <a:solidFill>
                  <a:srgbClr val="FF0000"/>
                </a:solidFill>
              </a:rPr>
              <a:t>✗</a:t>
            </a:r>
            <a:r>
              <a:rPr lang="en-AU" dirty="0"/>
              <a:t> Citing real sources — fabricated references are common </a:t>
            </a:r>
          </a:p>
          <a:p>
            <a:pPr marL="0" indent="0">
              <a:buNone/>
            </a:pPr>
            <a:r>
              <a:rPr lang="en-AU" dirty="0">
                <a:solidFill>
                  <a:srgbClr val="FF0000"/>
                </a:solidFill>
              </a:rPr>
              <a:t>✗</a:t>
            </a:r>
            <a:r>
              <a:rPr lang="en-AU" dirty="0"/>
              <a:t> Mathematical reasoning beyond simple arithmetic </a:t>
            </a:r>
          </a:p>
          <a:p>
            <a:pPr marL="0" indent="0">
              <a:buNone/>
            </a:pPr>
            <a:r>
              <a:rPr lang="en-AU" dirty="0">
                <a:solidFill>
                  <a:srgbClr val="FF0000"/>
                </a:solidFill>
              </a:rPr>
              <a:t>✗</a:t>
            </a:r>
            <a:r>
              <a:rPr lang="en-AU" dirty="0"/>
              <a:t> Knowing what happened after its training cutoff </a:t>
            </a:r>
          </a:p>
          <a:p>
            <a:pPr marL="0" indent="0">
              <a:buNone/>
            </a:pPr>
            <a:r>
              <a:rPr lang="en-AU" dirty="0">
                <a:solidFill>
                  <a:srgbClr val="FF0000"/>
                </a:solidFill>
              </a:rPr>
              <a:t>✗</a:t>
            </a:r>
            <a:r>
              <a:rPr lang="en-AU" dirty="0"/>
              <a:t> “Understanding” language in any deep semantic sense </a:t>
            </a:r>
          </a:p>
          <a:p>
            <a:pPr marL="0" indent="0">
              <a:buNone/>
            </a:pPr>
            <a:r>
              <a:rPr lang="en-AU" dirty="0">
                <a:solidFill>
                  <a:srgbClr val="FF0000"/>
                </a:solidFill>
              </a:rPr>
              <a:t>✗</a:t>
            </a:r>
            <a:r>
              <a:rPr lang="en-AU" dirty="0"/>
              <a:t> Making valid interpretive or analytical judgments about novel data it has not seen</a:t>
            </a:r>
          </a:p>
        </p:txBody>
      </p:sp>
    </p:spTree>
    <p:extLst>
      <p:ext uri="{BB962C8B-B14F-4D97-AF65-F5344CB8AC3E}">
        <p14:creationId xmlns:p14="http://schemas.microsoft.com/office/powerpoint/2010/main" val="2616295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768AEE-49D0-3FD5-5E13-05DCC930D71E}"/>
              </a:ext>
            </a:extLst>
          </p:cNvPr>
          <p:cNvSpPr>
            <a:spLocks noGrp="1"/>
          </p:cNvSpPr>
          <p:nvPr>
            <p:ph idx="1"/>
          </p:nvPr>
        </p:nvSpPr>
        <p:spPr>
          <a:xfrm>
            <a:off x="838200" y="2019719"/>
            <a:ext cx="5582697" cy="4582048"/>
          </a:xfrm>
        </p:spPr>
        <p:txBody>
          <a:bodyPr>
            <a:normAutofit/>
          </a:bodyPr>
          <a:lstStyle/>
          <a:p>
            <a:pPr marL="0" indent="0">
              <a:buNone/>
            </a:pPr>
            <a:r>
              <a:rPr lang="en-AU" sz="2400" b="1" dirty="0"/>
              <a:t>WHAT HALLUCINATION MEANS</a:t>
            </a:r>
          </a:p>
          <a:p>
            <a:r>
              <a:rPr lang="en-AU" sz="2400" dirty="0"/>
              <a:t> The model generates text that is fluent, confident, and plausible-looking — but factually false. </a:t>
            </a:r>
          </a:p>
          <a:p>
            <a:pPr marL="0" indent="0">
              <a:buNone/>
            </a:pPr>
            <a:r>
              <a:rPr lang="en-AU" sz="2400" b="1" dirty="0"/>
              <a:t>WHY IT HAPPENS</a:t>
            </a:r>
          </a:p>
          <a:p>
            <a:r>
              <a:rPr lang="en-AU" sz="2400" dirty="0"/>
              <a:t>The model is optimised to produce probable, coherent text — not true text. </a:t>
            </a:r>
          </a:p>
          <a:p>
            <a:r>
              <a:rPr lang="en-AU" sz="2400" dirty="0"/>
              <a:t>It has no mechanism to “know” when it doesn't know.</a:t>
            </a:r>
          </a:p>
          <a:p>
            <a:r>
              <a:rPr lang="en-AU" sz="2400" dirty="0"/>
              <a:t>Uncertainty does not feel different from certainty from the inside. </a:t>
            </a:r>
          </a:p>
        </p:txBody>
      </p:sp>
      <p:sp>
        <p:nvSpPr>
          <p:cNvPr id="3" name="Title 2">
            <a:extLst>
              <a:ext uri="{FF2B5EF4-FFF2-40B4-BE49-F238E27FC236}">
                <a16:creationId xmlns:a16="http://schemas.microsoft.com/office/drawing/2014/main" id="{E50D7501-2A99-F784-7781-3BEC77F2F770}"/>
              </a:ext>
            </a:extLst>
          </p:cNvPr>
          <p:cNvSpPr>
            <a:spLocks noGrp="1"/>
          </p:cNvSpPr>
          <p:nvPr>
            <p:ph type="title"/>
          </p:nvPr>
        </p:nvSpPr>
        <p:spPr/>
        <p:txBody>
          <a:bodyPr>
            <a:normAutofit fontScale="90000"/>
          </a:bodyPr>
          <a:lstStyle/>
          <a:p>
            <a:r>
              <a:rPr lang="en-AU" dirty="0"/>
              <a:t>Hallucination: The Technical Term for Confident Nonsense</a:t>
            </a:r>
          </a:p>
        </p:txBody>
      </p:sp>
      <p:sp>
        <p:nvSpPr>
          <p:cNvPr id="4" name="Content Placeholder 1">
            <a:extLst>
              <a:ext uri="{FF2B5EF4-FFF2-40B4-BE49-F238E27FC236}">
                <a16:creationId xmlns:a16="http://schemas.microsoft.com/office/drawing/2014/main" id="{BF541C99-125D-2C5D-0598-20EEAB9F7AB1}"/>
              </a:ext>
            </a:extLst>
          </p:cNvPr>
          <p:cNvSpPr txBox="1">
            <a:spLocks/>
          </p:cNvSpPr>
          <p:nvPr/>
        </p:nvSpPr>
        <p:spPr>
          <a:xfrm>
            <a:off x="6265984" y="2019719"/>
            <a:ext cx="5582697" cy="458204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EXAMPLES IN ACADEMIC CONTEXTS</a:t>
            </a:r>
          </a:p>
          <a:p>
            <a:r>
              <a:rPr lang="en-AU" dirty="0"/>
              <a:t>Fabricated journal articles with real-sounding titles, authors, and DOIs that do not exist </a:t>
            </a:r>
          </a:p>
          <a:p>
            <a:r>
              <a:rPr lang="en-AU" dirty="0"/>
              <a:t>Invented quotations attributed to real scholars </a:t>
            </a:r>
          </a:p>
          <a:p>
            <a:r>
              <a:rPr lang="en-AU" dirty="0"/>
              <a:t>Plausible but incorrect descriptions of studies </a:t>
            </a:r>
          </a:p>
          <a:p>
            <a:r>
              <a:rPr lang="en-AU" dirty="0"/>
              <a:t>Made-up statistics presented with false precision </a:t>
            </a:r>
          </a:p>
          <a:p>
            <a:pPr marL="0" indent="0">
              <a:buNone/>
            </a:pPr>
            <a:r>
              <a:rPr lang="en-AU" b="1" dirty="0"/>
              <a:t>RULE OF THUMB</a:t>
            </a:r>
          </a:p>
          <a:p>
            <a:r>
              <a:rPr lang="en-AU" dirty="0"/>
              <a:t>Every specific factual claim from an LLM must be independently verified. </a:t>
            </a:r>
          </a:p>
          <a:p>
            <a:r>
              <a:rPr lang="en-AU" dirty="0"/>
              <a:t>Every reference must be checked.</a:t>
            </a:r>
          </a:p>
        </p:txBody>
      </p:sp>
      <p:sp>
        <p:nvSpPr>
          <p:cNvPr id="5" name="Content Placeholder 1">
            <a:extLst>
              <a:ext uri="{FF2B5EF4-FFF2-40B4-BE49-F238E27FC236}">
                <a16:creationId xmlns:a16="http://schemas.microsoft.com/office/drawing/2014/main" id="{7A3ACFE5-A992-468D-84FD-3399E418A7E7}"/>
              </a:ext>
            </a:extLst>
          </p:cNvPr>
          <p:cNvSpPr txBox="1">
            <a:spLocks/>
          </p:cNvSpPr>
          <p:nvPr/>
        </p:nvSpPr>
        <p:spPr>
          <a:xfrm>
            <a:off x="838199" y="1230818"/>
            <a:ext cx="11199726" cy="7889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t>“Hallucination” is not a bug. It is a predictable consequence of how LLMs work. </a:t>
            </a:r>
          </a:p>
        </p:txBody>
      </p:sp>
    </p:spTree>
    <p:extLst>
      <p:ext uri="{BB962C8B-B14F-4D97-AF65-F5344CB8AC3E}">
        <p14:creationId xmlns:p14="http://schemas.microsoft.com/office/powerpoint/2010/main" val="3972189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F5B67-6889-EF76-17B3-65E1252252E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F4E81-6621-F181-0ECA-4BE43BF6A9EE}"/>
              </a:ext>
            </a:extLst>
          </p:cNvPr>
          <p:cNvSpPr>
            <a:spLocks noGrp="1"/>
          </p:cNvSpPr>
          <p:nvPr>
            <p:ph idx="1"/>
          </p:nvPr>
        </p:nvSpPr>
        <p:spPr>
          <a:xfrm>
            <a:off x="838200" y="2019719"/>
            <a:ext cx="5582697" cy="4582048"/>
          </a:xfrm>
        </p:spPr>
        <p:txBody>
          <a:bodyPr>
            <a:normAutofit/>
          </a:bodyPr>
          <a:lstStyle/>
          <a:p>
            <a:pPr marL="0" indent="0">
              <a:buNone/>
            </a:pPr>
            <a:r>
              <a:rPr lang="en-AU" sz="2200" b="1" dirty="0"/>
              <a:t>THE BLACK BOX </a:t>
            </a:r>
          </a:p>
          <a:p>
            <a:r>
              <a:rPr lang="en-AU" sz="2200" dirty="0"/>
              <a:t>LLMs have billions of parameters (weights) </a:t>
            </a:r>
          </a:p>
          <a:p>
            <a:r>
              <a:rPr lang="en-AU" sz="2200" dirty="0"/>
              <a:t>No human can read or interpret what the model has "learned" or why it produces a given output </a:t>
            </a:r>
          </a:p>
          <a:p>
            <a:r>
              <a:rPr lang="en-AU" sz="2200" dirty="0"/>
              <a:t>The same prompt can produce different outputs at different times (non-deterministic by design) </a:t>
            </a:r>
          </a:p>
          <a:p>
            <a:r>
              <a:rPr lang="en-AU" sz="2200" dirty="0"/>
              <a:t>There is no audit trail: the model cannot tell you why it said what it said</a:t>
            </a:r>
          </a:p>
        </p:txBody>
      </p:sp>
      <p:sp>
        <p:nvSpPr>
          <p:cNvPr id="3" name="Title 2">
            <a:extLst>
              <a:ext uri="{FF2B5EF4-FFF2-40B4-BE49-F238E27FC236}">
                <a16:creationId xmlns:a16="http://schemas.microsoft.com/office/drawing/2014/main" id="{1AFC4E04-9D34-3403-4EDD-7F62235CF2DF}"/>
              </a:ext>
            </a:extLst>
          </p:cNvPr>
          <p:cNvSpPr>
            <a:spLocks noGrp="1"/>
          </p:cNvSpPr>
          <p:nvPr>
            <p:ph type="title"/>
          </p:nvPr>
        </p:nvSpPr>
        <p:spPr/>
        <p:txBody>
          <a:bodyPr>
            <a:normAutofit fontScale="90000"/>
          </a:bodyPr>
          <a:lstStyle/>
          <a:p>
            <a:r>
              <a:rPr lang="en-AU" dirty="0"/>
              <a:t>The Black Box Problem</a:t>
            </a:r>
          </a:p>
        </p:txBody>
      </p:sp>
      <p:sp>
        <p:nvSpPr>
          <p:cNvPr id="4" name="Content Placeholder 1">
            <a:extLst>
              <a:ext uri="{FF2B5EF4-FFF2-40B4-BE49-F238E27FC236}">
                <a16:creationId xmlns:a16="http://schemas.microsoft.com/office/drawing/2014/main" id="{1C469140-DD94-BA62-47E9-748A85E8C3DA}"/>
              </a:ext>
            </a:extLst>
          </p:cNvPr>
          <p:cNvSpPr txBox="1">
            <a:spLocks/>
          </p:cNvSpPr>
          <p:nvPr/>
        </p:nvSpPr>
        <p:spPr>
          <a:xfrm>
            <a:off x="6265984" y="2019719"/>
            <a:ext cx="5582697" cy="4582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200" b="1" dirty="0"/>
              <a:t>FOR REPRODUCIBILITY, THIS MEANS</a:t>
            </a:r>
          </a:p>
          <a:p>
            <a:pPr marL="0" indent="0">
              <a:buNone/>
            </a:pPr>
            <a:r>
              <a:rPr lang="en-AU" sz="2200" dirty="0">
                <a:solidFill>
                  <a:srgbClr val="FF0000"/>
                </a:solidFill>
              </a:rPr>
              <a:t>✗ </a:t>
            </a:r>
            <a:r>
              <a:rPr lang="en-AU" sz="2200" dirty="0"/>
              <a:t>An analysis performed by an LLM cannot be reproduced </a:t>
            </a:r>
          </a:p>
          <a:p>
            <a:pPr marL="0" indent="0">
              <a:buNone/>
            </a:pPr>
            <a:r>
              <a:rPr lang="en-AU" sz="2200" dirty="0">
                <a:solidFill>
                  <a:srgbClr val="FF0000"/>
                </a:solidFill>
              </a:rPr>
              <a:t>✗</a:t>
            </a:r>
            <a:r>
              <a:rPr lang="en-AU" sz="2200" dirty="0"/>
              <a:t> An LLM-generated interpretation cannot be verified </a:t>
            </a:r>
          </a:p>
          <a:p>
            <a:pPr marL="0" indent="0">
              <a:buNone/>
            </a:pPr>
            <a:r>
              <a:rPr lang="en-AU" sz="2200" dirty="0">
                <a:solidFill>
                  <a:srgbClr val="FF0000"/>
                </a:solidFill>
              </a:rPr>
              <a:t>✗</a:t>
            </a:r>
            <a:r>
              <a:rPr lang="en-AU" sz="2200" dirty="0"/>
              <a:t> Results will differ between model versions, between runs, between users </a:t>
            </a:r>
          </a:p>
          <a:p>
            <a:pPr marL="0" indent="0">
              <a:buNone/>
            </a:pPr>
            <a:r>
              <a:rPr lang="en-AU" sz="2200" dirty="0">
                <a:solidFill>
                  <a:srgbClr val="FF0000"/>
                </a:solidFill>
              </a:rPr>
              <a:t>✗</a:t>
            </a:r>
            <a:r>
              <a:rPr lang="en-AU" sz="2200" dirty="0"/>
              <a:t> You cannot cite "the model reasoned that..." because the model did not reason — it predicted</a:t>
            </a:r>
          </a:p>
        </p:txBody>
      </p:sp>
      <p:sp>
        <p:nvSpPr>
          <p:cNvPr id="5" name="Content Placeholder 1">
            <a:extLst>
              <a:ext uri="{FF2B5EF4-FFF2-40B4-BE49-F238E27FC236}">
                <a16:creationId xmlns:a16="http://schemas.microsoft.com/office/drawing/2014/main" id="{8C63BF5C-AA1C-9DE9-62F8-38F819CCCDE1}"/>
              </a:ext>
            </a:extLst>
          </p:cNvPr>
          <p:cNvSpPr txBox="1">
            <a:spLocks/>
          </p:cNvSpPr>
          <p:nvPr/>
        </p:nvSpPr>
        <p:spPr>
          <a:xfrm>
            <a:off x="838199" y="1230818"/>
            <a:ext cx="11199726" cy="7889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We cannot see inside an LLM — and that has direct consequences for reproducibility</a:t>
            </a:r>
          </a:p>
        </p:txBody>
      </p:sp>
      <p:sp>
        <p:nvSpPr>
          <p:cNvPr id="6" name="Content Placeholder 1">
            <a:extLst>
              <a:ext uri="{FF2B5EF4-FFF2-40B4-BE49-F238E27FC236}">
                <a16:creationId xmlns:a16="http://schemas.microsoft.com/office/drawing/2014/main" id="{34A07081-9BB4-D9F2-10DA-BD7F0E86441C}"/>
              </a:ext>
            </a:extLst>
          </p:cNvPr>
          <p:cNvSpPr txBox="1">
            <a:spLocks/>
          </p:cNvSpPr>
          <p:nvPr/>
        </p:nvSpPr>
        <p:spPr>
          <a:xfrm>
            <a:off x="839879" y="5814559"/>
            <a:ext cx="11199726" cy="7889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Handing your analysis to an LLM does not make research faster. It makes it unreproducible.</a:t>
            </a:r>
          </a:p>
        </p:txBody>
      </p:sp>
    </p:spTree>
    <p:extLst>
      <p:ext uri="{BB962C8B-B14F-4D97-AF65-F5344CB8AC3E}">
        <p14:creationId xmlns:p14="http://schemas.microsoft.com/office/powerpoint/2010/main" val="2865348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A150D-F6FC-DD07-3738-42E31BB2C18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AE8C29-F27D-023F-18B5-E8968AD80D66}"/>
              </a:ext>
            </a:extLst>
          </p:cNvPr>
          <p:cNvSpPr>
            <a:spLocks noGrp="1"/>
          </p:cNvSpPr>
          <p:nvPr>
            <p:ph idx="1"/>
          </p:nvPr>
        </p:nvSpPr>
        <p:spPr>
          <a:xfrm>
            <a:off x="838200" y="2019719"/>
            <a:ext cx="5582697" cy="3949002"/>
          </a:xfrm>
        </p:spPr>
        <p:txBody>
          <a:bodyPr>
            <a:normAutofit lnSpcReduction="10000"/>
          </a:bodyPr>
          <a:lstStyle/>
          <a:p>
            <a:pPr marL="0" indent="0">
              <a:buNone/>
            </a:pPr>
            <a:r>
              <a:rPr lang="en-AU" sz="2200" b="1" dirty="0"/>
              <a:t>WHAT LINGUISTS MEAN BY "LANGUAGE“</a:t>
            </a:r>
          </a:p>
          <a:p>
            <a:r>
              <a:rPr lang="en-AU" sz="2200" dirty="0"/>
              <a:t>A system with structure, meaning, and social function </a:t>
            </a:r>
          </a:p>
          <a:p>
            <a:r>
              <a:rPr lang="en-AU" sz="2200" dirty="0"/>
              <a:t>Tied to cognition, context, and human experience </a:t>
            </a:r>
          </a:p>
          <a:p>
            <a:r>
              <a:rPr lang="en-AU" sz="2200" dirty="0"/>
              <a:t>Something that can be studied empirically</a:t>
            </a:r>
          </a:p>
          <a:p>
            <a:pPr marL="0" indent="0">
              <a:buNone/>
            </a:pPr>
            <a:r>
              <a:rPr lang="en-AU" sz="2200" dirty="0"/>
              <a:t> </a:t>
            </a:r>
            <a:r>
              <a:rPr lang="en-AU" sz="2200" b="1" dirty="0"/>
              <a:t>WHAT LLMs MEAN BY “LANGUAGE”</a:t>
            </a:r>
          </a:p>
          <a:p>
            <a:r>
              <a:rPr lang="en-AU" sz="2200" dirty="0"/>
              <a:t>Statistical regularities in sequences of tokens </a:t>
            </a:r>
          </a:p>
          <a:p>
            <a:r>
              <a:rPr lang="en-AU" sz="2200" dirty="0"/>
              <a:t>Patterns learned from text, not from experience </a:t>
            </a:r>
          </a:p>
          <a:p>
            <a:r>
              <a:rPr lang="en-AU" sz="2200" dirty="0"/>
              <a:t>No grounding in the physical or social world</a:t>
            </a:r>
          </a:p>
        </p:txBody>
      </p:sp>
      <p:sp>
        <p:nvSpPr>
          <p:cNvPr id="3" name="Title 2">
            <a:extLst>
              <a:ext uri="{FF2B5EF4-FFF2-40B4-BE49-F238E27FC236}">
                <a16:creationId xmlns:a16="http://schemas.microsoft.com/office/drawing/2014/main" id="{B36240C4-84DF-A1DC-B73B-EF1805B1BBD7}"/>
              </a:ext>
            </a:extLst>
          </p:cNvPr>
          <p:cNvSpPr>
            <a:spLocks noGrp="1"/>
          </p:cNvSpPr>
          <p:nvPr>
            <p:ph type="title"/>
          </p:nvPr>
        </p:nvSpPr>
        <p:spPr/>
        <p:txBody>
          <a:bodyPr>
            <a:normAutofit fontScale="90000"/>
          </a:bodyPr>
          <a:lstStyle/>
          <a:p>
            <a:r>
              <a:rPr lang="en-AU" dirty="0"/>
              <a:t>LLMs and Language: A Note for Linguists</a:t>
            </a:r>
          </a:p>
        </p:txBody>
      </p:sp>
      <p:sp>
        <p:nvSpPr>
          <p:cNvPr id="4" name="Content Placeholder 1">
            <a:extLst>
              <a:ext uri="{FF2B5EF4-FFF2-40B4-BE49-F238E27FC236}">
                <a16:creationId xmlns:a16="http://schemas.microsoft.com/office/drawing/2014/main" id="{A10EEC13-E7C9-EC29-1400-9B5981481B20}"/>
              </a:ext>
            </a:extLst>
          </p:cNvPr>
          <p:cNvSpPr txBox="1">
            <a:spLocks/>
          </p:cNvSpPr>
          <p:nvPr/>
        </p:nvSpPr>
        <p:spPr>
          <a:xfrm>
            <a:off x="6265984" y="2019719"/>
            <a:ext cx="5582697" cy="4582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200" b="1" dirty="0"/>
              <a:t>THE PRACTICAL IMPLICATION</a:t>
            </a:r>
          </a:p>
          <a:p>
            <a:r>
              <a:rPr lang="en-AU" sz="2200" dirty="0"/>
              <a:t>LLMs are very good at producing language that looks like it carries meaning. </a:t>
            </a:r>
          </a:p>
          <a:p>
            <a:r>
              <a:rPr lang="en-AU" sz="2200" dirty="0"/>
              <a:t>They are not reliable analysts of what language means in specific contexts — because they have no context beyond the training data and the current prompt.</a:t>
            </a:r>
          </a:p>
        </p:txBody>
      </p:sp>
      <p:sp>
        <p:nvSpPr>
          <p:cNvPr id="5" name="Content Placeholder 1">
            <a:extLst>
              <a:ext uri="{FF2B5EF4-FFF2-40B4-BE49-F238E27FC236}">
                <a16:creationId xmlns:a16="http://schemas.microsoft.com/office/drawing/2014/main" id="{2162D335-7A98-B0FD-106E-4C5D70259715}"/>
              </a:ext>
            </a:extLst>
          </p:cNvPr>
          <p:cNvSpPr txBox="1">
            <a:spLocks/>
          </p:cNvSpPr>
          <p:nvPr/>
        </p:nvSpPr>
        <p:spPr>
          <a:xfrm>
            <a:off x="838199" y="1230818"/>
            <a:ext cx="11199726" cy="788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LLMs are language models — but not in the sense linguists mean</a:t>
            </a:r>
          </a:p>
        </p:txBody>
      </p:sp>
      <p:sp>
        <p:nvSpPr>
          <p:cNvPr id="6" name="Content Placeholder 1">
            <a:extLst>
              <a:ext uri="{FF2B5EF4-FFF2-40B4-BE49-F238E27FC236}">
                <a16:creationId xmlns:a16="http://schemas.microsoft.com/office/drawing/2014/main" id="{B7F8C255-841E-4282-E9A1-4160FCBD5D97}"/>
              </a:ext>
            </a:extLst>
          </p:cNvPr>
          <p:cNvSpPr txBox="1">
            <a:spLocks/>
          </p:cNvSpPr>
          <p:nvPr/>
        </p:nvSpPr>
        <p:spPr>
          <a:xfrm>
            <a:off x="6456907" y="4642338"/>
            <a:ext cx="5582697" cy="1961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This makes them particularly unsuitable for pragmatic, discourse, and sociolinguistic analysis, where context is everything.</a:t>
            </a:r>
          </a:p>
        </p:txBody>
      </p:sp>
    </p:spTree>
    <p:extLst>
      <p:ext uri="{BB962C8B-B14F-4D97-AF65-F5344CB8AC3E}">
        <p14:creationId xmlns:p14="http://schemas.microsoft.com/office/powerpoint/2010/main" val="1439184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D028-F168-D008-F4FD-3298ADFAF44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117223-D242-8559-CB23-EEF7DF2D9803}"/>
              </a:ext>
            </a:extLst>
          </p:cNvPr>
          <p:cNvSpPr>
            <a:spLocks noGrp="1"/>
          </p:cNvSpPr>
          <p:nvPr>
            <p:ph idx="1"/>
          </p:nvPr>
        </p:nvSpPr>
        <p:spPr>
          <a:xfrm>
            <a:off x="838200" y="3081867"/>
            <a:ext cx="10515600" cy="1580444"/>
          </a:xfrm>
        </p:spPr>
        <p:txBody>
          <a:bodyPr>
            <a:normAutofit/>
          </a:bodyPr>
          <a:lstStyle/>
          <a:p>
            <a:pPr marL="0" indent="0" algn="ctr">
              <a:buNone/>
            </a:pPr>
            <a:r>
              <a:rPr lang="en-US" sz="4800" b="1" dirty="0"/>
              <a:t>WHERE AI HELPS</a:t>
            </a:r>
            <a:endParaRPr lang="en-AU" sz="4800" dirty="0"/>
          </a:p>
        </p:txBody>
      </p:sp>
    </p:spTree>
    <p:extLst>
      <p:ext uri="{BB962C8B-B14F-4D97-AF65-F5344CB8AC3E}">
        <p14:creationId xmlns:p14="http://schemas.microsoft.com/office/powerpoint/2010/main" val="246672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AB80D3-7235-FBE4-D85A-EE80FFB8C72F}"/>
              </a:ext>
            </a:extLst>
          </p:cNvPr>
          <p:cNvSpPr>
            <a:spLocks noGrp="1"/>
          </p:cNvSpPr>
          <p:nvPr>
            <p:ph idx="1"/>
          </p:nvPr>
        </p:nvSpPr>
        <p:spPr>
          <a:xfrm>
            <a:off x="838200" y="1230818"/>
            <a:ext cx="6081522" cy="5380997"/>
          </a:xfrm>
        </p:spPr>
        <p:txBody>
          <a:bodyPr>
            <a:normAutofit/>
          </a:bodyPr>
          <a:lstStyle/>
          <a:p>
            <a:r>
              <a:rPr lang="en-US" sz="2400" dirty="0"/>
              <a:t>Psychology (2015)</a:t>
            </a:r>
            <a:br>
              <a:rPr lang="en-US" sz="2400" dirty="0"/>
            </a:br>
            <a:r>
              <a:rPr lang="en-US" sz="2400" dirty="0"/>
              <a:t>Only 36% of 100 replicated studies held up - down from 97% statistical significance in originals (Open Science Collaboration, 2015) </a:t>
            </a:r>
          </a:p>
          <a:p>
            <a:r>
              <a:rPr lang="en-US" sz="2400" dirty="0"/>
              <a:t>Cancer biology (2021)</a:t>
            </a:r>
            <a:br>
              <a:rPr lang="en-US" sz="2400" dirty="0"/>
            </a:br>
            <a:r>
              <a:rPr lang="en-US" sz="2400" dirty="0"/>
              <a:t>An 8-year effort found the majority of key findings could not be replicated </a:t>
            </a:r>
            <a:br>
              <a:rPr lang="en-US" sz="2400" dirty="0"/>
            </a:br>
            <a:r>
              <a:rPr lang="en-US" sz="2400" dirty="0"/>
              <a:t>(Errington et al., 2021) </a:t>
            </a:r>
          </a:p>
          <a:p>
            <a:r>
              <a:rPr lang="en-US" sz="2400" dirty="0"/>
              <a:t>Linguistics</a:t>
            </a:r>
            <a:br>
              <a:rPr lang="en-US" sz="2400" dirty="0"/>
            </a:br>
            <a:r>
              <a:rPr lang="en-US" sz="2400" dirty="0"/>
              <a:t>Not immune - debates about reproducibility have been gaining momentum since the early 2010s (Berez-Kroeker et al., 2018; Sönning &amp; Werner, 2021; Schweinberger &amp; Haugh, 2025)</a:t>
            </a:r>
            <a:endParaRPr lang="en-AU" sz="2400" dirty="0"/>
          </a:p>
        </p:txBody>
      </p:sp>
      <p:sp>
        <p:nvSpPr>
          <p:cNvPr id="3" name="Title 2">
            <a:extLst>
              <a:ext uri="{FF2B5EF4-FFF2-40B4-BE49-F238E27FC236}">
                <a16:creationId xmlns:a16="http://schemas.microsoft.com/office/drawing/2014/main" id="{A9844B77-2734-4731-6352-5F66A1BA4412}"/>
              </a:ext>
            </a:extLst>
          </p:cNvPr>
          <p:cNvSpPr>
            <a:spLocks noGrp="1"/>
          </p:cNvSpPr>
          <p:nvPr>
            <p:ph type="title"/>
          </p:nvPr>
        </p:nvSpPr>
        <p:spPr/>
        <p:txBody>
          <a:bodyPr>
            <a:normAutofit fontScale="90000"/>
          </a:bodyPr>
          <a:lstStyle/>
          <a:p>
            <a:r>
              <a:rPr lang="en-US" dirty="0"/>
              <a:t>“Most published findings cannot be reproduced”</a:t>
            </a:r>
            <a:endParaRPr lang="en-AU" dirty="0"/>
          </a:p>
        </p:txBody>
      </p:sp>
      <p:pic>
        <p:nvPicPr>
          <p:cNvPr id="1026" name="Picture 2">
            <a:extLst>
              <a:ext uri="{FF2B5EF4-FFF2-40B4-BE49-F238E27FC236}">
                <a16:creationId xmlns:a16="http://schemas.microsoft.com/office/drawing/2014/main" id="{8C534654-7617-20CA-8D81-D83DB5ADE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547" y="1140388"/>
            <a:ext cx="3967633" cy="3369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EE31441-EC01-941B-1092-828D9D26B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9092" y="4509726"/>
            <a:ext cx="3913788" cy="234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62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7CCD8C-C4BA-5D31-F40D-9C2B4B5DEB8A}"/>
              </a:ext>
            </a:extLst>
          </p:cNvPr>
          <p:cNvSpPr>
            <a:spLocks noGrp="1"/>
          </p:cNvSpPr>
          <p:nvPr>
            <p:ph idx="1"/>
          </p:nvPr>
        </p:nvSpPr>
        <p:spPr>
          <a:xfrm>
            <a:off x="838200" y="1230818"/>
            <a:ext cx="10515600" cy="5391046"/>
          </a:xfrm>
        </p:spPr>
        <p:txBody>
          <a:bodyPr>
            <a:normAutofit fontScale="85000" lnSpcReduction="20000"/>
          </a:bodyPr>
          <a:lstStyle/>
          <a:p>
            <a:pPr marL="0" indent="0">
              <a:buNone/>
            </a:pPr>
            <a:r>
              <a:rPr lang="en-AU" b="1" dirty="0"/>
              <a:t>AI is a tool. A powerful one. </a:t>
            </a:r>
          </a:p>
          <a:p>
            <a:pPr marL="0" indent="0">
              <a:buNone/>
            </a:pPr>
            <a:r>
              <a:rPr lang="en-AU" dirty="0"/>
              <a:t>The question is what it is a tool for. </a:t>
            </a:r>
          </a:p>
          <a:p>
            <a:pPr marL="0" indent="0">
              <a:buNone/>
            </a:pPr>
            <a:r>
              <a:rPr lang="en-AU" b="1" dirty="0"/>
              <a:t>A USEFUL ANALOGY </a:t>
            </a:r>
          </a:p>
          <a:p>
            <a:r>
              <a:rPr lang="en-AU" i="1" dirty="0"/>
              <a:t>Computers</a:t>
            </a:r>
            <a:r>
              <a:rPr lang="en-AU" dirty="0"/>
              <a:t> did not replace researchers — they made certain tasks faster, more accurate, and more scalable. </a:t>
            </a:r>
          </a:p>
          <a:p>
            <a:r>
              <a:rPr lang="en-AU" i="1" dirty="0"/>
              <a:t>Word processors </a:t>
            </a:r>
            <a:r>
              <a:rPr lang="en-AU" dirty="0"/>
              <a:t>did not replace writers — they removed the friction of editing and formatting. </a:t>
            </a:r>
          </a:p>
          <a:p>
            <a:r>
              <a:rPr lang="en-AU" i="1" dirty="0"/>
              <a:t>Statistical software </a:t>
            </a:r>
            <a:r>
              <a:rPr lang="en-AU" dirty="0"/>
              <a:t>did not replace statisticians — it automated calculation so researchers could focus on interpretation. </a:t>
            </a:r>
          </a:p>
          <a:p>
            <a:pPr marL="0" indent="0">
              <a:buNone/>
            </a:pPr>
            <a:r>
              <a:rPr lang="en-AU" b="1" dirty="0"/>
              <a:t>LLMs are the next step in this sequence</a:t>
            </a:r>
          </a:p>
          <a:p>
            <a:pPr marL="0" indent="0">
              <a:buNone/>
            </a:pPr>
            <a:r>
              <a:rPr lang="en-AU" dirty="0">
                <a:solidFill>
                  <a:srgbClr val="BB9D65"/>
                </a:solidFill>
              </a:rPr>
              <a:t>→ </a:t>
            </a:r>
            <a:r>
              <a:rPr lang="en-AU" dirty="0"/>
              <a:t>They automate the generation of code, text structure, and documentation scaffolding </a:t>
            </a:r>
          </a:p>
          <a:p>
            <a:pPr marL="0" indent="0">
              <a:buNone/>
            </a:pPr>
            <a:r>
              <a:rPr lang="en-AU" dirty="0">
                <a:solidFill>
                  <a:srgbClr val="BB9D65"/>
                </a:solidFill>
              </a:rPr>
              <a:t>→</a:t>
            </a:r>
            <a:r>
              <a:rPr lang="en-AU" dirty="0"/>
              <a:t> They do not replace the researcher's judgment, domain knowledge, or analytical responsibility </a:t>
            </a:r>
          </a:p>
          <a:p>
            <a:pPr marL="0" indent="0">
              <a:buNone/>
            </a:pPr>
            <a:r>
              <a:rPr lang="en-AU" dirty="0"/>
              <a:t>The human must remain in the loop. Especially at the evaluation and interpretation stage.</a:t>
            </a:r>
          </a:p>
        </p:txBody>
      </p:sp>
      <p:sp>
        <p:nvSpPr>
          <p:cNvPr id="3" name="Title 2">
            <a:extLst>
              <a:ext uri="{FF2B5EF4-FFF2-40B4-BE49-F238E27FC236}">
                <a16:creationId xmlns:a16="http://schemas.microsoft.com/office/drawing/2014/main" id="{333111AC-3CC4-7115-9BD7-FE1FCAD505F0}"/>
              </a:ext>
            </a:extLst>
          </p:cNvPr>
          <p:cNvSpPr>
            <a:spLocks noGrp="1"/>
          </p:cNvSpPr>
          <p:nvPr>
            <p:ph type="title"/>
          </p:nvPr>
        </p:nvSpPr>
        <p:spPr/>
        <p:txBody>
          <a:bodyPr>
            <a:normAutofit fontScale="90000"/>
          </a:bodyPr>
          <a:lstStyle/>
          <a:p>
            <a:r>
              <a:rPr lang="en-AU" dirty="0"/>
              <a:t>The Right Mental Model: AI as Tool</a:t>
            </a:r>
          </a:p>
        </p:txBody>
      </p:sp>
    </p:spTree>
    <p:extLst>
      <p:ext uri="{BB962C8B-B14F-4D97-AF65-F5344CB8AC3E}">
        <p14:creationId xmlns:p14="http://schemas.microsoft.com/office/powerpoint/2010/main" val="4049349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90CA53-F643-76C1-2D40-97F7376D1FE0}"/>
              </a:ext>
            </a:extLst>
          </p:cNvPr>
          <p:cNvSpPr>
            <a:spLocks noGrp="1"/>
          </p:cNvSpPr>
          <p:nvPr>
            <p:ph idx="1"/>
          </p:nvPr>
        </p:nvSpPr>
        <p:spPr>
          <a:xfrm>
            <a:off x="838200" y="1230818"/>
            <a:ext cx="10515600" cy="899433"/>
          </a:xfrm>
        </p:spPr>
        <p:txBody>
          <a:bodyPr/>
          <a:lstStyle/>
          <a:p>
            <a:pPr marL="0" indent="0">
              <a:buNone/>
            </a:pPr>
            <a:r>
              <a:rPr lang="en-AU" dirty="0"/>
              <a:t>The strongest legitimate use case: getting code written or fixed quickly</a:t>
            </a:r>
          </a:p>
        </p:txBody>
      </p:sp>
      <p:sp>
        <p:nvSpPr>
          <p:cNvPr id="3" name="Title 2">
            <a:extLst>
              <a:ext uri="{FF2B5EF4-FFF2-40B4-BE49-F238E27FC236}">
                <a16:creationId xmlns:a16="http://schemas.microsoft.com/office/drawing/2014/main" id="{C029AAB6-B529-4EE5-2547-A10573A680EB}"/>
              </a:ext>
            </a:extLst>
          </p:cNvPr>
          <p:cNvSpPr>
            <a:spLocks noGrp="1"/>
          </p:cNvSpPr>
          <p:nvPr>
            <p:ph type="title"/>
          </p:nvPr>
        </p:nvSpPr>
        <p:spPr/>
        <p:txBody>
          <a:bodyPr>
            <a:normAutofit fontScale="90000"/>
          </a:bodyPr>
          <a:lstStyle/>
          <a:p>
            <a:r>
              <a:rPr lang="en-AU" dirty="0"/>
              <a:t>Use Case 1: Code Generation</a:t>
            </a:r>
          </a:p>
        </p:txBody>
      </p:sp>
      <p:sp>
        <p:nvSpPr>
          <p:cNvPr id="4" name="Content Placeholder 1">
            <a:extLst>
              <a:ext uri="{FF2B5EF4-FFF2-40B4-BE49-F238E27FC236}">
                <a16:creationId xmlns:a16="http://schemas.microsoft.com/office/drawing/2014/main" id="{C4E435B7-B9D5-5035-526C-C182710D7E9B}"/>
              </a:ext>
            </a:extLst>
          </p:cNvPr>
          <p:cNvSpPr txBox="1">
            <a:spLocks/>
          </p:cNvSpPr>
          <p:nvPr/>
        </p:nvSpPr>
        <p:spPr>
          <a:xfrm>
            <a:off x="839880" y="2076552"/>
            <a:ext cx="5256120" cy="44046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HOW IT WORKS IN PRACTICE</a:t>
            </a:r>
          </a:p>
          <a:p>
            <a:r>
              <a:rPr lang="en-AU" dirty="0"/>
              <a:t>You describe what you want in plain English. </a:t>
            </a:r>
          </a:p>
          <a:p>
            <a:r>
              <a:rPr lang="en-AU" dirty="0"/>
              <a:t>The LLM writes the code. </a:t>
            </a:r>
          </a:p>
          <a:p>
            <a:r>
              <a:rPr lang="en-AU" dirty="0"/>
              <a:t>You read, test, and refine it. </a:t>
            </a:r>
          </a:p>
          <a:p>
            <a:pPr marL="0" indent="0">
              <a:buNone/>
            </a:pPr>
            <a:r>
              <a:rPr lang="en-AU" b="1" dirty="0"/>
              <a:t>EXAMPLE PROMPT </a:t>
            </a:r>
            <a:br>
              <a:rPr lang="en-AU" dirty="0"/>
            </a:br>
            <a:r>
              <a:rPr lang="en-AU" dirty="0"/>
              <a:t>(to Claude or ChatGPT)</a:t>
            </a:r>
          </a:p>
          <a:p>
            <a:pPr marL="0" indent="0">
              <a:buNone/>
            </a:pPr>
            <a:r>
              <a:rPr lang="en-AU" dirty="0"/>
              <a:t>“I have a data frame in R called </a:t>
            </a:r>
            <a:r>
              <a:rPr lang="en-AU" dirty="0" err="1"/>
              <a:t>corpus_data</a:t>
            </a:r>
            <a:r>
              <a:rPr lang="en-AU" dirty="0"/>
              <a:t> with columns ‘speaker’, ‘utterance’, and ‘</a:t>
            </a:r>
            <a:r>
              <a:rPr lang="en-AU" dirty="0" err="1"/>
              <a:t>response_type</a:t>
            </a:r>
            <a:r>
              <a:rPr lang="en-AU" dirty="0"/>
              <a:t>’. I want to count how many times each </a:t>
            </a:r>
            <a:r>
              <a:rPr lang="en-AU" dirty="0" err="1"/>
              <a:t>response_type</a:t>
            </a:r>
            <a:r>
              <a:rPr lang="en-AU" dirty="0"/>
              <a:t> appears and create a bar chart showing the distribution. Please write the R code using ggplot2.”</a:t>
            </a:r>
          </a:p>
        </p:txBody>
      </p:sp>
      <p:sp>
        <p:nvSpPr>
          <p:cNvPr id="5" name="Content Placeholder 1">
            <a:extLst>
              <a:ext uri="{FF2B5EF4-FFF2-40B4-BE49-F238E27FC236}">
                <a16:creationId xmlns:a16="http://schemas.microsoft.com/office/drawing/2014/main" id="{CCF49C9A-C333-3A6F-232D-284FE810E694}"/>
              </a:ext>
            </a:extLst>
          </p:cNvPr>
          <p:cNvSpPr txBox="1">
            <a:spLocks/>
          </p:cNvSpPr>
          <p:nvPr/>
        </p:nvSpPr>
        <p:spPr>
          <a:xfrm>
            <a:off x="6438500" y="2078230"/>
            <a:ext cx="5256120" cy="44046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THE LLM PRODUCES</a:t>
            </a:r>
          </a:p>
          <a:p>
            <a:pPr marL="0" indent="0">
              <a:buNone/>
            </a:pPr>
            <a:r>
              <a:rPr lang="en-AU" dirty="0"/>
              <a:t>Working R code — often on the first attempt. </a:t>
            </a:r>
          </a:p>
          <a:p>
            <a:pPr marL="0" indent="0">
              <a:buNone/>
            </a:pPr>
            <a:r>
              <a:rPr lang="en-AU" b="1" dirty="0"/>
              <a:t>YOUR JOB</a:t>
            </a:r>
          </a:p>
          <a:p>
            <a:pPr marL="0" indent="0">
              <a:buNone/>
            </a:pPr>
            <a:r>
              <a:rPr lang="en-AU" dirty="0">
                <a:solidFill>
                  <a:srgbClr val="00B050"/>
                </a:solidFill>
              </a:rPr>
              <a:t>✓</a:t>
            </a:r>
            <a:r>
              <a:rPr lang="en-AU" dirty="0"/>
              <a:t> Read the code before running it </a:t>
            </a:r>
          </a:p>
          <a:p>
            <a:pPr marL="0" indent="0">
              <a:buNone/>
            </a:pPr>
            <a:r>
              <a:rPr lang="en-AU" dirty="0">
                <a:solidFill>
                  <a:srgbClr val="00B050"/>
                </a:solidFill>
              </a:rPr>
              <a:t>✓</a:t>
            </a:r>
            <a:r>
              <a:rPr lang="en-AU" dirty="0"/>
              <a:t> Check it does what you intended </a:t>
            </a:r>
          </a:p>
          <a:p>
            <a:pPr marL="0" indent="0">
              <a:buNone/>
            </a:pPr>
            <a:r>
              <a:rPr lang="en-AU" dirty="0">
                <a:solidFill>
                  <a:srgbClr val="00B050"/>
                </a:solidFill>
              </a:rPr>
              <a:t>✓</a:t>
            </a:r>
            <a:r>
              <a:rPr lang="en-AU" dirty="0"/>
              <a:t> Test it on a small sample first </a:t>
            </a:r>
          </a:p>
          <a:p>
            <a:pPr marL="0" indent="0">
              <a:buNone/>
            </a:pPr>
            <a:r>
              <a:rPr lang="en-AU" dirty="0">
                <a:solidFill>
                  <a:srgbClr val="00B050"/>
                </a:solidFill>
              </a:rPr>
              <a:t>✓</a:t>
            </a:r>
            <a:r>
              <a:rPr lang="en-AU" dirty="0"/>
              <a:t> Understand what each line does (ask the LLM to explain) </a:t>
            </a:r>
          </a:p>
          <a:p>
            <a:pPr marL="0" indent="0">
              <a:buNone/>
            </a:pPr>
            <a:r>
              <a:rPr lang="en-AU" dirty="0">
                <a:solidFill>
                  <a:srgbClr val="00B050"/>
                </a:solidFill>
              </a:rPr>
              <a:t>✓</a:t>
            </a:r>
            <a:r>
              <a:rPr lang="en-AU" dirty="0"/>
              <a:t> Document it in your notebook with your own explanation</a:t>
            </a:r>
          </a:p>
        </p:txBody>
      </p:sp>
    </p:spTree>
    <p:extLst>
      <p:ext uri="{BB962C8B-B14F-4D97-AF65-F5344CB8AC3E}">
        <p14:creationId xmlns:p14="http://schemas.microsoft.com/office/powerpoint/2010/main" val="2529640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319F6-2496-FD8B-401C-5765BF1231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D58A8-583C-89CB-CC35-447254B12A9F}"/>
              </a:ext>
            </a:extLst>
          </p:cNvPr>
          <p:cNvSpPr>
            <a:spLocks noGrp="1"/>
          </p:cNvSpPr>
          <p:nvPr>
            <p:ph idx="1"/>
          </p:nvPr>
        </p:nvSpPr>
        <p:spPr>
          <a:xfrm>
            <a:off x="838200" y="1230818"/>
            <a:ext cx="10515600" cy="899433"/>
          </a:xfrm>
        </p:spPr>
        <p:txBody>
          <a:bodyPr/>
          <a:lstStyle/>
          <a:p>
            <a:pPr marL="0" indent="0">
              <a:buNone/>
            </a:pPr>
            <a:r>
              <a:rPr lang="en-AU" dirty="0"/>
              <a:t>AI can explain code you didn’t write — making inherited or found code transparent</a:t>
            </a:r>
          </a:p>
        </p:txBody>
      </p:sp>
      <p:sp>
        <p:nvSpPr>
          <p:cNvPr id="3" name="Title 2">
            <a:extLst>
              <a:ext uri="{FF2B5EF4-FFF2-40B4-BE49-F238E27FC236}">
                <a16:creationId xmlns:a16="http://schemas.microsoft.com/office/drawing/2014/main" id="{0DBE38C1-16DD-7800-2CC0-B427BC7C6BE1}"/>
              </a:ext>
            </a:extLst>
          </p:cNvPr>
          <p:cNvSpPr>
            <a:spLocks noGrp="1"/>
          </p:cNvSpPr>
          <p:nvPr>
            <p:ph type="title"/>
          </p:nvPr>
        </p:nvSpPr>
        <p:spPr/>
        <p:txBody>
          <a:bodyPr>
            <a:normAutofit fontScale="90000"/>
          </a:bodyPr>
          <a:lstStyle/>
          <a:p>
            <a:r>
              <a:rPr lang="en-AU" dirty="0"/>
              <a:t>Use Case 2: Code Explanation and Annotation</a:t>
            </a:r>
          </a:p>
        </p:txBody>
      </p:sp>
      <p:sp>
        <p:nvSpPr>
          <p:cNvPr id="4" name="Content Placeholder 1">
            <a:extLst>
              <a:ext uri="{FF2B5EF4-FFF2-40B4-BE49-F238E27FC236}">
                <a16:creationId xmlns:a16="http://schemas.microsoft.com/office/drawing/2014/main" id="{33416C75-F1CD-CE5E-7A89-FF19092E9712}"/>
              </a:ext>
            </a:extLst>
          </p:cNvPr>
          <p:cNvSpPr txBox="1">
            <a:spLocks/>
          </p:cNvSpPr>
          <p:nvPr/>
        </p:nvSpPr>
        <p:spPr>
          <a:xfrm>
            <a:off x="839880" y="2076552"/>
            <a:ext cx="5256120" cy="44046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THE PROBLEM</a:t>
            </a:r>
          </a:p>
          <a:p>
            <a:r>
              <a:rPr lang="en-AU" dirty="0"/>
              <a:t>You find an R script online, or inherit code from a supervisor </a:t>
            </a:r>
          </a:p>
          <a:p>
            <a:r>
              <a:rPr lang="en-AU" dirty="0"/>
              <a:t>You need to use it but don't fully understand it </a:t>
            </a:r>
          </a:p>
          <a:p>
            <a:r>
              <a:rPr lang="en-AU" dirty="0"/>
              <a:t>Undocumented code is a transparency problem </a:t>
            </a:r>
          </a:p>
          <a:p>
            <a:pPr marL="0" indent="0">
              <a:buNone/>
            </a:pPr>
            <a:r>
              <a:rPr lang="en-AU" b="1" dirty="0"/>
              <a:t>THE AI SOLUTION</a:t>
            </a:r>
          </a:p>
          <a:p>
            <a:pPr marL="0" indent="0">
              <a:buNone/>
            </a:pPr>
            <a:r>
              <a:rPr lang="en-AU" dirty="0"/>
              <a:t>Paste the code and ask: “Please explain what each section of this code does, in plain English. Flag anything that might produce unexpected results.”</a:t>
            </a:r>
          </a:p>
        </p:txBody>
      </p:sp>
      <p:sp>
        <p:nvSpPr>
          <p:cNvPr id="5" name="Content Placeholder 1">
            <a:extLst>
              <a:ext uri="{FF2B5EF4-FFF2-40B4-BE49-F238E27FC236}">
                <a16:creationId xmlns:a16="http://schemas.microsoft.com/office/drawing/2014/main" id="{B9C7968C-FDBE-0AFB-B266-A9D1EF50C47A}"/>
              </a:ext>
            </a:extLst>
          </p:cNvPr>
          <p:cNvSpPr txBox="1">
            <a:spLocks/>
          </p:cNvSpPr>
          <p:nvPr/>
        </p:nvSpPr>
        <p:spPr>
          <a:xfrm>
            <a:off x="6438500" y="2078230"/>
            <a:ext cx="5256120" cy="44046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THE OUTPUT</a:t>
            </a:r>
          </a:p>
          <a:p>
            <a:pPr marL="0" indent="0">
              <a:buNone/>
            </a:pPr>
            <a:r>
              <a:rPr lang="en-AU" dirty="0"/>
              <a:t>A line-by-line explanation you can paste into your notebook as documentation </a:t>
            </a:r>
          </a:p>
          <a:p>
            <a:pPr marL="0" indent="0">
              <a:buNone/>
            </a:pPr>
            <a:r>
              <a:rPr lang="en-AU" b="1" dirty="0"/>
              <a:t>WHY THIS MATTERS FOR REPRODUCIBILITY</a:t>
            </a:r>
          </a:p>
          <a:p>
            <a:pPr marL="0" indent="0">
              <a:buNone/>
            </a:pPr>
            <a:r>
              <a:rPr lang="en-AU" dirty="0"/>
              <a:t>Code you cannot explain is code you cannot defend. AI-assisted annotation turns inherited black boxes into documented, auditable steps.</a:t>
            </a:r>
          </a:p>
        </p:txBody>
      </p:sp>
    </p:spTree>
    <p:extLst>
      <p:ext uri="{BB962C8B-B14F-4D97-AF65-F5344CB8AC3E}">
        <p14:creationId xmlns:p14="http://schemas.microsoft.com/office/powerpoint/2010/main" val="2842005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105D4-8DE0-249A-4371-1571BEEA2BC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E08AB4-69BC-952A-53FD-57CF1AEB1C90}"/>
              </a:ext>
            </a:extLst>
          </p:cNvPr>
          <p:cNvSpPr>
            <a:spLocks noGrp="1"/>
          </p:cNvSpPr>
          <p:nvPr>
            <p:ph idx="1"/>
          </p:nvPr>
        </p:nvSpPr>
        <p:spPr>
          <a:xfrm>
            <a:off x="838200" y="1230818"/>
            <a:ext cx="10515600" cy="899433"/>
          </a:xfrm>
        </p:spPr>
        <p:txBody>
          <a:bodyPr/>
          <a:lstStyle/>
          <a:p>
            <a:pPr marL="0" indent="0">
              <a:buNone/>
            </a:pPr>
            <a:r>
              <a:rPr lang="en-AU" dirty="0"/>
              <a:t>AI can scaffold the structure of a notebook — the writing-up work that researchers often skip</a:t>
            </a:r>
          </a:p>
        </p:txBody>
      </p:sp>
      <p:sp>
        <p:nvSpPr>
          <p:cNvPr id="3" name="Title 2">
            <a:extLst>
              <a:ext uri="{FF2B5EF4-FFF2-40B4-BE49-F238E27FC236}">
                <a16:creationId xmlns:a16="http://schemas.microsoft.com/office/drawing/2014/main" id="{947628E7-2A36-B0A4-2C98-1E6603EBEA20}"/>
              </a:ext>
            </a:extLst>
          </p:cNvPr>
          <p:cNvSpPr>
            <a:spLocks noGrp="1"/>
          </p:cNvSpPr>
          <p:nvPr>
            <p:ph type="title"/>
          </p:nvPr>
        </p:nvSpPr>
        <p:spPr/>
        <p:txBody>
          <a:bodyPr>
            <a:normAutofit fontScale="90000"/>
          </a:bodyPr>
          <a:lstStyle/>
          <a:p>
            <a:r>
              <a:rPr lang="en-AU" dirty="0"/>
              <a:t>Use Case 3: Designing and Drafting Notebooks</a:t>
            </a:r>
          </a:p>
        </p:txBody>
      </p:sp>
      <p:sp>
        <p:nvSpPr>
          <p:cNvPr id="4" name="Content Placeholder 1">
            <a:extLst>
              <a:ext uri="{FF2B5EF4-FFF2-40B4-BE49-F238E27FC236}">
                <a16:creationId xmlns:a16="http://schemas.microsoft.com/office/drawing/2014/main" id="{4281906F-FF32-ED8B-F1B2-F28D50AEDAE1}"/>
              </a:ext>
            </a:extLst>
          </p:cNvPr>
          <p:cNvSpPr txBox="1">
            <a:spLocks/>
          </p:cNvSpPr>
          <p:nvPr/>
        </p:nvSpPr>
        <p:spPr>
          <a:xfrm>
            <a:off x="839880" y="2076552"/>
            <a:ext cx="5256120" cy="44046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WHAT AI CAN HELP WITH</a:t>
            </a:r>
          </a:p>
          <a:p>
            <a:pPr marL="0" indent="0">
              <a:buNone/>
            </a:pPr>
            <a:r>
              <a:rPr lang="en-AU" dirty="0">
                <a:solidFill>
                  <a:srgbClr val="00B050"/>
                </a:solidFill>
              </a:rPr>
              <a:t>✓</a:t>
            </a:r>
            <a:r>
              <a:rPr lang="en-AU" dirty="0"/>
              <a:t> Suggesting a logical structure for your analytical notebook </a:t>
            </a:r>
          </a:p>
          <a:p>
            <a:pPr marL="0" indent="0">
              <a:buNone/>
            </a:pPr>
            <a:r>
              <a:rPr lang="en-AU" dirty="0">
                <a:solidFill>
                  <a:srgbClr val="00B050"/>
                </a:solidFill>
              </a:rPr>
              <a:t>✓</a:t>
            </a:r>
            <a:r>
              <a:rPr lang="en-AU" dirty="0"/>
              <a:t> Drafting the prose explanation around your code chunks </a:t>
            </a:r>
          </a:p>
          <a:p>
            <a:pPr marL="0" indent="0">
              <a:buNone/>
            </a:pPr>
            <a:r>
              <a:rPr lang="en-AU" dirty="0">
                <a:solidFill>
                  <a:srgbClr val="00B050"/>
                </a:solidFill>
              </a:rPr>
              <a:t>✓</a:t>
            </a:r>
            <a:r>
              <a:rPr lang="en-AU" dirty="0"/>
              <a:t> Writing section introductions that explain the purpose of each analytical step </a:t>
            </a:r>
          </a:p>
          <a:p>
            <a:pPr marL="0" indent="0">
              <a:buNone/>
            </a:pPr>
            <a:r>
              <a:rPr lang="en-AU" dirty="0">
                <a:solidFill>
                  <a:srgbClr val="00B050"/>
                </a:solidFill>
              </a:rPr>
              <a:t>✓</a:t>
            </a:r>
            <a:r>
              <a:rPr lang="en-AU" dirty="0"/>
              <a:t> Generating a README for your GitHub repository </a:t>
            </a:r>
          </a:p>
          <a:p>
            <a:pPr marL="0" indent="0">
              <a:buNone/>
            </a:pPr>
            <a:r>
              <a:rPr lang="en-AU" dirty="0">
                <a:solidFill>
                  <a:srgbClr val="00B050"/>
                </a:solidFill>
              </a:rPr>
              <a:t>✓</a:t>
            </a:r>
            <a:r>
              <a:rPr lang="en-AU" dirty="0"/>
              <a:t> Drafting a data availability statement or methods section for a paper </a:t>
            </a:r>
          </a:p>
        </p:txBody>
      </p:sp>
      <p:sp>
        <p:nvSpPr>
          <p:cNvPr id="5" name="Content Placeholder 1">
            <a:extLst>
              <a:ext uri="{FF2B5EF4-FFF2-40B4-BE49-F238E27FC236}">
                <a16:creationId xmlns:a16="http://schemas.microsoft.com/office/drawing/2014/main" id="{9B4EFD61-0D10-21FF-589B-E9262E47CA5C}"/>
              </a:ext>
            </a:extLst>
          </p:cNvPr>
          <p:cNvSpPr txBox="1">
            <a:spLocks/>
          </p:cNvSpPr>
          <p:nvPr/>
        </p:nvSpPr>
        <p:spPr>
          <a:xfrm>
            <a:off x="6438500" y="2078230"/>
            <a:ext cx="5256120" cy="44046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EXAMPLE PROMPT</a:t>
            </a:r>
          </a:p>
          <a:p>
            <a:pPr marL="0" indent="0">
              <a:buNone/>
            </a:pPr>
            <a:r>
              <a:rPr lang="en-AU" dirty="0"/>
              <a:t>“I am writing a Quarto notebook documenting a corpus analysis of hedging in academic writing. The analysis has four steps: data loading, keyword extraction, concordance analysis, and frequency visualisation. Please draft a structure for the notebook with section headings and short introductory paragraphs for each section.” </a:t>
            </a:r>
          </a:p>
          <a:p>
            <a:pPr marL="0" indent="0">
              <a:buNone/>
            </a:pPr>
            <a:r>
              <a:rPr lang="en-AU" b="1" dirty="0"/>
              <a:t>RESULT</a:t>
            </a:r>
          </a:p>
          <a:p>
            <a:pPr marL="0" indent="0">
              <a:buNone/>
            </a:pPr>
            <a:r>
              <a:rPr lang="en-AU" dirty="0"/>
              <a:t>A complete scaffold in minutes — you fill in the substance.</a:t>
            </a:r>
          </a:p>
        </p:txBody>
      </p:sp>
    </p:spTree>
    <p:extLst>
      <p:ext uri="{BB962C8B-B14F-4D97-AF65-F5344CB8AC3E}">
        <p14:creationId xmlns:p14="http://schemas.microsoft.com/office/powerpoint/2010/main" val="1861431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D2B1B-A10A-9849-8BC8-DBE6B16BCAD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F6A918-F692-01E1-1186-D78ED8B6ACF5}"/>
              </a:ext>
            </a:extLst>
          </p:cNvPr>
          <p:cNvSpPr>
            <a:spLocks noGrp="1"/>
          </p:cNvSpPr>
          <p:nvPr>
            <p:ph idx="1"/>
          </p:nvPr>
        </p:nvSpPr>
        <p:spPr>
          <a:xfrm>
            <a:off x="838200" y="1230818"/>
            <a:ext cx="10515600" cy="899433"/>
          </a:xfrm>
        </p:spPr>
        <p:txBody>
          <a:bodyPr/>
          <a:lstStyle/>
          <a:p>
            <a:pPr marL="0" indent="0">
              <a:buNone/>
            </a:pPr>
            <a:r>
              <a:rPr lang="en-AU" dirty="0"/>
              <a:t>AI can help you set up the infrastructure for transparent research — even if you've never used GitHub</a:t>
            </a:r>
          </a:p>
        </p:txBody>
      </p:sp>
      <p:sp>
        <p:nvSpPr>
          <p:cNvPr id="3" name="Title 2">
            <a:extLst>
              <a:ext uri="{FF2B5EF4-FFF2-40B4-BE49-F238E27FC236}">
                <a16:creationId xmlns:a16="http://schemas.microsoft.com/office/drawing/2014/main" id="{B7D312B5-7C80-03AE-9288-E0761C540DA8}"/>
              </a:ext>
            </a:extLst>
          </p:cNvPr>
          <p:cNvSpPr>
            <a:spLocks noGrp="1"/>
          </p:cNvSpPr>
          <p:nvPr>
            <p:ph type="title"/>
          </p:nvPr>
        </p:nvSpPr>
        <p:spPr/>
        <p:txBody>
          <a:bodyPr>
            <a:normAutofit fontScale="90000"/>
          </a:bodyPr>
          <a:lstStyle/>
          <a:p>
            <a:r>
              <a:rPr lang="en-AU" dirty="0"/>
              <a:t>Use Case 4: Setting Up GitHub Repositories</a:t>
            </a:r>
          </a:p>
        </p:txBody>
      </p:sp>
      <p:sp>
        <p:nvSpPr>
          <p:cNvPr id="4" name="Content Placeholder 1">
            <a:extLst>
              <a:ext uri="{FF2B5EF4-FFF2-40B4-BE49-F238E27FC236}">
                <a16:creationId xmlns:a16="http://schemas.microsoft.com/office/drawing/2014/main" id="{B699927A-EA3A-C606-76EE-5FA51187A353}"/>
              </a:ext>
            </a:extLst>
          </p:cNvPr>
          <p:cNvSpPr txBox="1">
            <a:spLocks/>
          </p:cNvSpPr>
          <p:nvPr/>
        </p:nvSpPr>
        <p:spPr>
          <a:xfrm>
            <a:off x="839880" y="2076552"/>
            <a:ext cx="5256120" cy="44046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WHAT RESEARCHERS OFTEN SKIP</a:t>
            </a:r>
          </a:p>
          <a:p>
            <a:r>
              <a:rPr lang="en-AU" dirty="0"/>
              <a:t>Writing a clear README (what is this repository for?) </a:t>
            </a:r>
          </a:p>
          <a:p>
            <a:r>
              <a:rPr lang="en-AU" dirty="0"/>
              <a:t>Creating a logical folder structure - Writing a data availability statement </a:t>
            </a:r>
          </a:p>
          <a:p>
            <a:r>
              <a:rPr lang="en-AU" dirty="0"/>
              <a:t>Adding a license file </a:t>
            </a:r>
          </a:p>
          <a:p>
            <a:r>
              <a:rPr lang="en-AU" dirty="0"/>
              <a:t>Documenting dependencies</a:t>
            </a:r>
          </a:p>
          <a:p>
            <a:r>
              <a:rPr lang="en-AU" dirty="0"/>
              <a:t>You add your specific details, links, and citation </a:t>
            </a:r>
          </a:p>
        </p:txBody>
      </p:sp>
      <p:sp>
        <p:nvSpPr>
          <p:cNvPr id="5" name="Content Placeholder 1">
            <a:extLst>
              <a:ext uri="{FF2B5EF4-FFF2-40B4-BE49-F238E27FC236}">
                <a16:creationId xmlns:a16="http://schemas.microsoft.com/office/drawing/2014/main" id="{EA1DD2BA-0009-70C0-69C7-4FD0BEA9397B}"/>
              </a:ext>
            </a:extLst>
          </p:cNvPr>
          <p:cNvSpPr txBox="1">
            <a:spLocks/>
          </p:cNvSpPr>
          <p:nvPr/>
        </p:nvSpPr>
        <p:spPr>
          <a:xfrm>
            <a:off x="6438500" y="2078230"/>
            <a:ext cx="5256120" cy="4404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dirty="0"/>
              <a:t>WHAT AI CAN GENERATE FOR YOU</a:t>
            </a:r>
          </a:p>
          <a:p>
            <a:pPr marL="0" indent="0">
              <a:buNone/>
            </a:pPr>
            <a:r>
              <a:rPr lang="en-AU" sz="2400" dirty="0"/>
              <a:t>“Please write a README for a GitHub repository containing an R notebook analysing hedging in academic writing. The repository includes: the notebook (.</a:t>
            </a:r>
            <a:r>
              <a:rPr lang="en-AU" sz="2400" dirty="0" err="1"/>
              <a:t>qmd</a:t>
            </a:r>
            <a:r>
              <a:rPr lang="en-AU" sz="2400" dirty="0"/>
              <a:t>), an annotation guide (.pdf), and a data availability note. The associated paper is published in the Journal of Corpus Linguistics.”</a:t>
            </a:r>
          </a:p>
          <a:p>
            <a:pPr marL="0" indent="0">
              <a:buNone/>
            </a:pPr>
            <a:r>
              <a:rPr lang="en-AU" sz="2400" b="1" dirty="0"/>
              <a:t>OUTCOME</a:t>
            </a:r>
          </a:p>
          <a:p>
            <a:pPr marL="0" indent="0">
              <a:buNone/>
            </a:pPr>
            <a:r>
              <a:rPr lang="en-AU" sz="2400" dirty="0"/>
              <a:t>A repository others can actually navigate</a:t>
            </a:r>
          </a:p>
        </p:txBody>
      </p:sp>
    </p:spTree>
    <p:extLst>
      <p:ext uri="{BB962C8B-B14F-4D97-AF65-F5344CB8AC3E}">
        <p14:creationId xmlns:p14="http://schemas.microsoft.com/office/powerpoint/2010/main" val="216844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164D6-F2FA-543A-4A6E-781FB094FFDC}"/>
              </a:ext>
            </a:extLst>
          </p:cNvPr>
          <p:cNvSpPr>
            <a:spLocks noGrp="1"/>
          </p:cNvSpPr>
          <p:nvPr>
            <p:ph idx="1"/>
          </p:nvPr>
        </p:nvSpPr>
        <p:spPr>
          <a:xfrm>
            <a:off x="838200" y="1230818"/>
            <a:ext cx="10515600" cy="5370949"/>
          </a:xfrm>
        </p:spPr>
        <p:txBody>
          <a:bodyPr>
            <a:normAutofit fontScale="92500" lnSpcReduction="20000"/>
          </a:bodyPr>
          <a:lstStyle/>
          <a:p>
            <a:pPr marL="0" indent="0">
              <a:buNone/>
            </a:pPr>
            <a:r>
              <a:rPr lang="en-AU" dirty="0"/>
              <a:t>AI-assisted research in practice: a real example of responsible use</a:t>
            </a:r>
          </a:p>
          <a:p>
            <a:pPr marL="0" indent="0">
              <a:buNone/>
            </a:pPr>
            <a:r>
              <a:rPr lang="en-AU" dirty="0"/>
              <a:t>LADAL Tutorial: “Privacy-Preserving Analysis with Local LLMs: Generating Synthetic Data Proxies” (Schweinberger, 2026 @ ladal.edu.au) </a:t>
            </a:r>
          </a:p>
          <a:p>
            <a:pPr marL="0" indent="0">
              <a:buNone/>
            </a:pPr>
            <a:endParaRPr lang="en-AU" dirty="0"/>
          </a:p>
          <a:p>
            <a:pPr marL="0" indent="0">
              <a:buNone/>
            </a:pPr>
            <a:r>
              <a:rPr lang="en-AU" dirty="0"/>
              <a:t>AI Statement from that tutorial</a:t>
            </a:r>
          </a:p>
          <a:p>
            <a:pPr marL="0" indent="0">
              <a:buNone/>
            </a:pPr>
            <a:r>
              <a:rPr lang="en-AU" dirty="0"/>
              <a:t>“This tutorial was developed with the assistance of Claude (claude.ai). Claude was used to help revise the tutorial text, structure the instructional content, generate the R code examples, and write quiz questions. All content was reviewed, edited, and approved by the author, who takes full responsibility for the accuracy and pedagogical appropriateness of the material.” </a:t>
            </a:r>
          </a:p>
          <a:p>
            <a:pPr marL="0" indent="0">
              <a:buNone/>
            </a:pPr>
            <a:r>
              <a:rPr lang="en-AU" dirty="0"/>
              <a:t>THREE THINGS TO NOTICE</a:t>
            </a:r>
          </a:p>
          <a:p>
            <a:pPr marL="514350" indent="-514350">
              <a:buAutoNum type="arabicPeriod"/>
            </a:pPr>
            <a:r>
              <a:rPr lang="en-AU" dirty="0"/>
              <a:t>AI use is disclosed — transparency, not concealment </a:t>
            </a:r>
          </a:p>
          <a:p>
            <a:pPr marL="514350" indent="-514350">
              <a:buAutoNum type="arabicPeriod"/>
            </a:pPr>
            <a:r>
              <a:rPr lang="en-AU" dirty="0"/>
              <a:t>The human role is specific: review, edit, approve </a:t>
            </a:r>
          </a:p>
          <a:p>
            <a:pPr marL="514350" indent="-514350">
              <a:buAutoNum type="arabicPeriod"/>
            </a:pPr>
            <a:r>
              <a:rPr lang="en-AU" dirty="0"/>
              <a:t>Responsibility stays with the author — not the AI</a:t>
            </a:r>
          </a:p>
        </p:txBody>
      </p:sp>
      <p:sp>
        <p:nvSpPr>
          <p:cNvPr id="3" name="Title 2">
            <a:extLst>
              <a:ext uri="{FF2B5EF4-FFF2-40B4-BE49-F238E27FC236}">
                <a16:creationId xmlns:a16="http://schemas.microsoft.com/office/drawing/2014/main" id="{3E72F287-0E90-C1AF-B498-2EABC7604FF1}"/>
              </a:ext>
            </a:extLst>
          </p:cNvPr>
          <p:cNvSpPr>
            <a:spLocks noGrp="1"/>
          </p:cNvSpPr>
          <p:nvPr>
            <p:ph type="title"/>
          </p:nvPr>
        </p:nvSpPr>
        <p:spPr/>
        <p:txBody>
          <a:bodyPr>
            <a:normAutofit fontScale="90000"/>
          </a:bodyPr>
          <a:lstStyle/>
          <a:p>
            <a:r>
              <a:rPr lang="en-AU" dirty="0"/>
              <a:t>A Live Example: The LADAL Privacy Tutorial</a:t>
            </a:r>
          </a:p>
        </p:txBody>
      </p:sp>
    </p:spTree>
    <p:extLst>
      <p:ext uri="{BB962C8B-B14F-4D97-AF65-F5344CB8AC3E}">
        <p14:creationId xmlns:p14="http://schemas.microsoft.com/office/powerpoint/2010/main" val="1188459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57FE8C-B99C-F7A0-F288-58D8B915CBC6}"/>
              </a:ext>
            </a:extLst>
          </p:cNvPr>
          <p:cNvSpPr>
            <a:spLocks noGrp="1"/>
          </p:cNvSpPr>
          <p:nvPr>
            <p:ph idx="1"/>
          </p:nvPr>
        </p:nvSpPr>
        <p:spPr>
          <a:xfrm>
            <a:off x="838199" y="2009670"/>
            <a:ext cx="5257801" cy="4572000"/>
          </a:xfrm>
        </p:spPr>
        <p:txBody>
          <a:bodyPr>
            <a:noAutofit/>
          </a:bodyPr>
          <a:lstStyle/>
          <a:p>
            <a:pPr marL="0" indent="0">
              <a:buNone/>
            </a:pPr>
            <a:r>
              <a:rPr lang="en-AU" sz="2000" b="1" dirty="0"/>
              <a:t>WHY DISCLOSURE MATTERS</a:t>
            </a:r>
          </a:p>
          <a:p>
            <a:r>
              <a:rPr lang="en-AU" sz="2000" dirty="0"/>
              <a:t>It is a transparency practice, consistent with everything argued in Part 1 </a:t>
            </a:r>
          </a:p>
          <a:p>
            <a:r>
              <a:rPr lang="en-AU" sz="2000" dirty="0"/>
              <a:t>It is increasingly required by journals and institutions </a:t>
            </a:r>
          </a:p>
          <a:p>
            <a:r>
              <a:rPr lang="en-AU" sz="2000" dirty="0"/>
              <a:t>It protects you: responsibility stays with the author </a:t>
            </a:r>
          </a:p>
          <a:p>
            <a:r>
              <a:rPr lang="en-AU" sz="2000" dirty="0"/>
              <a:t>It contributes to emerging norms in the field</a:t>
            </a:r>
          </a:p>
          <a:p>
            <a:pPr marL="0" indent="0">
              <a:buNone/>
            </a:pPr>
            <a:r>
              <a:rPr lang="en-AU" sz="2000" b="1" dirty="0"/>
              <a:t>TEMPLATE</a:t>
            </a:r>
          </a:p>
          <a:p>
            <a:pPr marL="0" indent="0">
              <a:buNone/>
            </a:pPr>
            <a:r>
              <a:rPr lang="en-AU" sz="2000" dirty="0"/>
              <a:t>“[Tool] was used to [specific tasks]. All content was reviewed and [edited/approved] by [author], who takes full responsibility for its accuracy.” </a:t>
            </a:r>
          </a:p>
        </p:txBody>
      </p:sp>
      <p:sp>
        <p:nvSpPr>
          <p:cNvPr id="3" name="Title 2">
            <a:extLst>
              <a:ext uri="{FF2B5EF4-FFF2-40B4-BE49-F238E27FC236}">
                <a16:creationId xmlns:a16="http://schemas.microsoft.com/office/drawing/2014/main" id="{30B96DA2-4175-88ED-0166-8A0B0B125AE7}"/>
              </a:ext>
            </a:extLst>
          </p:cNvPr>
          <p:cNvSpPr>
            <a:spLocks noGrp="1"/>
          </p:cNvSpPr>
          <p:nvPr>
            <p:ph type="title"/>
          </p:nvPr>
        </p:nvSpPr>
        <p:spPr/>
        <p:txBody>
          <a:bodyPr>
            <a:normAutofit fontScale="90000"/>
          </a:bodyPr>
          <a:lstStyle/>
          <a:p>
            <a:r>
              <a:rPr lang="en-AU" dirty="0"/>
              <a:t>The AI Transparency Statement: A Model</a:t>
            </a:r>
          </a:p>
        </p:txBody>
      </p:sp>
      <p:sp>
        <p:nvSpPr>
          <p:cNvPr id="4" name="Content Placeholder 1">
            <a:extLst>
              <a:ext uri="{FF2B5EF4-FFF2-40B4-BE49-F238E27FC236}">
                <a16:creationId xmlns:a16="http://schemas.microsoft.com/office/drawing/2014/main" id="{95A6F815-8045-2BB5-FA10-89F5FDA71C9A}"/>
              </a:ext>
            </a:extLst>
          </p:cNvPr>
          <p:cNvSpPr txBox="1">
            <a:spLocks/>
          </p:cNvSpPr>
          <p:nvPr/>
        </p:nvSpPr>
        <p:spPr>
          <a:xfrm>
            <a:off x="6096000" y="2009670"/>
            <a:ext cx="573091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b="1" dirty="0"/>
              <a:t>WHAT A GOOD TRANSPARENCY STATEMENT INCLUDES</a:t>
            </a:r>
          </a:p>
          <a:p>
            <a:pPr marL="0" indent="0">
              <a:buFont typeface="Arial" panose="020B0604020202020204" pitchFamily="34" charset="0"/>
              <a:buNone/>
            </a:pPr>
            <a:r>
              <a:rPr lang="en-AU" sz="2000" dirty="0">
                <a:solidFill>
                  <a:srgbClr val="00B050"/>
                </a:solidFill>
              </a:rPr>
              <a:t>✓</a:t>
            </a:r>
            <a:r>
              <a:rPr lang="en-AU" sz="2000" dirty="0"/>
              <a:t> Which AI tool(s) were used </a:t>
            </a:r>
          </a:p>
          <a:p>
            <a:pPr marL="0" indent="0">
              <a:buFont typeface="Arial" panose="020B0604020202020204" pitchFamily="34" charset="0"/>
              <a:buNone/>
            </a:pPr>
            <a:r>
              <a:rPr lang="en-AU" sz="2000" dirty="0">
                <a:solidFill>
                  <a:srgbClr val="00B050"/>
                </a:solidFill>
              </a:rPr>
              <a:t>✓ </a:t>
            </a:r>
            <a:r>
              <a:rPr lang="en-AU" sz="2000" dirty="0"/>
              <a:t>What specific tasks they were used for </a:t>
            </a:r>
          </a:p>
          <a:p>
            <a:pPr marL="0" indent="0">
              <a:buFont typeface="Arial" panose="020B0604020202020204" pitchFamily="34" charset="0"/>
              <a:buNone/>
            </a:pPr>
            <a:r>
              <a:rPr lang="en-AU" sz="2000" dirty="0">
                <a:solidFill>
                  <a:srgbClr val="00B050"/>
                </a:solidFill>
              </a:rPr>
              <a:t>✓ </a:t>
            </a:r>
            <a:r>
              <a:rPr lang="en-AU" sz="2000" dirty="0"/>
              <a:t>What human review and approval was undertaken </a:t>
            </a:r>
          </a:p>
          <a:p>
            <a:pPr marL="0" indent="0">
              <a:buFont typeface="Arial" panose="020B0604020202020204" pitchFamily="34" charset="0"/>
              <a:buNone/>
            </a:pPr>
            <a:r>
              <a:rPr lang="en-AU" sz="2000" dirty="0">
                <a:solidFill>
                  <a:srgbClr val="00B050"/>
                </a:solidFill>
              </a:rPr>
              <a:t>✓ </a:t>
            </a:r>
            <a:r>
              <a:rPr lang="en-AU" sz="2000" dirty="0"/>
              <a:t>Who takes responsibility for the content </a:t>
            </a:r>
          </a:p>
          <a:p>
            <a:pPr marL="0" indent="0">
              <a:buFont typeface="Arial" panose="020B0604020202020204" pitchFamily="34" charset="0"/>
              <a:buNone/>
            </a:pPr>
            <a:r>
              <a:rPr lang="en-AU" sz="2000" b="1" dirty="0"/>
              <a:t>WHAT IT IS NOT</a:t>
            </a:r>
          </a:p>
          <a:p>
            <a:pPr marL="0" indent="0">
              <a:buFont typeface="Arial" panose="020B0604020202020204" pitchFamily="34" charset="0"/>
              <a:buNone/>
            </a:pPr>
            <a:r>
              <a:rPr lang="en-AU" sz="2000" dirty="0">
                <a:solidFill>
                  <a:srgbClr val="FF0000"/>
                </a:solidFill>
              </a:rPr>
              <a:t>✗ </a:t>
            </a:r>
            <a:r>
              <a:rPr lang="en-AU" sz="2000" dirty="0"/>
              <a:t>A blanket "AI may have been used" </a:t>
            </a:r>
          </a:p>
          <a:p>
            <a:pPr marL="0" indent="0">
              <a:buFont typeface="Arial" panose="020B0604020202020204" pitchFamily="34" charset="0"/>
              <a:buNone/>
            </a:pPr>
            <a:r>
              <a:rPr lang="en-AU" sz="2000" dirty="0">
                <a:solidFill>
                  <a:srgbClr val="FF0000"/>
                </a:solidFill>
              </a:rPr>
              <a:t>✗ </a:t>
            </a:r>
            <a:r>
              <a:rPr lang="en-AU" sz="2000" dirty="0"/>
              <a:t>A liability disclaimer </a:t>
            </a:r>
          </a:p>
          <a:p>
            <a:pPr marL="0" indent="0">
              <a:buFont typeface="Arial" panose="020B0604020202020204" pitchFamily="34" charset="0"/>
              <a:buNone/>
            </a:pPr>
            <a:r>
              <a:rPr lang="en-AU" sz="2000" dirty="0">
                <a:solidFill>
                  <a:srgbClr val="FF0000"/>
                </a:solidFill>
              </a:rPr>
              <a:t>✗ </a:t>
            </a:r>
            <a:r>
              <a:rPr lang="en-AU" sz="2000" dirty="0"/>
              <a:t>A reason to reduce your own critical engagement </a:t>
            </a:r>
          </a:p>
        </p:txBody>
      </p:sp>
      <p:sp>
        <p:nvSpPr>
          <p:cNvPr id="5" name="Content Placeholder 1">
            <a:extLst>
              <a:ext uri="{FF2B5EF4-FFF2-40B4-BE49-F238E27FC236}">
                <a16:creationId xmlns:a16="http://schemas.microsoft.com/office/drawing/2014/main" id="{D47160E2-4680-0DCD-7199-33E74EF9AC50}"/>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dirty="0"/>
              <a:t>Disclose AI use — always, specifically, and honestly</a:t>
            </a:r>
          </a:p>
        </p:txBody>
      </p:sp>
    </p:spTree>
    <p:extLst>
      <p:ext uri="{BB962C8B-B14F-4D97-AF65-F5344CB8AC3E}">
        <p14:creationId xmlns:p14="http://schemas.microsoft.com/office/powerpoint/2010/main" val="676964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AAB3C-8C73-7610-2B53-30DDCAB970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8A3C3-A298-37E0-45F4-0416B52820AC}"/>
              </a:ext>
            </a:extLst>
          </p:cNvPr>
          <p:cNvSpPr>
            <a:spLocks noGrp="1"/>
          </p:cNvSpPr>
          <p:nvPr>
            <p:ph idx="1"/>
          </p:nvPr>
        </p:nvSpPr>
        <p:spPr>
          <a:xfrm>
            <a:off x="838200" y="3081867"/>
            <a:ext cx="10515600" cy="1580444"/>
          </a:xfrm>
        </p:spPr>
        <p:txBody>
          <a:bodyPr>
            <a:normAutofit/>
          </a:bodyPr>
          <a:lstStyle/>
          <a:p>
            <a:pPr marL="0" indent="0" algn="ctr">
              <a:buNone/>
            </a:pPr>
            <a:r>
              <a:rPr lang="en-US" sz="4800" b="1" dirty="0"/>
              <a:t>WHERE AI FAILS</a:t>
            </a:r>
            <a:endParaRPr lang="en-AU" sz="4800" dirty="0"/>
          </a:p>
        </p:txBody>
      </p:sp>
    </p:spTree>
    <p:extLst>
      <p:ext uri="{BB962C8B-B14F-4D97-AF65-F5344CB8AC3E}">
        <p14:creationId xmlns:p14="http://schemas.microsoft.com/office/powerpoint/2010/main" val="3028617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645B4-A2CC-DF12-0D7E-E2B7B4CA2ED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325AA-D9CC-ABC2-7CAA-0EC0653E0B5E}"/>
              </a:ext>
            </a:extLst>
          </p:cNvPr>
          <p:cNvSpPr>
            <a:spLocks noGrp="1"/>
          </p:cNvSpPr>
          <p:nvPr>
            <p:ph idx="1"/>
          </p:nvPr>
        </p:nvSpPr>
        <p:spPr>
          <a:xfrm>
            <a:off x="838200" y="2009670"/>
            <a:ext cx="5257800" cy="4167293"/>
          </a:xfrm>
        </p:spPr>
        <p:txBody>
          <a:bodyPr>
            <a:normAutofit/>
          </a:bodyPr>
          <a:lstStyle/>
          <a:p>
            <a:pPr marL="0" indent="0">
              <a:buNone/>
            </a:pPr>
            <a:r>
              <a:rPr lang="en-AU" sz="2400" b="1" dirty="0"/>
              <a:t>AI-ASSISTED (legitimate)</a:t>
            </a:r>
          </a:p>
          <a:p>
            <a:r>
              <a:rPr lang="en-AU" sz="2400" dirty="0"/>
              <a:t>AI helps write the code; human runs and interprets it </a:t>
            </a:r>
          </a:p>
          <a:p>
            <a:r>
              <a:rPr lang="en-AU" sz="2400" dirty="0"/>
              <a:t>AI drafts the notebook structure; human fills the substance </a:t>
            </a:r>
          </a:p>
          <a:p>
            <a:r>
              <a:rPr lang="en-AU" sz="2400" dirty="0"/>
              <a:t>AI explains someone else's code; human decides to use it </a:t>
            </a:r>
          </a:p>
          <a:p>
            <a:r>
              <a:rPr lang="en-AU" sz="2400" dirty="0"/>
              <a:t>AI suggests a visualisation approach; human implements it</a:t>
            </a:r>
          </a:p>
        </p:txBody>
      </p:sp>
      <p:sp>
        <p:nvSpPr>
          <p:cNvPr id="3" name="Title 2">
            <a:extLst>
              <a:ext uri="{FF2B5EF4-FFF2-40B4-BE49-F238E27FC236}">
                <a16:creationId xmlns:a16="http://schemas.microsoft.com/office/drawing/2014/main" id="{122A232A-AA39-C295-C78B-7DDB422D1FA4}"/>
              </a:ext>
            </a:extLst>
          </p:cNvPr>
          <p:cNvSpPr>
            <a:spLocks noGrp="1"/>
          </p:cNvSpPr>
          <p:nvPr>
            <p:ph type="title"/>
          </p:nvPr>
        </p:nvSpPr>
        <p:spPr/>
        <p:txBody>
          <a:bodyPr>
            <a:normAutofit fontScale="90000"/>
          </a:bodyPr>
          <a:lstStyle/>
          <a:p>
            <a:r>
              <a:rPr lang="en-AU" dirty="0"/>
              <a:t>The Line You Must Not Cross</a:t>
            </a:r>
          </a:p>
        </p:txBody>
      </p:sp>
      <p:sp>
        <p:nvSpPr>
          <p:cNvPr id="4" name="Content Placeholder 1">
            <a:extLst>
              <a:ext uri="{FF2B5EF4-FFF2-40B4-BE49-F238E27FC236}">
                <a16:creationId xmlns:a16="http://schemas.microsoft.com/office/drawing/2014/main" id="{372493E2-9FCC-56D8-C132-5C05D3F47C8C}"/>
              </a:ext>
            </a:extLst>
          </p:cNvPr>
          <p:cNvSpPr txBox="1">
            <a:spLocks/>
          </p:cNvSpPr>
          <p:nvPr/>
        </p:nvSpPr>
        <p:spPr>
          <a:xfrm>
            <a:off x="6096000" y="2009670"/>
            <a:ext cx="573091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dirty="0"/>
              <a:t>AI-CONDUCTED (not legitimate)</a:t>
            </a:r>
          </a:p>
          <a:p>
            <a:r>
              <a:rPr lang="en-AU" sz="2400" dirty="0"/>
              <a:t>AI analyses your data and you report its output </a:t>
            </a:r>
          </a:p>
          <a:p>
            <a:r>
              <a:rPr lang="en-AU" sz="2400" dirty="0"/>
              <a:t>AI codes your qualitative data without human verification </a:t>
            </a:r>
          </a:p>
          <a:p>
            <a:r>
              <a:rPr lang="en-AU" sz="2400" dirty="0"/>
              <a:t>AI interprets concordance lines and you accept the reading </a:t>
            </a:r>
          </a:p>
          <a:p>
            <a:r>
              <a:rPr lang="en-AU" sz="2400" dirty="0"/>
              <a:t>AI generates your results section from raw data </a:t>
            </a:r>
          </a:p>
          <a:p>
            <a:pPr marL="0" indent="0">
              <a:buNone/>
            </a:pPr>
            <a:r>
              <a:rPr lang="en-AU" sz="2400" dirty="0"/>
              <a:t>The difference: is the human making the analytical decisions, or is the AI?</a:t>
            </a:r>
          </a:p>
        </p:txBody>
      </p:sp>
      <p:sp>
        <p:nvSpPr>
          <p:cNvPr id="5" name="Content Placeholder 1">
            <a:extLst>
              <a:ext uri="{FF2B5EF4-FFF2-40B4-BE49-F238E27FC236}">
                <a16:creationId xmlns:a16="http://schemas.microsoft.com/office/drawing/2014/main" id="{35477BB7-4E92-20AB-4C8E-0987FAF83A25}"/>
              </a:ext>
            </a:extLst>
          </p:cNvPr>
          <p:cNvSpPr txBox="1">
            <a:spLocks/>
          </p:cNvSpPr>
          <p:nvPr/>
        </p:nvSpPr>
        <p:spPr>
          <a:xfrm>
            <a:off x="829827" y="1232498"/>
            <a:ext cx="10755922" cy="6867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There is a clear line between AI-assisted research and AI-conducted research. Do not cross it.</a:t>
            </a:r>
          </a:p>
        </p:txBody>
      </p:sp>
    </p:spTree>
    <p:extLst>
      <p:ext uri="{BB962C8B-B14F-4D97-AF65-F5344CB8AC3E}">
        <p14:creationId xmlns:p14="http://schemas.microsoft.com/office/powerpoint/2010/main" val="2284842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C1899-9EB1-984D-05AD-B4EC257331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4E0841-4FE7-1AB6-3E8C-061E50E5CFE1}"/>
              </a:ext>
            </a:extLst>
          </p:cNvPr>
          <p:cNvSpPr>
            <a:spLocks noGrp="1"/>
          </p:cNvSpPr>
          <p:nvPr>
            <p:ph idx="1"/>
          </p:nvPr>
        </p:nvSpPr>
        <p:spPr>
          <a:xfrm>
            <a:off x="838199" y="2009670"/>
            <a:ext cx="5257801" cy="4167293"/>
          </a:xfrm>
        </p:spPr>
        <p:txBody>
          <a:bodyPr>
            <a:normAutofit/>
          </a:bodyPr>
          <a:lstStyle/>
          <a:p>
            <a:pPr marL="0" indent="0">
              <a:buNone/>
            </a:pPr>
            <a:r>
              <a:rPr lang="en-AU" sz="2200" b="1" dirty="0"/>
              <a:t>THE SPECIFIC PROBLEMS</a:t>
            </a:r>
          </a:p>
          <a:p>
            <a:pPr marL="457200" indent="-457200">
              <a:buAutoNum type="arabicPeriod"/>
            </a:pPr>
            <a:r>
              <a:rPr lang="en-AU" sz="2200" b="1" dirty="0"/>
              <a:t>NO GENUINE CONTEXTUAL UNDERSTANDING </a:t>
            </a:r>
            <a:br>
              <a:rPr lang="en-AU" sz="2200" dirty="0"/>
            </a:br>
            <a:r>
              <a:rPr lang="en-AU" sz="2200" dirty="0"/>
              <a:t>LLMs work on token sequences, not on the social and interactional context that gives utterances their pragmatic meaning </a:t>
            </a:r>
          </a:p>
          <a:p>
            <a:pPr marL="457200" indent="-457200">
              <a:buAutoNum type="arabicPeriod"/>
            </a:pPr>
            <a:r>
              <a:rPr lang="en-AU" sz="2200" b="1" dirty="0"/>
              <a:t>INCONSISTENCY </a:t>
            </a:r>
            <a:br>
              <a:rPr lang="en-AU" sz="2200" dirty="0"/>
            </a:br>
            <a:r>
              <a:rPr lang="en-AU" sz="2200" dirty="0"/>
              <a:t>The same example coded in different sessions may receive different labels — non-deterministic outputs undermine inter-rater reliability </a:t>
            </a:r>
          </a:p>
        </p:txBody>
      </p:sp>
      <p:sp>
        <p:nvSpPr>
          <p:cNvPr id="3" name="Title 2">
            <a:extLst>
              <a:ext uri="{FF2B5EF4-FFF2-40B4-BE49-F238E27FC236}">
                <a16:creationId xmlns:a16="http://schemas.microsoft.com/office/drawing/2014/main" id="{35AC706D-50FC-D23B-DAF3-746F05E70F11}"/>
              </a:ext>
            </a:extLst>
          </p:cNvPr>
          <p:cNvSpPr>
            <a:spLocks noGrp="1"/>
          </p:cNvSpPr>
          <p:nvPr>
            <p:ph type="title"/>
          </p:nvPr>
        </p:nvSpPr>
        <p:spPr/>
        <p:txBody>
          <a:bodyPr>
            <a:normAutofit fontScale="90000"/>
          </a:bodyPr>
          <a:lstStyle/>
          <a:p>
            <a:r>
              <a:rPr lang="en-AU" dirty="0"/>
              <a:t>Why AI Must Not Conduct Qualitative Analysis</a:t>
            </a:r>
          </a:p>
        </p:txBody>
      </p:sp>
      <p:sp>
        <p:nvSpPr>
          <p:cNvPr id="4" name="Content Placeholder 1">
            <a:extLst>
              <a:ext uri="{FF2B5EF4-FFF2-40B4-BE49-F238E27FC236}">
                <a16:creationId xmlns:a16="http://schemas.microsoft.com/office/drawing/2014/main" id="{5A0BB6A4-03BA-49C0-02BB-037C28D923ED}"/>
              </a:ext>
            </a:extLst>
          </p:cNvPr>
          <p:cNvSpPr txBox="1">
            <a:spLocks/>
          </p:cNvSpPr>
          <p:nvPr/>
        </p:nvSpPr>
        <p:spPr>
          <a:xfrm>
            <a:off x="6096000" y="2522136"/>
            <a:ext cx="5730910" cy="40595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AU" sz="2400" b="1" dirty="0"/>
              <a:t>NO AUDIT TRAIL </a:t>
            </a:r>
            <a:br>
              <a:rPr lang="en-AU" sz="2400" dirty="0"/>
            </a:br>
            <a:r>
              <a:rPr lang="en-AU" sz="2400" dirty="0"/>
              <a:t>You cannot ask the model why it assigned a code. Its "reasoning" cannot be inspected or defended. </a:t>
            </a:r>
          </a:p>
          <a:p>
            <a:pPr marL="457200" indent="-457200">
              <a:buAutoNum type="arabicPeriod" startAt="3"/>
            </a:pPr>
            <a:r>
              <a:rPr lang="en-AU" sz="2400" b="1" dirty="0"/>
              <a:t>IRREPRODUCIBILITY </a:t>
            </a:r>
            <a:br>
              <a:rPr lang="en-AU" sz="2400" dirty="0"/>
            </a:br>
            <a:r>
              <a:rPr lang="en-AU" sz="2400" dirty="0"/>
              <a:t>Another researcher using the same model and prompt will likely get different results. Model updates change outputs silently. </a:t>
            </a:r>
          </a:p>
          <a:p>
            <a:pPr marL="457200" indent="-457200">
              <a:buAutoNum type="arabicPeriod" startAt="3"/>
            </a:pPr>
            <a:r>
              <a:rPr lang="en-AU" sz="2400" b="1" dirty="0"/>
              <a:t>MISALIGNMENT WITH YOUR SCHEME</a:t>
            </a:r>
            <a:br>
              <a:rPr lang="en-AU" sz="2400" dirty="0"/>
            </a:br>
            <a:r>
              <a:rPr lang="en-AU" sz="2400" dirty="0"/>
              <a:t>The model applies patterns from training data, not your specific theoretical framework. It will confidently apply the wrong categories.</a:t>
            </a:r>
          </a:p>
        </p:txBody>
      </p:sp>
      <p:sp>
        <p:nvSpPr>
          <p:cNvPr id="5" name="Content Placeholder 1">
            <a:extLst>
              <a:ext uri="{FF2B5EF4-FFF2-40B4-BE49-F238E27FC236}">
                <a16:creationId xmlns:a16="http://schemas.microsoft.com/office/drawing/2014/main" id="{94FD16A7-083E-3617-A119-D464A5842B00}"/>
              </a:ext>
            </a:extLst>
          </p:cNvPr>
          <p:cNvSpPr txBox="1">
            <a:spLocks/>
          </p:cNvSpPr>
          <p:nvPr/>
        </p:nvSpPr>
        <p:spPr>
          <a:xfrm>
            <a:off x="829827" y="1232498"/>
            <a:ext cx="10755922" cy="6867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AI annotation of qualitative data fails for reasons that go to the heart of interpretive research </a:t>
            </a:r>
          </a:p>
        </p:txBody>
      </p:sp>
    </p:spTree>
    <p:extLst>
      <p:ext uri="{BB962C8B-B14F-4D97-AF65-F5344CB8AC3E}">
        <p14:creationId xmlns:p14="http://schemas.microsoft.com/office/powerpoint/2010/main" val="69700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DAA86-297C-6218-411C-47981529A55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91EF6C-E98F-0F1C-FE4A-65EA3189EDC7}"/>
              </a:ext>
            </a:extLst>
          </p:cNvPr>
          <p:cNvSpPr>
            <a:spLocks noGrp="1"/>
          </p:cNvSpPr>
          <p:nvPr>
            <p:ph idx="1"/>
          </p:nvPr>
        </p:nvSpPr>
        <p:spPr/>
        <p:txBody>
          <a:bodyPr/>
          <a:lstStyle/>
          <a:p>
            <a:pPr marL="0" indent="0">
              <a:buNone/>
            </a:pPr>
            <a:r>
              <a:rPr lang="en-US" dirty="0"/>
              <a:t>Three pressure points for linguistics</a:t>
            </a:r>
          </a:p>
          <a:p>
            <a:pPr marL="514350" indent="-514350">
              <a:buFont typeface="+mj-lt"/>
              <a:buAutoNum type="arabicPeriod"/>
            </a:pPr>
            <a:r>
              <a:rPr lang="en-US" dirty="0"/>
              <a:t>Funders now require open data and reproducible methods </a:t>
            </a:r>
            <a:br>
              <a:rPr lang="en-US" dirty="0"/>
            </a:br>
            <a:r>
              <a:rPr lang="en-US" dirty="0"/>
              <a:t>(NIH, </a:t>
            </a:r>
            <a:r>
              <a:rPr lang="en-US" dirty="0" err="1"/>
              <a:t>Wellcome</a:t>
            </a:r>
            <a:r>
              <a:rPr lang="en-US" dirty="0"/>
              <a:t> Trust, European Commission) </a:t>
            </a:r>
          </a:p>
          <a:p>
            <a:pPr marL="514350" indent="-514350">
              <a:buFont typeface="+mj-lt"/>
              <a:buAutoNum type="arabicPeriod"/>
            </a:pPr>
            <a:r>
              <a:rPr lang="en-US" dirty="0"/>
              <a:t>Journals now require data availability statements </a:t>
            </a:r>
            <a:br>
              <a:rPr lang="en-US" dirty="0"/>
            </a:br>
            <a:r>
              <a:rPr lang="en-US" dirty="0"/>
              <a:t>(Nature, PLOS ONE, Science) </a:t>
            </a:r>
          </a:p>
          <a:p>
            <a:pPr marL="514350" indent="-514350">
              <a:buFont typeface="+mj-lt"/>
              <a:buAutoNum type="arabicPeriod"/>
            </a:pPr>
            <a:r>
              <a:rPr lang="en-US" dirty="0"/>
              <a:t>Your readers cannot evaluate what they cannot see — and neither can your reviewers</a:t>
            </a:r>
            <a:endParaRPr lang="en-AU" dirty="0"/>
          </a:p>
        </p:txBody>
      </p:sp>
      <p:sp>
        <p:nvSpPr>
          <p:cNvPr id="3" name="Title 2">
            <a:extLst>
              <a:ext uri="{FF2B5EF4-FFF2-40B4-BE49-F238E27FC236}">
                <a16:creationId xmlns:a16="http://schemas.microsoft.com/office/drawing/2014/main" id="{D61348DE-D5DF-7007-A7AD-4B55503DB1C8}"/>
              </a:ext>
            </a:extLst>
          </p:cNvPr>
          <p:cNvSpPr>
            <a:spLocks noGrp="1"/>
          </p:cNvSpPr>
          <p:nvPr>
            <p:ph type="title"/>
          </p:nvPr>
        </p:nvSpPr>
        <p:spPr/>
        <p:txBody>
          <a:bodyPr>
            <a:normAutofit fontScale="90000"/>
          </a:bodyPr>
          <a:lstStyle/>
          <a:p>
            <a:r>
              <a:rPr lang="en-US" dirty="0"/>
              <a:t>This isn't just a problem for psychologists and biologists</a:t>
            </a:r>
            <a:endParaRPr lang="en-AU" dirty="0"/>
          </a:p>
        </p:txBody>
      </p:sp>
    </p:spTree>
    <p:extLst>
      <p:ext uri="{BB962C8B-B14F-4D97-AF65-F5344CB8AC3E}">
        <p14:creationId xmlns:p14="http://schemas.microsoft.com/office/powerpoint/2010/main" val="1953472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F7042-B748-66D8-FAC4-6F4AFFD4D24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BBB48-6DF9-F2F4-2324-445FEF702151}"/>
              </a:ext>
            </a:extLst>
          </p:cNvPr>
          <p:cNvSpPr>
            <a:spLocks noGrp="1"/>
          </p:cNvSpPr>
          <p:nvPr>
            <p:ph idx="1"/>
          </p:nvPr>
        </p:nvSpPr>
        <p:spPr>
          <a:xfrm>
            <a:off x="838199" y="2009670"/>
            <a:ext cx="5257801" cy="4572000"/>
          </a:xfrm>
        </p:spPr>
        <p:txBody>
          <a:bodyPr>
            <a:normAutofit fontScale="85000" lnSpcReduction="20000"/>
          </a:bodyPr>
          <a:lstStyle/>
          <a:p>
            <a:pPr marL="0" indent="0">
              <a:buNone/>
            </a:pPr>
            <a:r>
              <a:rPr lang="en-AU" sz="2400" b="1" dirty="0"/>
              <a:t>THE MECHANISM</a:t>
            </a:r>
          </a:p>
          <a:p>
            <a:r>
              <a:rPr lang="en-AU" sz="2400" dirty="0"/>
              <a:t>The model has seen millions of academic references. It knows the pattern perfectly: Author (Year). Title. Journal, Volume(Issue), Pages. DOI. </a:t>
            </a:r>
          </a:p>
          <a:p>
            <a:r>
              <a:rPr lang="en-AU" sz="2400" dirty="0"/>
              <a:t>When asked to cite sources, it applies this pattern to produce plausible-looking references — whether or not those sources exist. </a:t>
            </a:r>
          </a:p>
          <a:p>
            <a:pPr marL="0" indent="0">
              <a:buNone/>
            </a:pPr>
            <a:r>
              <a:rPr lang="en-AU" sz="2400" b="1" dirty="0"/>
              <a:t>WHAT THIS LOOKS LIKE</a:t>
            </a:r>
          </a:p>
          <a:p>
            <a:r>
              <a:rPr lang="en-AU" sz="2400" dirty="0"/>
              <a:t>Real author names attached to papers they never wrote </a:t>
            </a:r>
          </a:p>
          <a:p>
            <a:r>
              <a:rPr lang="en-AU" sz="2400" dirty="0"/>
              <a:t>Real journal names with invented volume/issue/page numbers - Plausible titles for studies that were never conducted </a:t>
            </a:r>
          </a:p>
          <a:p>
            <a:r>
              <a:rPr lang="en-AU" sz="2400" dirty="0"/>
              <a:t>DOIs that return 404 errors — or worse, lead to something completely different</a:t>
            </a:r>
            <a:endParaRPr lang="en-AU" sz="2200" dirty="0"/>
          </a:p>
        </p:txBody>
      </p:sp>
      <p:sp>
        <p:nvSpPr>
          <p:cNvPr id="3" name="Title 2">
            <a:extLst>
              <a:ext uri="{FF2B5EF4-FFF2-40B4-BE49-F238E27FC236}">
                <a16:creationId xmlns:a16="http://schemas.microsoft.com/office/drawing/2014/main" id="{9288226B-8FBD-3BEA-C46E-85E839A235AB}"/>
              </a:ext>
            </a:extLst>
          </p:cNvPr>
          <p:cNvSpPr>
            <a:spLocks noGrp="1"/>
          </p:cNvSpPr>
          <p:nvPr>
            <p:ph type="title"/>
          </p:nvPr>
        </p:nvSpPr>
        <p:spPr/>
        <p:txBody>
          <a:bodyPr>
            <a:normAutofit fontScale="90000"/>
          </a:bodyPr>
          <a:lstStyle/>
          <a:p>
            <a:r>
              <a:rPr lang="en-AU" dirty="0"/>
              <a:t>Hallucinated References: A Real and Serious Problem</a:t>
            </a:r>
          </a:p>
        </p:txBody>
      </p:sp>
      <p:sp>
        <p:nvSpPr>
          <p:cNvPr id="4" name="Content Placeholder 1">
            <a:extLst>
              <a:ext uri="{FF2B5EF4-FFF2-40B4-BE49-F238E27FC236}">
                <a16:creationId xmlns:a16="http://schemas.microsoft.com/office/drawing/2014/main" id="{ED194E52-A76F-7EF3-7837-D19E53212EEE}"/>
              </a:ext>
            </a:extLst>
          </p:cNvPr>
          <p:cNvSpPr txBox="1">
            <a:spLocks/>
          </p:cNvSpPr>
          <p:nvPr/>
        </p:nvSpPr>
        <p:spPr>
          <a:xfrm>
            <a:off x="6096000" y="2009670"/>
            <a:ext cx="573091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THE ONLY DEFENCE</a:t>
            </a:r>
          </a:p>
          <a:p>
            <a:r>
              <a:rPr lang="en-AU" sz="2000" dirty="0"/>
              <a:t>Check every reference independently. </a:t>
            </a:r>
          </a:p>
          <a:p>
            <a:r>
              <a:rPr lang="en-AU" sz="2000" dirty="0"/>
              <a:t>Use Google Scholar, your library database, or DOI lookup. </a:t>
            </a:r>
          </a:p>
          <a:p>
            <a:r>
              <a:rPr lang="en-AU" sz="2000" dirty="0"/>
              <a:t>Never cite a source you have not read. </a:t>
            </a:r>
          </a:p>
          <a:p>
            <a:pPr marL="0" indent="0">
              <a:buNone/>
            </a:pPr>
            <a:r>
              <a:rPr lang="en-AU" sz="2000" dirty="0"/>
              <a:t>This is not new advice — but AI makes it more urgent.</a:t>
            </a:r>
          </a:p>
        </p:txBody>
      </p:sp>
      <p:sp>
        <p:nvSpPr>
          <p:cNvPr id="5" name="Content Placeholder 1">
            <a:extLst>
              <a:ext uri="{FF2B5EF4-FFF2-40B4-BE49-F238E27FC236}">
                <a16:creationId xmlns:a16="http://schemas.microsoft.com/office/drawing/2014/main" id="{A3E2EA56-0625-3BF6-6F58-BBCA1F787EC7}"/>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Fabricated references are not rare. They are a predictable output of how LLMs work.</a:t>
            </a:r>
          </a:p>
        </p:txBody>
      </p:sp>
    </p:spTree>
    <p:extLst>
      <p:ext uri="{BB962C8B-B14F-4D97-AF65-F5344CB8AC3E}">
        <p14:creationId xmlns:p14="http://schemas.microsoft.com/office/powerpoint/2010/main" val="1162474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88DBD-FDD1-3415-1450-A22B3D57CE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1270E-ACC1-02E7-3CAF-3697A6391E86}"/>
              </a:ext>
            </a:extLst>
          </p:cNvPr>
          <p:cNvSpPr>
            <a:spLocks noGrp="1"/>
          </p:cNvSpPr>
          <p:nvPr>
            <p:ph idx="1"/>
          </p:nvPr>
        </p:nvSpPr>
        <p:spPr>
          <a:xfrm>
            <a:off x="838199" y="2009670"/>
            <a:ext cx="5257801" cy="4572000"/>
          </a:xfrm>
        </p:spPr>
        <p:txBody>
          <a:bodyPr>
            <a:normAutofit fontScale="85000" lnSpcReduction="10000"/>
          </a:bodyPr>
          <a:lstStyle/>
          <a:p>
            <a:pPr marL="0" indent="0">
              <a:buNone/>
            </a:pPr>
            <a:r>
              <a:rPr lang="en-AU" sz="2400" b="1" dirty="0"/>
              <a:t>THE PARADOX</a:t>
            </a:r>
          </a:p>
          <a:p>
            <a:pPr marL="0" indent="0">
              <a:buNone/>
            </a:pPr>
            <a:r>
              <a:rPr lang="en-AU" sz="2400" dirty="0"/>
              <a:t>You want transparent, reproducible research. You use AI to conduct your analysis. You document that you used AI. </a:t>
            </a:r>
          </a:p>
          <a:p>
            <a:pPr marL="0" indent="0">
              <a:buNone/>
            </a:pPr>
            <a:r>
              <a:rPr lang="en-AU" sz="2400" dirty="0"/>
              <a:t>But</a:t>
            </a:r>
          </a:p>
          <a:p>
            <a:r>
              <a:rPr lang="en-AU" sz="2400" dirty="0"/>
              <a:t>The model version may no longer be available </a:t>
            </a:r>
          </a:p>
          <a:p>
            <a:r>
              <a:rPr lang="en-AU" sz="2400" dirty="0"/>
              <a:t>The same prompt produces different outputs over time </a:t>
            </a:r>
          </a:p>
          <a:p>
            <a:r>
              <a:rPr lang="en-AU" sz="2400" dirty="0"/>
              <a:t>The model weights are proprietary and inaccessible </a:t>
            </a:r>
          </a:p>
          <a:p>
            <a:r>
              <a:rPr lang="en-AU" sz="2400" dirty="0"/>
              <a:t>No one — including the model's creators — can fully explain why it produced a specific output </a:t>
            </a:r>
          </a:p>
          <a:p>
            <a:r>
              <a:rPr lang="en-AU" sz="2400" dirty="0"/>
              <a:t>Your “method” is a black box inside a black box </a:t>
            </a:r>
          </a:p>
        </p:txBody>
      </p:sp>
      <p:sp>
        <p:nvSpPr>
          <p:cNvPr id="3" name="Title 2">
            <a:extLst>
              <a:ext uri="{FF2B5EF4-FFF2-40B4-BE49-F238E27FC236}">
                <a16:creationId xmlns:a16="http://schemas.microsoft.com/office/drawing/2014/main" id="{6A131759-1731-E8BD-3EA8-F057D6DEA6B7}"/>
              </a:ext>
            </a:extLst>
          </p:cNvPr>
          <p:cNvSpPr>
            <a:spLocks noGrp="1"/>
          </p:cNvSpPr>
          <p:nvPr>
            <p:ph type="title"/>
          </p:nvPr>
        </p:nvSpPr>
        <p:spPr/>
        <p:txBody>
          <a:bodyPr>
            <a:normAutofit fontScale="90000"/>
          </a:bodyPr>
          <a:lstStyle/>
          <a:p>
            <a:r>
              <a:rPr lang="en-AU" dirty="0"/>
              <a:t>The Reproducibility Paradox of AI-Generated Analysis</a:t>
            </a:r>
          </a:p>
        </p:txBody>
      </p:sp>
      <p:sp>
        <p:nvSpPr>
          <p:cNvPr id="4" name="Content Placeholder 1">
            <a:extLst>
              <a:ext uri="{FF2B5EF4-FFF2-40B4-BE49-F238E27FC236}">
                <a16:creationId xmlns:a16="http://schemas.microsoft.com/office/drawing/2014/main" id="{161376E6-7DCD-ABA3-4607-990B51E98DC4}"/>
              </a:ext>
            </a:extLst>
          </p:cNvPr>
          <p:cNvSpPr txBox="1">
            <a:spLocks/>
          </p:cNvSpPr>
          <p:nvPr/>
        </p:nvSpPr>
        <p:spPr>
          <a:xfrm>
            <a:off x="6096000" y="2009670"/>
            <a:ext cx="573091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Documenting that you used ChatGPT-4 to code your data is not a methods section. It is an admission that your method cannot be reproduced or evaluated. </a:t>
            </a:r>
          </a:p>
          <a:p>
            <a:r>
              <a:rPr lang="en-AU" sz="2000" dirty="0"/>
              <a:t>Transparency requires that others can follow your process. A black box, however well documented, cannot be followed.</a:t>
            </a:r>
          </a:p>
        </p:txBody>
      </p:sp>
      <p:sp>
        <p:nvSpPr>
          <p:cNvPr id="5" name="Content Placeholder 1">
            <a:extLst>
              <a:ext uri="{FF2B5EF4-FFF2-40B4-BE49-F238E27FC236}">
                <a16:creationId xmlns:a16="http://schemas.microsoft.com/office/drawing/2014/main" id="{696EDF3A-D4D2-5F20-1E54-10D068C60D7F}"/>
              </a:ext>
            </a:extLst>
          </p:cNvPr>
          <p:cNvSpPr txBox="1">
            <a:spLocks/>
          </p:cNvSpPr>
          <p:nvPr/>
        </p:nvSpPr>
        <p:spPr>
          <a:xfrm>
            <a:off x="829827" y="1232498"/>
            <a:ext cx="10755922" cy="6867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Using AI for analysis creates an irreproducibility problem that no amount of documentation can fix</a:t>
            </a:r>
          </a:p>
        </p:txBody>
      </p:sp>
    </p:spTree>
    <p:extLst>
      <p:ext uri="{BB962C8B-B14F-4D97-AF65-F5344CB8AC3E}">
        <p14:creationId xmlns:p14="http://schemas.microsoft.com/office/powerpoint/2010/main" val="1960489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544F4-F616-7C3F-8630-B0A9938E2BB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C7E12F-4885-D06E-8183-874608B8EF85}"/>
              </a:ext>
            </a:extLst>
          </p:cNvPr>
          <p:cNvSpPr>
            <a:spLocks noGrp="1"/>
          </p:cNvSpPr>
          <p:nvPr>
            <p:ph idx="1"/>
          </p:nvPr>
        </p:nvSpPr>
        <p:spPr>
          <a:xfrm>
            <a:off x="838199" y="2009670"/>
            <a:ext cx="5257801" cy="4572000"/>
          </a:xfrm>
        </p:spPr>
        <p:txBody>
          <a:bodyPr>
            <a:normAutofit/>
          </a:bodyPr>
          <a:lstStyle/>
          <a:p>
            <a:pPr marL="0" indent="0">
              <a:buNone/>
            </a:pPr>
            <a:r>
              <a:rPr lang="en-AU" sz="2200" b="1" dirty="0"/>
              <a:t>RULE 1: AI assists. It does not analyse</a:t>
            </a:r>
          </a:p>
          <a:p>
            <a:r>
              <a:rPr lang="en-AU" sz="2200" dirty="0"/>
              <a:t>Use AI to write code, scaffold documents, </a:t>
            </a:r>
          </a:p>
          <a:p>
            <a:r>
              <a:rPr lang="en-AU" sz="2200" dirty="0"/>
              <a:t>explain methods. Never to interpret data.</a:t>
            </a:r>
          </a:p>
          <a:p>
            <a:endParaRPr lang="en-AU" sz="2200" dirty="0"/>
          </a:p>
          <a:p>
            <a:pPr marL="0" indent="0">
              <a:buNone/>
            </a:pPr>
            <a:r>
              <a:rPr lang="en-AU" sz="2200" b="1" dirty="0"/>
              <a:t>RULE 2: You must understand everything AI produces</a:t>
            </a:r>
          </a:p>
          <a:p>
            <a:r>
              <a:rPr lang="en-AU" sz="2200" dirty="0"/>
              <a:t>Code you cannot read is a method you cannot defend.</a:t>
            </a:r>
          </a:p>
          <a:p>
            <a:r>
              <a:rPr lang="en-AU" sz="2200" dirty="0"/>
              <a:t>Ask AI to explain what it wrote. Then document it yourself.</a:t>
            </a:r>
          </a:p>
          <a:p>
            <a:endParaRPr lang="en-AU" sz="2200" dirty="0"/>
          </a:p>
          <a:p>
            <a:endParaRPr lang="en-AU" sz="2200" dirty="0"/>
          </a:p>
        </p:txBody>
      </p:sp>
      <p:sp>
        <p:nvSpPr>
          <p:cNvPr id="3" name="Title 2">
            <a:extLst>
              <a:ext uri="{FF2B5EF4-FFF2-40B4-BE49-F238E27FC236}">
                <a16:creationId xmlns:a16="http://schemas.microsoft.com/office/drawing/2014/main" id="{B48AD99C-2A62-82DB-A10E-9E761764B859}"/>
              </a:ext>
            </a:extLst>
          </p:cNvPr>
          <p:cNvSpPr>
            <a:spLocks noGrp="1"/>
          </p:cNvSpPr>
          <p:nvPr>
            <p:ph type="title"/>
          </p:nvPr>
        </p:nvSpPr>
        <p:spPr/>
        <p:txBody>
          <a:bodyPr>
            <a:normAutofit fontScale="90000"/>
          </a:bodyPr>
          <a:lstStyle/>
          <a:p>
            <a:r>
              <a:rPr lang="en-AU" dirty="0"/>
              <a:t>Summary: The Rules</a:t>
            </a:r>
          </a:p>
        </p:txBody>
      </p:sp>
      <p:sp>
        <p:nvSpPr>
          <p:cNvPr id="4" name="Content Placeholder 1">
            <a:extLst>
              <a:ext uri="{FF2B5EF4-FFF2-40B4-BE49-F238E27FC236}">
                <a16:creationId xmlns:a16="http://schemas.microsoft.com/office/drawing/2014/main" id="{EC9D871E-3FCA-E9B1-3573-7798C393EAF4}"/>
              </a:ext>
            </a:extLst>
          </p:cNvPr>
          <p:cNvSpPr txBox="1">
            <a:spLocks/>
          </p:cNvSpPr>
          <p:nvPr/>
        </p:nvSpPr>
        <p:spPr>
          <a:xfrm>
            <a:off x="6096000" y="2009670"/>
            <a:ext cx="5730910" cy="4572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dirty="0"/>
              <a:t>RULE 3: Verify everything factual</a:t>
            </a:r>
          </a:p>
          <a:p>
            <a:r>
              <a:rPr lang="en-AU" sz="2400" dirty="0"/>
              <a:t>References, statistics, descriptions of studies.</a:t>
            </a:r>
          </a:p>
          <a:p>
            <a:r>
              <a:rPr lang="en-AU" sz="2400" dirty="0"/>
              <a:t>Check them independently. Every single one.</a:t>
            </a:r>
          </a:p>
          <a:p>
            <a:pPr marL="0" indent="0">
              <a:buNone/>
            </a:pPr>
            <a:endParaRPr lang="en-AU" sz="2400" dirty="0"/>
          </a:p>
          <a:p>
            <a:pPr marL="0" indent="0">
              <a:buNone/>
            </a:pPr>
            <a:r>
              <a:rPr lang="en-AU" sz="2400" b="1" dirty="0"/>
              <a:t>RULE 4: Disclose specifically and honestly</a:t>
            </a:r>
          </a:p>
          <a:p>
            <a:r>
              <a:rPr lang="en-AU" sz="2400" dirty="0"/>
              <a:t>What tool. What task. What human review was done.</a:t>
            </a:r>
          </a:p>
          <a:p>
            <a:r>
              <a:rPr lang="en-AU" sz="2400" dirty="0"/>
              <a:t>Who is responsible. (You are. Always.)</a:t>
            </a:r>
          </a:p>
          <a:p>
            <a:pPr marL="0" indent="0">
              <a:buNone/>
            </a:pPr>
            <a:endParaRPr lang="en-AU" sz="2400" dirty="0"/>
          </a:p>
          <a:p>
            <a:pPr marL="0" indent="0">
              <a:buNone/>
            </a:pPr>
            <a:r>
              <a:rPr lang="en-AU" sz="2400" dirty="0"/>
              <a:t>The standard has not changed</a:t>
            </a:r>
          </a:p>
          <a:p>
            <a:r>
              <a:rPr lang="en-AU" sz="2400" dirty="0"/>
              <a:t>You are accountable for your research.</a:t>
            </a:r>
          </a:p>
          <a:p>
            <a:r>
              <a:rPr lang="en-AU" sz="2400" dirty="0"/>
              <a:t>AI does not share that accountability.</a:t>
            </a:r>
          </a:p>
        </p:txBody>
      </p:sp>
      <p:sp>
        <p:nvSpPr>
          <p:cNvPr id="5" name="Content Placeholder 1">
            <a:extLst>
              <a:ext uri="{FF2B5EF4-FFF2-40B4-BE49-F238E27FC236}">
                <a16:creationId xmlns:a16="http://schemas.microsoft.com/office/drawing/2014/main" id="{95E74BC5-8035-FCD2-974D-14F55CB14B54}"/>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Four rules for responsible AI use in empirical research</a:t>
            </a:r>
          </a:p>
        </p:txBody>
      </p:sp>
    </p:spTree>
    <p:extLst>
      <p:ext uri="{BB962C8B-B14F-4D97-AF65-F5344CB8AC3E}">
        <p14:creationId xmlns:p14="http://schemas.microsoft.com/office/powerpoint/2010/main" val="3656247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98DA-E750-417E-96B2-D7FF2BCFC3E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F797E7-D078-6BDE-5ADD-0EDF060C567F}"/>
              </a:ext>
            </a:extLst>
          </p:cNvPr>
          <p:cNvSpPr>
            <a:spLocks noGrp="1"/>
          </p:cNvSpPr>
          <p:nvPr>
            <p:ph idx="1"/>
          </p:nvPr>
        </p:nvSpPr>
        <p:spPr>
          <a:xfrm>
            <a:off x="1" y="3081867"/>
            <a:ext cx="12192000" cy="1580444"/>
          </a:xfrm>
        </p:spPr>
        <p:txBody>
          <a:bodyPr>
            <a:normAutofit/>
          </a:bodyPr>
          <a:lstStyle/>
          <a:p>
            <a:pPr marL="0" indent="0" algn="ctr">
              <a:buNone/>
            </a:pPr>
            <a:r>
              <a:rPr lang="en-US" sz="4800" b="1" dirty="0"/>
              <a:t>THE PRIVACY PROBLEM &amp; LLM SOLUTIONS</a:t>
            </a:r>
            <a:endParaRPr lang="en-AU" sz="4800" dirty="0"/>
          </a:p>
        </p:txBody>
      </p:sp>
    </p:spTree>
    <p:extLst>
      <p:ext uri="{BB962C8B-B14F-4D97-AF65-F5344CB8AC3E}">
        <p14:creationId xmlns:p14="http://schemas.microsoft.com/office/powerpoint/2010/main" val="289796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CD72-1E56-4568-FAFF-17836E2297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78283B-2C83-28CD-5BB9-E0377D6431C7}"/>
              </a:ext>
            </a:extLst>
          </p:cNvPr>
          <p:cNvSpPr>
            <a:spLocks noGrp="1"/>
          </p:cNvSpPr>
          <p:nvPr>
            <p:ph idx="1"/>
          </p:nvPr>
        </p:nvSpPr>
        <p:spPr>
          <a:xfrm>
            <a:off x="838199" y="2009670"/>
            <a:ext cx="5257801" cy="4572000"/>
          </a:xfrm>
        </p:spPr>
        <p:txBody>
          <a:bodyPr>
            <a:normAutofit fontScale="92500" lnSpcReduction="20000"/>
          </a:bodyPr>
          <a:lstStyle/>
          <a:p>
            <a:pPr marL="0" indent="0">
              <a:buNone/>
            </a:pPr>
            <a:r>
              <a:rPr lang="en-AU" sz="2400" b="1" dirty="0"/>
              <a:t>THE DILEMMA</a:t>
            </a:r>
          </a:p>
          <a:p>
            <a:pPr marL="0" indent="0">
              <a:buNone/>
            </a:pPr>
            <a:r>
              <a:rPr lang="en-AU" sz="2400" dirty="0"/>
              <a:t>AI assistants are genuinely useful for writing analysis code — but using them requires uploading your data to external servers. </a:t>
            </a:r>
          </a:p>
          <a:p>
            <a:pPr marL="0" indent="0">
              <a:buNone/>
            </a:pPr>
            <a:r>
              <a:rPr lang="en-AU" sz="2400" dirty="0"/>
              <a:t>For most research data, this is not permitted</a:t>
            </a:r>
          </a:p>
          <a:p>
            <a:r>
              <a:rPr lang="en-AU" sz="2400" dirty="0"/>
              <a:t>Ethics approvals restrict data to named researchers and approved institutional environments </a:t>
            </a:r>
          </a:p>
          <a:p>
            <a:r>
              <a:rPr lang="en-AU" sz="2400" dirty="0"/>
              <a:t>GDPR and equivalent regulations prohibit sharing identifiable data with third parties</a:t>
            </a:r>
          </a:p>
          <a:p>
            <a:r>
              <a:rPr lang="en-AU" sz="2400" dirty="0"/>
              <a:t>Participant consent forms do not cover commercial AI platform processing </a:t>
            </a:r>
          </a:p>
          <a:p>
            <a:r>
              <a:rPr lang="en-AU" sz="2400" dirty="0"/>
              <a:t>Institutional data governance policies often explicitly prohibit it </a:t>
            </a:r>
          </a:p>
        </p:txBody>
      </p:sp>
      <p:sp>
        <p:nvSpPr>
          <p:cNvPr id="3" name="Title 2">
            <a:extLst>
              <a:ext uri="{FF2B5EF4-FFF2-40B4-BE49-F238E27FC236}">
                <a16:creationId xmlns:a16="http://schemas.microsoft.com/office/drawing/2014/main" id="{3B0D447A-A000-D6AF-50CE-6B36A7A46F28}"/>
              </a:ext>
            </a:extLst>
          </p:cNvPr>
          <p:cNvSpPr>
            <a:spLocks noGrp="1"/>
          </p:cNvSpPr>
          <p:nvPr>
            <p:ph type="title"/>
          </p:nvPr>
        </p:nvSpPr>
        <p:spPr/>
        <p:txBody>
          <a:bodyPr>
            <a:normAutofit fontScale="90000"/>
          </a:bodyPr>
          <a:lstStyle/>
          <a:p>
            <a:r>
              <a:rPr lang="en-AU" dirty="0"/>
              <a:t>The Data Privacy Problem</a:t>
            </a:r>
          </a:p>
        </p:txBody>
      </p:sp>
      <p:sp>
        <p:nvSpPr>
          <p:cNvPr id="4" name="Content Placeholder 1">
            <a:extLst>
              <a:ext uri="{FF2B5EF4-FFF2-40B4-BE49-F238E27FC236}">
                <a16:creationId xmlns:a16="http://schemas.microsoft.com/office/drawing/2014/main" id="{19236B86-5DE4-635B-5C11-F62D40CAF929}"/>
              </a:ext>
            </a:extLst>
          </p:cNvPr>
          <p:cNvSpPr txBox="1">
            <a:spLocks/>
          </p:cNvSpPr>
          <p:nvPr/>
        </p:nvSpPr>
        <p:spPr>
          <a:xfrm>
            <a:off x="6096000" y="2009670"/>
            <a:ext cx="573091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200" b="1" dirty="0"/>
              <a:t>AFFECTED DATA TYPES</a:t>
            </a:r>
          </a:p>
          <a:p>
            <a:r>
              <a:rPr lang="en-AU" sz="2200" dirty="0"/>
              <a:t>Interview and conversation transcripts</a:t>
            </a:r>
          </a:p>
          <a:p>
            <a:r>
              <a:rPr lang="en-AU" sz="2200" dirty="0"/>
              <a:t>Clinical or health-related language data</a:t>
            </a:r>
          </a:p>
          <a:p>
            <a:r>
              <a:rPr lang="en-AU" sz="2200" dirty="0"/>
              <a:t>Data involving minors</a:t>
            </a:r>
          </a:p>
          <a:p>
            <a:r>
              <a:rPr lang="en-AU" sz="2200" dirty="0"/>
              <a:t>Any data where participants are identifiable</a:t>
            </a:r>
          </a:p>
          <a:p>
            <a:r>
              <a:rPr lang="en-AU" sz="2200" dirty="0"/>
              <a:t>Commercially sensitive or legally restricted corpora</a:t>
            </a:r>
          </a:p>
        </p:txBody>
      </p:sp>
      <p:sp>
        <p:nvSpPr>
          <p:cNvPr id="5" name="Content Placeholder 1">
            <a:extLst>
              <a:ext uri="{FF2B5EF4-FFF2-40B4-BE49-F238E27FC236}">
                <a16:creationId xmlns:a16="http://schemas.microsoft.com/office/drawing/2014/main" id="{0B4F50DA-AD80-CD0D-5195-4D6D86944CD3}"/>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Most language research data cannot legally be uploaded to cloud AI platforms</a:t>
            </a:r>
          </a:p>
        </p:txBody>
      </p:sp>
    </p:spTree>
    <p:extLst>
      <p:ext uri="{BB962C8B-B14F-4D97-AF65-F5344CB8AC3E}">
        <p14:creationId xmlns:p14="http://schemas.microsoft.com/office/powerpoint/2010/main" val="717114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BCF9-8CAE-A484-E0C3-AC8E19BA80A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B8C244-9C70-D06D-4BDF-C43AA6F4672B}"/>
              </a:ext>
            </a:extLst>
          </p:cNvPr>
          <p:cNvSpPr>
            <a:spLocks noGrp="1"/>
          </p:cNvSpPr>
          <p:nvPr>
            <p:ph idx="1"/>
          </p:nvPr>
        </p:nvSpPr>
        <p:spPr>
          <a:xfrm>
            <a:off x="838199" y="2009670"/>
            <a:ext cx="5257801" cy="4572000"/>
          </a:xfrm>
        </p:spPr>
        <p:txBody>
          <a:bodyPr>
            <a:normAutofit/>
          </a:bodyPr>
          <a:lstStyle/>
          <a:p>
            <a:pPr marL="0" indent="0">
              <a:buNone/>
            </a:pPr>
            <a:r>
              <a:rPr lang="en-AU" sz="2400" b="1" dirty="0"/>
              <a:t>THE CORE INSIGHT</a:t>
            </a:r>
          </a:p>
          <a:p>
            <a:pPr marL="0" indent="0">
              <a:buNone/>
            </a:pPr>
            <a:r>
              <a:rPr lang="en-AU" sz="2400" dirty="0"/>
              <a:t>Cloud AI needs to understand your data STRUCTURE to write correct analysis code. It does not need your actual data.</a:t>
            </a:r>
          </a:p>
          <a:p>
            <a:pPr marL="0" indent="0">
              <a:buNone/>
            </a:pPr>
            <a:r>
              <a:rPr lang="en-AU" sz="2400" b="1" dirty="0"/>
              <a:t>THE FIVE-STEP WORKFLOW </a:t>
            </a:r>
            <a:br>
              <a:rPr lang="en-AU" sz="2400" dirty="0"/>
            </a:br>
            <a:r>
              <a:rPr lang="en-AU" sz="2400" dirty="0"/>
              <a:t>(see Schweinberger, 2026 — LADAL Tutorial)</a:t>
            </a:r>
          </a:p>
        </p:txBody>
      </p:sp>
      <p:sp>
        <p:nvSpPr>
          <p:cNvPr id="3" name="Title 2">
            <a:extLst>
              <a:ext uri="{FF2B5EF4-FFF2-40B4-BE49-F238E27FC236}">
                <a16:creationId xmlns:a16="http://schemas.microsoft.com/office/drawing/2014/main" id="{C7737DC5-8527-926D-3B01-20E878178E6F}"/>
              </a:ext>
            </a:extLst>
          </p:cNvPr>
          <p:cNvSpPr>
            <a:spLocks noGrp="1"/>
          </p:cNvSpPr>
          <p:nvPr>
            <p:ph type="title"/>
          </p:nvPr>
        </p:nvSpPr>
        <p:spPr/>
        <p:txBody>
          <a:bodyPr>
            <a:normAutofit fontScale="90000"/>
          </a:bodyPr>
          <a:lstStyle/>
          <a:p>
            <a:r>
              <a:rPr lang="en-AU" dirty="0"/>
              <a:t>The Solution: Synthetic Proxy Data via Local LLMs</a:t>
            </a:r>
          </a:p>
        </p:txBody>
      </p:sp>
      <p:sp>
        <p:nvSpPr>
          <p:cNvPr id="4" name="Content Placeholder 1">
            <a:extLst>
              <a:ext uri="{FF2B5EF4-FFF2-40B4-BE49-F238E27FC236}">
                <a16:creationId xmlns:a16="http://schemas.microsoft.com/office/drawing/2014/main" id="{5DF9A760-83D5-46C4-47EC-D2F744AEF849}"/>
              </a:ext>
            </a:extLst>
          </p:cNvPr>
          <p:cNvSpPr txBox="1">
            <a:spLocks/>
          </p:cNvSpPr>
          <p:nvPr/>
        </p:nvSpPr>
        <p:spPr>
          <a:xfrm>
            <a:off x="6096000" y="2009670"/>
            <a:ext cx="5730910" cy="4572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AU" sz="2000" b="1" dirty="0"/>
              <a:t>DESCRIBE</a:t>
            </a:r>
            <a:r>
              <a:rPr lang="en-AU" sz="2000" dirty="0"/>
              <a:t> </a:t>
            </a:r>
            <a:br>
              <a:rPr lang="en-AU" sz="2000" dirty="0"/>
            </a:br>
            <a:r>
              <a:rPr lang="en-AU" sz="2000" dirty="0"/>
              <a:t>your real data structure to a LOCAL LLM (running entirely on your own machine — no data leaves) </a:t>
            </a:r>
          </a:p>
          <a:p>
            <a:pPr marL="457200" indent="-457200">
              <a:buAutoNum type="arabicPeriod"/>
            </a:pPr>
            <a:r>
              <a:rPr lang="en-AU" sz="2000" b="1" dirty="0"/>
              <a:t>GENERATE</a:t>
            </a:r>
            <a:r>
              <a:rPr lang="en-AU" sz="2000" dirty="0"/>
              <a:t> </a:t>
            </a:r>
            <a:br>
              <a:rPr lang="en-AU" sz="2000" dirty="0"/>
            </a:br>
            <a:r>
              <a:rPr lang="en-AU" sz="2000" dirty="0"/>
              <a:t>a synthetic dataset that mirrors your real data's format, structure, and statistical properties — but contains no real participants or real content </a:t>
            </a:r>
          </a:p>
          <a:p>
            <a:pPr marL="457200" indent="-457200">
              <a:buAutoNum type="arabicPeriod"/>
            </a:pPr>
            <a:r>
              <a:rPr lang="en-AU" sz="2000" b="1" dirty="0"/>
              <a:t>UPLOAD</a:t>
            </a:r>
            <a:r>
              <a:rPr lang="en-AU" sz="2000" dirty="0"/>
              <a:t> </a:t>
            </a:r>
            <a:br>
              <a:rPr lang="en-AU" sz="2000" dirty="0"/>
            </a:br>
            <a:r>
              <a:rPr lang="en-AU" sz="2000" dirty="0"/>
              <a:t>the synthetic dataset to a cloud AI platform (Claude, ChatGPT, etc.) </a:t>
            </a:r>
          </a:p>
          <a:p>
            <a:pPr marL="457200" indent="-457200">
              <a:buAutoNum type="arabicPeriod"/>
            </a:pPr>
            <a:r>
              <a:rPr lang="en-AU" sz="2000" b="1" dirty="0"/>
              <a:t>ASK</a:t>
            </a:r>
            <a:r>
              <a:rPr lang="en-AU" sz="2000" dirty="0"/>
              <a:t> </a:t>
            </a:r>
            <a:br>
              <a:rPr lang="en-AU" sz="2000" dirty="0"/>
            </a:br>
            <a:r>
              <a:rPr lang="en-AU" sz="2000" dirty="0"/>
              <a:t>the cloud AI to write the analysis code you need</a:t>
            </a:r>
          </a:p>
          <a:p>
            <a:pPr marL="457200" indent="-457200">
              <a:buAutoNum type="arabicPeriod"/>
            </a:pPr>
            <a:r>
              <a:rPr lang="en-AU" sz="2000" b="1" dirty="0"/>
              <a:t>RUN</a:t>
            </a:r>
            <a:r>
              <a:rPr lang="en-AU" sz="2000" dirty="0"/>
              <a:t> </a:t>
            </a:r>
            <a:br>
              <a:rPr lang="en-AU" sz="2000" dirty="0"/>
            </a:br>
            <a:r>
              <a:rPr lang="en-AU" sz="2000" dirty="0"/>
              <a:t>that code locally on your real data At no point does any real participant data leave your machine.</a:t>
            </a:r>
            <a:endParaRPr lang="en-AU" sz="2200" dirty="0"/>
          </a:p>
        </p:txBody>
      </p:sp>
      <p:sp>
        <p:nvSpPr>
          <p:cNvPr id="5" name="Content Placeholder 1">
            <a:extLst>
              <a:ext uri="{FF2B5EF4-FFF2-40B4-BE49-F238E27FC236}">
                <a16:creationId xmlns:a16="http://schemas.microsoft.com/office/drawing/2014/main" id="{DCF0FA13-9595-4E11-DB64-66464A3E1C47}"/>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You can get AI to write your analysis code without exposing a single line of real data</a:t>
            </a:r>
          </a:p>
        </p:txBody>
      </p:sp>
    </p:spTree>
    <p:extLst>
      <p:ext uri="{BB962C8B-B14F-4D97-AF65-F5344CB8AC3E}">
        <p14:creationId xmlns:p14="http://schemas.microsoft.com/office/powerpoint/2010/main" val="2135835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D845-31C2-F1D0-677B-644576C009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B90D07-B5A2-4119-4FD4-F3141A4E3AB5}"/>
              </a:ext>
            </a:extLst>
          </p:cNvPr>
          <p:cNvSpPr>
            <a:spLocks noGrp="1"/>
          </p:cNvSpPr>
          <p:nvPr>
            <p:ph idx="1"/>
          </p:nvPr>
        </p:nvSpPr>
        <p:spPr>
          <a:xfrm>
            <a:off x="838199" y="2009670"/>
            <a:ext cx="5257801" cy="4572000"/>
          </a:xfrm>
        </p:spPr>
        <p:txBody>
          <a:bodyPr>
            <a:normAutofit fontScale="92500" lnSpcReduction="10000"/>
          </a:bodyPr>
          <a:lstStyle/>
          <a:p>
            <a:pPr marL="0" indent="0">
              <a:buNone/>
            </a:pPr>
            <a:r>
              <a:rPr lang="en-AU" sz="2400" b="1" dirty="0"/>
              <a:t>WHAT A LOCAL LLM IS</a:t>
            </a:r>
          </a:p>
          <a:p>
            <a:pPr marL="0" indent="0">
              <a:buNone/>
            </a:pPr>
            <a:r>
              <a:rPr lang="en-AU" sz="2400" dirty="0"/>
              <a:t>A large language model installed and running on your own computer — not on a company's server. </a:t>
            </a:r>
          </a:p>
          <a:p>
            <a:pPr marL="0" indent="0">
              <a:buNone/>
            </a:pPr>
            <a:r>
              <a:rPr lang="en-AU" sz="2400" b="1" dirty="0"/>
              <a:t>HOW TO ACCESS ONE (non-technical)</a:t>
            </a:r>
          </a:p>
          <a:p>
            <a:r>
              <a:rPr lang="en-AU" sz="2400" dirty="0" err="1"/>
              <a:t>Ollama</a:t>
            </a:r>
            <a:r>
              <a:rPr lang="en-AU" sz="2400" dirty="0"/>
              <a:t>: free, open-source, runs on Mac/Windows/Linux </a:t>
            </a:r>
          </a:p>
          <a:p>
            <a:r>
              <a:rPr lang="en-AU" sz="2400" dirty="0"/>
              <a:t>Download a model (e.g. Llama 3.2) once — then offline </a:t>
            </a:r>
          </a:p>
          <a:p>
            <a:r>
              <a:rPr lang="en-AU" sz="2400" dirty="0"/>
              <a:t>Interact via R or Python — or via a simple interface </a:t>
            </a:r>
          </a:p>
          <a:p>
            <a:r>
              <a:rPr lang="en-AU" sz="2400" dirty="0"/>
              <a:t>No account, no upload, no data leaving your machine </a:t>
            </a:r>
          </a:p>
        </p:txBody>
      </p:sp>
      <p:sp>
        <p:nvSpPr>
          <p:cNvPr id="3" name="Title 2">
            <a:extLst>
              <a:ext uri="{FF2B5EF4-FFF2-40B4-BE49-F238E27FC236}">
                <a16:creationId xmlns:a16="http://schemas.microsoft.com/office/drawing/2014/main" id="{82E0D104-140F-B933-817B-EC5D268AB500}"/>
              </a:ext>
            </a:extLst>
          </p:cNvPr>
          <p:cNvSpPr>
            <a:spLocks noGrp="1"/>
          </p:cNvSpPr>
          <p:nvPr>
            <p:ph type="title"/>
          </p:nvPr>
        </p:nvSpPr>
        <p:spPr/>
        <p:txBody>
          <a:bodyPr>
            <a:normAutofit fontScale="90000"/>
          </a:bodyPr>
          <a:lstStyle/>
          <a:p>
            <a:r>
              <a:rPr lang="en-AU" dirty="0"/>
              <a:t>Local LLMs: What They Are and Why They Matter</a:t>
            </a:r>
          </a:p>
        </p:txBody>
      </p:sp>
      <p:sp>
        <p:nvSpPr>
          <p:cNvPr id="4" name="Content Placeholder 1">
            <a:extLst>
              <a:ext uri="{FF2B5EF4-FFF2-40B4-BE49-F238E27FC236}">
                <a16:creationId xmlns:a16="http://schemas.microsoft.com/office/drawing/2014/main" id="{2D92B9FC-FF8F-CC61-5E5D-8AC3756D4AB4}"/>
              </a:ext>
            </a:extLst>
          </p:cNvPr>
          <p:cNvSpPr txBox="1">
            <a:spLocks/>
          </p:cNvSpPr>
          <p:nvPr/>
        </p:nvSpPr>
        <p:spPr>
          <a:xfrm>
            <a:off x="6096000" y="2009670"/>
            <a:ext cx="573091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WHAT LOCAL LLMS ARE GOOD FOR IN THIS WORKFLOW</a:t>
            </a:r>
          </a:p>
          <a:p>
            <a:pPr marL="0" indent="0">
              <a:buNone/>
            </a:pPr>
            <a:r>
              <a:rPr lang="en-AU" sz="2000" dirty="0">
                <a:solidFill>
                  <a:srgbClr val="00B050"/>
                </a:solidFill>
              </a:rPr>
              <a:t>✓</a:t>
            </a:r>
            <a:r>
              <a:rPr lang="en-AU" sz="2000" dirty="0"/>
              <a:t> Generating synthetic proxy data from a description</a:t>
            </a:r>
          </a:p>
          <a:p>
            <a:pPr marL="0" indent="0">
              <a:buNone/>
            </a:pPr>
            <a:r>
              <a:rPr lang="en-AU" sz="2000" dirty="0">
                <a:solidFill>
                  <a:srgbClr val="00B050"/>
                </a:solidFill>
              </a:rPr>
              <a:t>✓</a:t>
            </a:r>
            <a:r>
              <a:rPr lang="en-AU" sz="2000" dirty="0"/>
              <a:t> Drafting code when you cannot share real data </a:t>
            </a:r>
          </a:p>
          <a:p>
            <a:pPr marL="0" indent="0">
              <a:buNone/>
            </a:pPr>
            <a:r>
              <a:rPr lang="en-AU" sz="2000" dirty="0">
                <a:solidFill>
                  <a:srgbClr val="00B050"/>
                </a:solidFill>
              </a:rPr>
              <a:t>✓</a:t>
            </a:r>
            <a:r>
              <a:rPr lang="en-AU" sz="2000" dirty="0"/>
              <a:t> Sensitive data processing without ethics risk </a:t>
            </a:r>
          </a:p>
          <a:p>
            <a:pPr marL="0" indent="0">
              <a:buNone/>
            </a:pPr>
            <a:r>
              <a:rPr lang="en-AU" sz="2000" b="1" dirty="0"/>
              <a:t>WHAT THEY ARE NOT (YET)</a:t>
            </a:r>
          </a:p>
          <a:p>
            <a:pPr marL="0" indent="0">
              <a:buNone/>
            </a:pPr>
            <a:r>
              <a:rPr lang="en-AU" sz="2000" dirty="0">
                <a:solidFill>
                  <a:srgbClr val="FF0000"/>
                </a:solidFill>
              </a:rPr>
              <a:t>✗</a:t>
            </a:r>
            <a:r>
              <a:rPr lang="en-AU" sz="2000" dirty="0"/>
              <a:t> As capable as the best cloud models (GPT-4, Claude) </a:t>
            </a:r>
          </a:p>
          <a:p>
            <a:pPr marL="0" indent="0">
              <a:buNone/>
            </a:pPr>
            <a:r>
              <a:rPr lang="en-AU" sz="2000" dirty="0">
                <a:solidFill>
                  <a:srgbClr val="FF0000"/>
                </a:solidFill>
              </a:rPr>
              <a:t>✗</a:t>
            </a:r>
            <a:r>
              <a:rPr lang="en-AU" sz="2000" dirty="0"/>
              <a:t> Suitable for all tasks — use cloud AI for complex code generation once proxy data is ready </a:t>
            </a:r>
          </a:p>
          <a:p>
            <a:pPr marL="0" indent="0">
              <a:buNone/>
            </a:pPr>
            <a:r>
              <a:rPr lang="en-AU" sz="2000" dirty="0"/>
              <a:t>See: LADAL Tutorial — Privacy-Preserving Analysis with Local LLMs (ladal.edu.au)</a:t>
            </a:r>
          </a:p>
        </p:txBody>
      </p:sp>
      <p:sp>
        <p:nvSpPr>
          <p:cNvPr id="5" name="Content Placeholder 1">
            <a:extLst>
              <a:ext uri="{FF2B5EF4-FFF2-40B4-BE49-F238E27FC236}">
                <a16:creationId xmlns:a16="http://schemas.microsoft.com/office/drawing/2014/main" id="{25A105CC-56A3-646B-C117-6D1B9B3EF5BD}"/>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Local LLMs run entirely on your own machine. Your data never leaves.</a:t>
            </a:r>
          </a:p>
        </p:txBody>
      </p:sp>
    </p:spTree>
    <p:extLst>
      <p:ext uri="{BB962C8B-B14F-4D97-AF65-F5344CB8AC3E}">
        <p14:creationId xmlns:p14="http://schemas.microsoft.com/office/powerpoint/2010/main" val="2982346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6E85-652A-9D15-C8E0-20A355ACB3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1701B4-2650-46AC-A018-330796DA64BF}"/>
              </a:ext>
            </a:extLst>
          </p:cNvPr>
          <p:cNvSpPr>
            <a:spLocks noGrp="1"/>
          </p:cNvSpPr>
          <p:nvPr>
            <p:ph idx="1"/>
          </p:nvPr>
        </p:nvSpPr>
        <p:spPr>
          <a:xfrm>
            <a:off x="838199" y="2009670"/>
            <a:ext cx="5934390" cy="4572000"/>
          </a:xfrm>
        </p:spPr>
        <p:txBody>
          <a:bodyPr>
            <a:normAutofit fontScale="85000" lnSpcReduction="20000"/>
          </a:bodyPr>
          <a:lstStyle/>
          <a:p>
            <a:pPr marL="0" indent="0">
              <a:buNone/>
            </a:pPr>
            <a:r>
              <a:rPr lang="en-AU" sz="2400" b="1" dirty="0"/>
              <a:t>Use LOCAL LLM (</a:t>
            </a:r>
            <a:r>
              <a:rPr lang="en-AU" sz="2400" b="1" dirty="0" err="1"/>
              <a:t>Ollama</a:t>
            </a:r>
            <a:r>
              <a:rPr lang="en-AU" sz="2400" b="1" dirty="0"/>
              <a:t> + Llama, Mistral, etc.) for</a:t>
            </a:r>
          </a:p>
          <a:p>
            <a:r>
              <a:rPr lang="en-AU" sz="2400" dirty="0"/>
              <a:t>Generating synthetic proxy data from sensitive datasets </a:t>
            </a:r>
          </a:p>
          <a:p>
            <a:r>
              <a:rPr lang="en-AU" sz="2400" dirty="0"/>
              <a:t>Any task where real data is involved at the prompt stage </a:t>
            </a:r>
          </a:p>
          <a:p>
            <a:r>
              <a:rPr lang="en-AU" sz="2400" dirty="0"/>
              <a:t>Experimenting with prompts before moving to cloud </a:t>
            </a:r>
          </a:p>
          <a:p>
            <a:r>
              <a:rPr lang="en-AU" sz="2400" dirty="0"/>
              <a:t>Working offline or in restricted computing environments </a:t>
            </a:r>
          </a:p>
          <a:p>
            <a:pPr marL="0" indent="0">
              <a:buNone/>
            </a:pPr>
            <a:r>
              <a:rPr lang="en-AU" sz="2400" b="1" dirty="0"/>
              <a:t>Use CLOUD AI (Claude, ChatGPT, Gemini, etc.) for</a:t>
            </a:r>
          </a:p>
          <a:p>
            <a:r>
              <a:rPr lang="en-AU" sz="2400" dirty="0"/>
              <a:t>Writing and debugging analysis code (using synthetic data, not real data) </a:t>
            </a:r>
          </a:p>
          <a:p>
            <a:r>
              <a:rPr lang="en-AU" sz="2400" dirty="0"/>
              <a:t>Scaffolding notebooks, READMEs, documentation </a:t>
            </a:r>
          </a:p>
          <a:p>
            <a:r>
              <a:rPr lang="en-AU" sz="2400" dirty="0"/>
              <a:t>Explaining existing code </a:t>
            </a:r>
          </a:p>
          <a:p>
            <a:r>
              <a:rPr lang="en-AU" sz="2400" dirty="0"/>
              <a:t>Tasks where no sensitive data is involved</a:t>
            </a:r>
          </a:p>
        </p:txBody>
      </p:sp>
      <p:sp>
        <p:nvSpPr>
          <p:cNvPr id="3" name="Title 2">
            <a:extLst>
              <a:ext uri="{FF2B5EF4-FFF2-40B4-BE49-F238E27FC236}">
                <a16:creationId xmlns:a16="http://schemas.microsoft.com/office/drawing/2014/main" id="{F818C576-EBBD-4CAA-F40F-93E084B36DC4}"/>
              </a:ext>
            </a:extLst>
          </p:cNvPr>
          <p:cNvSpPr>
            <a:spLocks noGrp="1"/>
          </p:cNvSpPr>
          <p:nvPr>
            <p:ph type="title"/>
          </p:nvPr>
        </p:nvSpPr>
        <p:spPr/>
        <p:txBody>
          <a:bodyPr>
            <a:normAutofit fontScale="90000"/>
          </a:bodyPr>
          <a:lstStyle/>
          <a:p>
            <a:r>
              <a:rPr lang="en-AU" dirty="0"/>
              <a:t>When to Use Local vs. Cloud AI</a:t>
            </a:r>
          </a:p>
        </p:txBody>
      </p:sp>
      <p:sp>
        <p:nvSpPr>
          <p:cNvPr id="4" name="Content Placeholder 1">
            <a:extLst>
              <a:ext uri="{FF2B5EF4-FFF2-40B4-BE49-F238E27FC236}">
                <a16:creationId xmlns:a16="http://schemas.microsoft.com/office/drawing/2014/main" id="{D55E54EA-34B2-67BC-163E-BF6D22964841}"/>
              </a:ext>
            </a:extLst>
          </p:cNvPr>
          <p:cNvSpPr txBox="1">
            <a:spLocks/>
          </p:cNvSpPr>
          <p:nvPr/>
        </p:nvSpPr>
        <p:spPr>
          <a:xfrm>
            <a:off x="6842926" y="2009670"/>
            <a:ext cx="4983983"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Use STATISTICAL SYNTHESIS (synthpop in R) when</a:t>
            </a:r>
          </a:p>
          <a:p>
            <a:r>
              <a:rPr lang="en-AU" sz="2000" dirty="0"/>
              <a:t>You need a statistically faithful synthetic copy (preserving correlations, distributions, missing data) </a:t>
            </a:r>
          </a:p>
          <a:p>
            <a:r>
              <a:rPr lang="en-AU" sz="2000" dirty="0"/>
              <a:t>Sharing data for external replication </a:t>
            </a:r>
          </a:p>
          <a:p>
            <a:r>
              <a:rPr lang="en-AU" sz="2000" dirty="0"/>
              <a:t>Power analysis on a synthetic stand-in The workflow combines all three — each at the right stage.</a:t>
            </a:r>
          </a:p>
        </p:txBody>
      </p:sp>
      <p:sp>
        <p:nvSpPr>
          <p:cNvPr id="5" name="Content Placeholder 1">
            <a:extLst>
              <a:ext uri="{FF2B5EF4-FFF2-40B4-BE49-F238E27FC236}">
                <a16:creationId xmlns:a16="http://schemas.microsoft.com/office/drawing/2014/main" id="{675C9184-EB50-CA8E-63FB-4B72E339F45A}"/>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The right tool for the right stage</a:t>
            </a:r>
          </a:p>
        </p:txBody>
      </p:sp>
    </p:spTree>
    <p:extLst>
      <p:ext uri="{BB962C8B-B14F-4D97-AF65-F5344CB8AC3E}">
        <p14:creationId xmlns:p14="http://schemas.microsoft.com/office/powerpoint/2010/main" val="3610029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CBEDE-C6FD-0C11-2FAE-4C057D090DA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B39381-0B5F-1665-0F76-D4ECB93E5F8B}"/>
              </a:ext>
            </a:extLst>
          </p:cNvPr>
          <p:cNvSpPr>
            <a:spLocks noGrp="1"/>
          </p:cNvSpPr>
          <p:nvPr>
            <p:ph idx="1"/>
          </p:nvPr>
        </p:nvSpPr>
        <p:spPr>
          <a:xfrm>
            <a:off x="1" y="3081867"/>
            <a:ext cx="12192000" cy="1580444"/>
          </a:xfrm>
        </p:spPr>
        <p:txBody>
          <a:bodyPr>
            <a:normAutofit/>
          </a:bodyPr>
          <a:lstStyle/>
          <a:p>
            <a:pPr marL="0" indent="0" algn="ctr">
              <a:buNone/>
            </a:pPr>
            <a:r>
              <a:rPr lang="en-US" sz="4800" b="1" dirty="0"/>
              <a:t>PRINCIPLES &amp; TAKE-AWAYS</a:t>
            </a:r>
            <a:endParaRPr lang="en-AU" sz="4800" dirty="0"/>
          </a:p>
        </p:txBody>
      </p:sp>
    </p:spTree>
    <p:extLst>
      <p:ext uri="{BB962C8B-B14F-4D97-AF65-F5344CB8AC3E}">
        <p14:creationId xmlns:p14="http://schemas.microsoft.com/office/powerpoint/2010/main" val="2901188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36BD1-CC46-54EF-D88D-1A5391E25A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A46603-7D3B-57F5-F1B0-57B0557C6545}"/>
              </a:ext>
            </a:extLst>
          </p:cNvPr>
          <p:cNvSpPr>
            <a:spLocks noGrp="1"/>
          </p:cNvSpPr>
          <p:nvPr>
            <p:ph idx="1"/>
          </p:nvPr>
        </p:nvSpPr>
        <p:spPr>
          <a:xfrm>
            <a:off x="838199" y="2009670"/>
            <a:ext cx="5934390" cy="2857141"/>
          </a:xfrm>
        </p:spPr>
        <p:txBody>
          <a:bodyPr>
            <a:normAutofit/>
          </a:bodyPr>
          <a:lstStyle/>
          <a:p>
            <a:pPr marL="0" indent="0">
              <a:buNone/>
            </a:pPr>
            <a:r>
              <a:rPr lang="en-AU" sz="2000" b="1" dirty="0"/>
              <a:t>PART 1: TRANSPARENCY </a:t>
            </a:r>
          </a:p>
          <a:p>
            <a:r>
              <a:rPr lang="en-AU" sz="2000" dirty="0"/>
              <a:t>Research accountability requires that others can follow your process. </a:t>
            </a:r>
          </a:p>
          <a:p>
            <a:r>
              <a:rPr lang="en-AU" sz="2000" dirty="0"/>
              <a:t>Notebooks + GitHub + Binder make the analytical process visible. </a:t>
            </a:r>
          </a:p>
          <a:p>
            <a:r>
              <a:rPr lang="en-AU" sz="2000" dirty="0"/>
              <a:t>Transparency applies to quantitative AND qualitative work. </a:t>
            </a:r>
          </a:p>
        </p:txBody>
      </p:sp>
      <p:sp>
        <p:nvSpPr>
          <p:cNvPr id="3" name="Title 2">
            <a:extLst>
              <a:ext uri="{FF2B5EF4-FFF2-40B4-BE49-F238E27FC236}">
                <a16:creationId xmlns:a16="http://schemas.microsoft.com/office/drawing/2014/main" id="{41B0FA84-A5D5-CA5F-AEE9-01DDA3F699CE}"/>
              </a:ext>
            </a:extLst>
          </p:cNvPr>
          <p:cNvSpPr>
            <a:spLocks noGrp="1"/>
          </p:cNvSpPr>
          <p:nvPr>
            <p:ph type="title"/>
          </p:nvPr>
        </p:nvSpPr>
        <p:spPr/>
        <p:txBody>
          <a:bodyPr>
            <a:normAutofit fontScale="90000"/>
          </a:bodyPr>
          <a:lstStyle/>
          <a:p>
            <a:r>
              <a:rPr lang="en-AU" dirty="0"/>
              <a:t>Bringing It Together</a:t>
            </a:r>
          </a:p>
        </p:txBody>
      </p:sp>
      <p:sp>
        <p:nvSpPr>
          <p:cNvPr id="4" name="Content Placeholder 1">
            <a:extLst>
              <a:ext uri="{FF2B5EF4-FFF2-40B4-BE49-F238E27FC236}">
                <a16:creationId xmlns:a16="http://schemas.microsoft.com/office/drawing/2014/main" id="{B3818ECC-CD13-8672-B6F2-917A65198B70}"/>
              </a:ext>
            </a:extLst>
          </p:cNvPr>
          <p:cNvSpPr txBox="1">
            <a:spLocks/>
          </p:cNvSpPr>
          <p:nvPr/>
        </p:nvSpPr>
        <p:spPr>
          <a:xfrm>
            <a:off x="6842926" y="2009670"/>
            <a:ext cx="4983983" cy="2662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PART 2: AI</a:t>
            </a:r>
          </a:p>
          <a:p>
            <a:r>
              <a:rPr lang="en-AU" sz="2000" dirty="0"/>
              <a:t>AI is a tool, not an analyst It excels at scaffolding, coding, and documentation.</a:t>
            </a:r>
          </a:p>
          <a:p>
            <a:r>
              <a:rPr lang="en-AU" sz="2000" dirty="0"/>
              <a:t>It fails at analysis, interpretation, and citation.</a:t>
            </a:r>
          </a:p>
          <a:p>
            <a:r>
              <a:rPr lang="en-AU" sz="2000" dirty="0"/>
              <a:t>Disclose AI use with the same transparency you apply to all other methods.</a:t>
            </a:r>
          </a:p>
        </p:txBody>
      </p:sp>
      <p:sp>
        <p:nvSpPr>
          <p:cNvPr id="5" name="Content Placeholder 1">
            <a:extLst>
              <a:ext uri="{FF2B5EF4-FFF2-40B4-BE49-F238E27FC236}">
                <a16:creationId xmlns:a16="http://schemas.microsoft.com/office/drawing/2014/main" id="{AF56297A-7040-6988-1D99-94C63C6942A3}"/>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Two halves of the same argument</a:t>
            </a:r>
          </a:p>
        </p:txBody>
      </p:sp>
      <p:sp>
        <p:nvSpPr>
          <p:cNvPr id="6" name="Content Placeholder 1">
            <a:extLst>
              <a:ext uri="{FF2B5EF4-FFF2-40B4-BE49-F238E27FC236}">
                <a16:creationId xmlns:a16="http://schemas.microsoft.com/office/drawing/2014/main" id="{9076B5B8-0F7E-1004-337A-C4820B6D424F}"/>
              </a:ext>
            </a:extLst>
          </p:cNvPr>
          <p:cNvSpPr txBox="1">
            <a:spLocks/>
          </p:cNvSpPr>
          <p:nvPr/>
        </p:nvSpPr>
        <p:spPr>
          <a:xfrm>
            <a:off x="4069582" y="4672484"/>
            <a:ext cx="7517845" cy="19209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THE CONNECTING PRINCIPLE</a:t>
            </a:r>
          </a:p>
          <a:p>
            <a:r>
              <a:rPr lang="en-AU" sz="2000" dirty="0"/>
              <a:t>The researcher is responsible for every decision. </a:t>
            </a:r>
          </a:p>
          <a:p>
            <a:r>
              <a:rPr lang="en-AU" sz="2000" dirty="0"/>
              <a:t>Every decision must be visible and defensible. </a:t>
            </a:r>
          </a:p>
          <a:p>
            <a:r>
              <a:rPr lang="en-AU" sz="2000" dirty="0"/>
              <a:t>AI changes the speed of some tasks. </a:t>
            </a:r>
          </a:p>
          <a:p>
            <a:r>
              <a:rPr lang="en-AU" sz="2000" dirty="0"/>
              <a:t>It does not change the standard.</a:t>
            </a:r>
          </a:p>
        </p:txBody>
      </p:sp>
    </p:spTree>
    <p:extLst>
      <p:ext uri="{BB962C8B-B14F-4D97-AF65-F5344CB8AC3E}">
        <p14:creationId xmlns:p14="http://schemas.microsoft.com/office/powerpoint/2010/main" val="426603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A0FED-9473-2759-0143-4879800374D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FB738-180D-C2FC-56F1-85F2606A1F2A}"/>
              </a:ext>
            </a:extLst>
          </p:cNvPr>
          <p:cNvSpPr>
            <a:spLocks noGrp="1"/>
          </p:cNvSpPr>
          <p:nvPr>
            <p:ph idx="1"/>
          </p:nvPr>
        </p:nvSpPr>
        <p:spPr/>
        <p:txBody>
          <a:bodyPr/>
          <a:lstStyle/>
          <a:p>
            <a:pPr marL="0" indent="0">
              <a:buNone/>
            </a:pPr>
            <a:r>
              <a:rPr lang="en-US" dirty="0"/>
              <a:t>“Achieving transparency and reproducibility in corpus linguistic research promotes greater accountability and trust in its quality, enabling others to </a:t>
            </a:r>
            <a:r>
              <a:rPr lang="en-US" dirty="0" err="1"/>
              <a:t>scrutinise</a:t>
            </a:r>
            <a:r>
              <a:rPr lang="en-US" dirty="0"/>
              <a:t> the research, and identify potential problems or errors.” </a:t>
            </a:r>
            <a:br>
              <a:rPr lang="en-US" dirty="0"/>
            </a:br>
            <a:r>
              <a:rPr lang="en-US" dirty="0"/>
              <a:t>(Schweinberger &amp; Haugh, 2025) </a:t>
            </a:r>
          </a:p>
          <a:p>
            <a:pPr marL="0" indent="0">
              <a:buNone/>
            </a:pPr>
            <a:endParaRPr lang="en-US" dirty="0"/>
          </a:p>
          <a:p>
            <a:r>
              <a:rPr lang="en-US" dirty="0"/>
              <a:t>The question is not:</a:t>
            </a:r>
            <a:br>
              <a:rPr lang="en-US" dirty="0"/>
            </a:br>
            <a:r>
              <a:rPr lang="en-US" dirty="0"/>
              <a:t>“Can someone repeat your study?”</a:t>
            </a:r>
          </a:p>
          <a:p>
            <a:r>
              <a:rPr lang="en-US" dirty="0"/>
              <a:t>The question is: </a:t>
            </a:r>
            <a:br>
              <a:rPr lang="en-US" dirty="0"/>
            </a:br>
            <a:r>
              <a:rPr lang="en-US" dirty="0"/>
              <a:t>“Can someone follow your thinking?”</a:t>
            </a:r>
            <a:endParaRPr lang="en-AU" dirty="0"/>
          </a:p>
        </p:txBody>
      </p:sp>
      <p:sp>
        <p:nvSpPr>
          <p:cNvPr id="3" name="Title 2">
            <a:extLst>
              <a:ext uri="{FF2B5EF4-FFF2-40B4-BE49-F238E27FC236}">
                <a16:creationId xmlns:a16="http://schemas.microsoft.com/office/drawing/2014/main" id="{FF688AD2-DEE2-FEE3-F2FB-15174CA6DBF6}"/>
              </a:ext>
            </a:extLst>
          </p:cNvPr>
          <p:cNvSpPr>
            <a:spLocks noGrp="1"/>
          </p:cNvSpPr>
          <p:nvPr>
            <p:ph type="title"/>
          </p:nvPr>
        </p:nvSpPr>
        <p:spPr/>
        <p:txBody>
          <a:bodyPr>
            <a:normAutofit fontScale="90000"/>
          </a:bodyPr>
          <a:lstStyle/>
          <a:p>
            <a:r>
              <a:rPr lang="en-US" dirty="0"/>
              <a:t>Reproducibility is not about bureaucracy - it is about trust</a:t>
            </a:r>
            <a:endParaRPr lang="en-AU" dirty="0"/>
          </a:p>
        </p:txBody>
      </p:sp>
    </p:spTree>
    <p:extLst>
      <p:ext uri="{BB962C8B-B14F-4D97-AF65-F5344CB8AC3E}">
        <p14:creationId xmlns:p14="http://schemas.microsoft.com/office/powerpoint/2010/main" val="1103755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506D5-A307-D4D3-A584-746DAEB8742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8A805-7A96-540D-8A50-3C37A535525E}"/>
              </a:ext>
            </a:extLst>
          </p:cNvPr>
          <p:cNvSpPr>
            <a:spLocks noGrp="1"/>
          </p:cNvSpPr>
          <p:nvPr>
            <p:ph idx="1"/>
          </p:nvPr>
        </p:nvSpPr>
        <p:spPr>
          <a:xfrm>
            <a:off x="838199" y="2009670"/>
            <a:ext cx="6346372" cy="4582049"/>
          </a:xfrm>
        </p:spPr>
        <p:txBody>
          <a:bodyPr>
            <a:normAutofit lnSpcReduction="10000"/>
          </a:bodyPr>
          <a:lstStyle/>
          <a:p>
            <a:pPr marL="0" indent="0">
              <a:buNone/>
            </a:pPr>
            <a:r>
              <a:rPr lang="en-AU" sz="2000" b="1" dirty="0"/>
              <a:t>IF YOU ARE NEW TO ALL OF THIS</a:t>
            </a:r>
          </a:p>
          <a:p>
            <a:r>
              <a:rPr lang="en-AU" sz="2000" dirty="0"/>
              <a:t>Browse LADAL (ladal.edu.au) — tutorials written for linguists </a:t>
            </a:r>
          </a:p>
          <a:p>
            <a:r>
              <a:rPr lang="en-AU" sz="2000" dirty="0"/>
              <a:t>Open a free GitHub account </a:t>
            </a:r>
          </a:p>
          <a:p>
            <a:r>
              <a:rPr lang="en-AU" sz="2000" dirty="0"/>
              <a:t>Read one rendered notebook (linked from LADAL or OSF) </a:t>
            </a:r>
          </a:p>
          <a:p>
            <a:r>
              <a:rPr lang="en-AU" sz="2000" dirty="0"/>
              <a:t>Add an AI transparency statement to your next piece of work </a:t>
            </a:r>
          </a:p>
          <a:p>
            <a:pPr marL="0" indent="0">
              <a:buNone/>
            </a:pPr>
            <a:r>
              <a:rPr lang="en-AU" sz="2000" b="1" dirty="0"/>
              <a:t>IF YOU HAVE SOME EXPERIENCE</a:t>
            </a:r>
          </a:p>
          <a:p>
            <a:r>
              <a:rPr lang="en-AU" sz="2000" dirty="0"/>
              <a:t>Convert one existing analysis to a Quarto notebook </a:t>
            </a:r>
          </a:p>
          <a:p>
            <a:r>
              <a:rPr lang="en-AU" sz="2000" dirty="0"/>
              <a:t>Push a project to GitHub with a README </a:t>
            </a:r>
          </a:p>
          <a:p>
            <a:r>
              <a:rPr lang="en-AU" sz="2000" dirty="0"/>
              <a:t>Try generating analysis code with Claude or ChatGPT using a small, non-sensitive dataset </a:t>
            </a:r>
          </a:p>
          <a:p>
            <a:r>
              <a:rPr lang="en-AU" sz="2000" dirty="0"/>
              <a:t>Try </a:t>
            </a:r>
            <a:r>
              <a:rPr lang="en-AU" sz="2000" dirty="0" err="1"/>
              <a:t>Ollama</a:t>
            </a:r>
            <a:r>
              <a:rPr lang="en-AU" sz="2000" dirty="0"/>
              <a:t> with a local model for a simple task IF</a:t>
            </a:r>
          </a:p>
        </p:txBody>
      </p:sp>
      <p:sp>
        <p:nvSpPr>
          <p:cNvPr id="3" name="Title 2">
            <a:extLst>
              <a:ext uri="{FF2B5EF4-FFF2-40B4-BE49-F238E27FC236}">
                <a16:creationId xmlns:a16="http://schemas.microsoft.com/office/drawing/2014/main" id="{3A26272B-BA54-3755-BF66-6F90B2261C60}"/>
              </a:ext>
            </a:extLst>
          </p:cNvPr>
          <p:cNvSpPr>
            <a:spLocks noGrp="1"/>
          </p:cNvSpPr>
          <p:nvPr>
            <p:ph type="title"/>
          </p:nvPr>
        </p:nvSpPr>
        <p:spPr/>
        <p:txBody>
          <a:bodyPr>
            <a:normAutofit fontScale="90000"/>
          </a:bodyPr>
          <a:lstStyle/>
          <a:p>
            <a:r>
              <a:rPr lang="en-AU" dirty="0"/>
              <a:t>What You Can Do This Week</a:t>
            </a:r>
          </a:p>
        </p:txBody>
      </p:sp>
      <p:sp>
        <p:nvSpPr>
          <p:cNvPr id="4" name="Content Placeholder 1">
            <a:extLst>
              <a:ext uri="{FF2B5EF4-FFF2-40B4-BE49-F238E27FC236}">
                <a16:creationId xmlns:a16="http://schemas.microsoft.com/office/drawing/2014/main" id="{55F7E73F-1F3F-EAB8-1D8F-6282B6449E6A}"/>
              </a:ext>
            </a:extLst>
          </p:cNvPr>
          <p:cNvSpPr txBox="1">
            <a:spLocks/>
          </p:cNvSpPr>
          <p:nvPr/>
        </p:nvSpPr>
        <p:spPr>
          <a:xfrm>
            <a:off x="7275007" y="2009669"/>
            <a:ext cx="4551902" cy="4582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YOU ARE ALREADY USING THESE TOOLS</a:t>
            </a:r>
          </a:p>
          <a:p>
            <a:r>
              <a:rPr lang="en-AU" sz="2000" dirty="0"/>
              <a:t>Try the full synthetic proxy workflow (LADAL tutorial) </a:t>
            </a:r>
          </a:p>
          <a:p>
            <a:r>
              <a:rPr lang="en-AU" sz="2000" dirty="0"/>
              <a:t>Make a project reproducible end-to-end via Binder </a:t>
            </a:r>
          </a:p>
          <a:p>
            <a:r>
              <a:rPr lang="en-AU" sz="2000" dirty="0"/>
              <a:t>Consider preregistering your next study on OSF </a:t>
            </a:r>
          </a:p>
          <a:p>
            <a:r>
              <a:rPr lang="en-AU" sz="2000" dirty="0"/>
              <a:t>Advocate for transparency norms in your department The field moves when individuals change their practice.</a:t>
            </a:r>
          </a:p>
        </p:txBody>
      </p:sp>
      <p:sp>
        <p:nvSpPr>
          <p:cNvPr id="5" name="Content Placeholder 1">
            <a:extLst>
              <a:ext uri="{FF2B5EF4-FFF2-40B4-BE49-F238E27FC236}">
                <a16:creationId xmlns:a16="http://schemas.microsoft.com/office/drawing/2014/main" id="{801F0D8C-0F77-3BFD-A6A0-5A46F2CA69DD}"/>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Concrete next steps — for any level of experience</a:t>
            </a:r>
          </a:p>
        </p:txBody>
      </p:sp>
    </p:spTree>
    <p:extLst>
      <p:ext uri="{BB962C8B-B14F-4D97-AF65-F5344CB8AC3E}">
        <p14:creationId xmlns:p14="http://schemas.microsoft.com/office/powerpoint/2010/main" val="3702715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B3C9F-041D-47BA-8108-BE4A9F3A426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43D4E8-249F-84CA-EE32-1824AE16D144}"/>
              </a:ext>
            </a:extLst>
          </p:cNvPr>
          <p:cNvSpPr>
            <a:spLocks noGrp="1"/>
          </p:cNvSpPr>
          <p:nvPr>
            <p:ph idx="1"/>
          </p:nvPr>
        </p:nvSpPr>
        <p:spPr>
          <a:xfrm>
            <a:off x="838199" y="2009670"/>
            <a:ext cx="6346372" cy="4582049"/>
          </a:xfrm>
        </p:spPr>
        <p:txBody>
          <a:bodyPr>
            <a:normAutofit/>
          </a:bodyPr>
          <a:lstStyle/>
          <a:p>
            <a:pPr marL="0" indent="0">
              <a:buNone/>
            </a:pPr>
            <a:r>
              <a:rPr lang="en-AU" sz="2000" b="1" dirty="0"/>
              <a:t>TOOLS &amp; PLATFORMS</a:t>
            </a:r>
          </a:p>
          <a:p>
            <a:pPr marL="0" indent="0">
              <a:buNone/>
            </a:pPr>
            <a:r>
              <a:rPr lang="en-AU" sz="2000" dirty="0"/>
              <a:t>LADAL: ladal.edu.au — tutorials for linguists </a:t>
            </a:r>
          </a:p>
          <a:p>
            <a:pPr marL="0" indent="0">
              <a:buNone/>
            </a:pPr>
            <a:r>
              <a:rPr lang="en-AU" sz="2000" dirty="0"/>
              <a:t>OSF: osf.io — open science framework </a:t>
            </a:r>
          </a:p>
          <a:p>
            <a:pPr marL="0" indent="0">
              <a:buNone/>
            </a:pPr>
            <a:r>
              <a:rPr lang="en-AU" sz="2000" dirty="0"/>
              <a:t>GitHub: github.com — version control and sharing </a:t>
            </a:r>
          </a:p>
          <a:p>
            <a:pPr marL="0" indent="0">
              <a:buNone/>
            </a:pPr>
            <a:r>
              <a:rPr lang="en-AU" sz="2000" dirty="0"/>
              <a:t>Binder: mybinder.org — interactive notebooks </a:t>
            </a:r>
          </a:p>
          <a:p>
            <a:pPr marL="0" indent="0">
              <a:buNone/>
            </a:pPr>
            <a:r>
              <a:rPr lang="en-AU" sz="2000" dirty="0" err="1"/>
              <a:t>Ollama</a:t>
            </a:r>
            <a:r>
              <a:rPr lang="en-AU" sz="2000" dirty="0"/>
              <a:t>: ollama.com — local LLMs (free, offline) </a:t>
            </a:r>
          </a:p>
          <a:p>
            <a:pPr marL="0" indent="0">
              <a:buNone/>
            </a:pPr>
            <a:r>
              <a:rPr lang="en-AU" sz="2000" dirty="0"/>
              <a:t>Quarto: quarto.org — notebook system for R and Python </a:t>
            </a:r>
          </a:p>
        </p:txBody>
      </p:sp>
      <p:sp>
        <p:nvSpPr>
          <p:cNvPr id="3" name="Title 2">
            <a:extLst>
              <a:ext uri="{FF2B5EF4-FFF2-40B4-BE49-F238E27FC236}">
                <a16:creationId xmlns:a16="http://schemas.microsoft.com/office/drawing/2014/main" id="{F94EDF6E-18CE-29FB-A05A-84305591E743}"/>
              </a:ext>
            </a:extLst>
          </p:cNvPr>
          <p:cNvSpPr>
            <a:spLocks noGrp="1"/>
          </p:cNvSpPr>
          <p:nvPr>
            <p:ph type="title"/>
          </p:nvPr>
        </p:nvSpPr>
        <p:spPr/>
        <p:txBody>
          <a:bodyPr>
            <a:normAutofit fontScale="90000"/>
          </a:bodyPr>
          <a:lstStyle/>
          <a:p>
            <a:r>
              <a:rPr lang="en-AU" dirty="0"/>
              <a:t>Key Resources</a:t>
            </a:r>
          </a:p>
        </p:txBody>
      </p:sp>
      <p:sp>
        <p:nvSpPr>
          <p:cNvPr id="4" name="Content Placeholder 1">
            <a:extLst>
              <a:ext uri="{FF2B5EF4-FFF2-40B4-BE49-F238E27FC236}">
                <a16:creationId xmlns:a16="http://schemas.microsoft.com/office/drawing/2014/main" id="{A804A2C5-ED23-AC04-A90D-CC10A720C7C8}"/>
              </a:ext>
            </a:extLst>
          </p:cNvPr>
          <p:cNvSpPr txBox="1">
            <a:spLocks/>
          </p:cNvSpPr>
          <p:nvPr/>
        </p:nvSpPr>
        <p:spPr>
          <a:xfrm>
            <a:off x="7275007" y="2009669"/>
            <a:ext cx="4551902" cy="4582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KEY REFERENCES</a:t>
            </a:r>
          </a:p>
          <a:p>
            <a:r>
              <a:rPr lang="en-AU" sz="2000" dirty="0"/>
              <a:t>Schweinberger &amp; Haugh (2025). Reproducibility and transparency in interpretive corpus pragmatics. </a:t>
            </a:r>
            <a:r>
              <a:rPr lang="en-AU" sz="2000" i="1" dirty="0"/>
              <a:t>International Journal of Corpus Linguistics</a:t>
            </a:r>
            <a:r>
              <a:rPr lang="en-AU" sz="2000" dirty="0"/>
              <a:t>. [Special Issue: Reproducibility, Replication and Robustness in Corpus Linguistics] </a:t>
            </a:r>
          </a:p>
          <a:p>
            <a:r>
              <a:rPr lang="en-AU" sz="2000" dirty="0"/>
              <a:t>Schweinberger (2026). Privacy-Preserving Analysis with Local LLMs. LADAL Tutorial. ladal.edu.au </a:t>
            </a:r>
          </a:p>
          <a:p>
            <a:r>
              <a:rPr lang="en-AU" sz="2000" dirty="0"/>
              <a:t>Berez-Kroeker et al. (2018). Reproducible research in linguistics. Linguistics, 56(1), 1–18.</a:t>
            </a:r>
          </a:p>
        </p:txBody>
      </p:sp>
      <p:sp>
        <p:nvSpPr>
          <p:cNvPr id="5" name="Content Placeholder 1">
            <a:extLst>
              <a:ext uri="{FF2B5EF4-FFF2-40B4-BE49-F238E27FC236}">
                <a16:creationId xmlns:a16="http://schemas.microsoft.com/office/drawing/2014/main" id="{F373D538-7F5E-0586-1BC1-BA119CA2A392}"/>
              </a:ext>
            </a:extLst>
          </p:cNvPr>
          <p:cNvSpPr txBox="1">
            <a:spLocks/>
          </p:cNvSpPr>
          <p:nvPr/>
        </p:nvSpPr>
        <p:spPr>
          <a:xfrm>
            <a:off x="829827" y="1232498"/>
            <a:ext cx="10755922" cy="68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Where to go next</a:t>
            </a:r>
          </a:p>
        </p:txBody>
      </p:sp>
    </p:spTree>
    <p:extLst>
      <p:ext uri="{BB962C8B-B14F-4D97-AF65-F5344CB8AC3E}">
        <p14:creationId xmlns:p14="http://schemas.microsoft.com/office/powerpoint/2010/main" val="1538818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137A5-7186-6E22-C543-9353E8938F8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EE009-0554-30E0-9B45-34E81DB90E4C}"/>
              </a:ext>
            </a:extLst>
          </p:cNvPr>
          <p:cNvSpPr>
            <a:spLocks noGrp="1"/>
          </p:cNvSpPr>
          <p:nvPr>
            <p:ph idx="1"/>
          </p:nvPr>
        </p:nvSpPr>
        <p:spPr>
          <a:xfrm>
            <a:off x="1" y="3081867"/>
            <a:ext cx="12192000" cy="1580444"/>
          </a:xfrm>
        </p:spPr>
        <p:txBody>
          <a:bodyPr>
            <a:normAutofit/>
          </a:bodyPr>
          <a:lstStyle/>
          <a:p>
            <a:pPr marL="0" indent="0" algn="ctr">
              <a:buNone/>
            </a:pPr>
            <a:r>
              <a:rPr lang="en-US" sz="4800" b="1" dirty="0"/>
              <a:t>Thank you very much!</a:t>
            </a:r>
          </a:p>
          <a:p>
            <a:pPr marL="0" indent="0" algn="ctr">
              <a:buNone/>
            </a:pPr>
            <a:r>
              <a:rPr lang="en-US" sz="4800" b="1" dirty="0"/>
              <a:t>Questions?</a:t>
            </a:r>
            <a:endParaRPr lang="en-AU" sz="4800" dirty="0"/>
          </a:p>
        </p:txBody>
      </p:sp>
    </p:spTree>
    <p:extLst>
      <p:ext uri="{BB962C8B-B14F-4D97-AF65-F5344CB8AC3E}">
        <p14:creationId xmlns:p14="http://schemas.microsoft.com/office/powerpoint/2010/main" val="2847809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EF69E-2D83-EA4B-11B1-B6339DA6F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BB4EE-BB00-2022-8F72-9AC187CCBF99}"/>
              </a:ext>
            </a:extLst>
          </p:cNvPr>
          <p:cNvSpPr>
            <a:spLocks noGrp="1"/>
          </p:cNvSpPr>
          <p:nvPr>
            <p:ph type="ctrTitle"/>
          </p:nvPr>
        </p:nvSpPr>
        <p:spPr/>
        <p:txBody>
          <a:bodyPr/>
          <a:lstStyle/>
          <a:p>
            <a:r>
              <a:rPr lang="en-US" dirty="0"/>
              <a:t>Reproducibility, Transparency, and AI in Language-Based Empirical Research</a:t>
            </a:r>
            <a:endParaRPr lang="en-AU" dirty="0"/>
          </a:p>
        </p:txBody>
      </p:sp>
      <p:sp>
        <p:nvSpPr>
          <p:cNvPr id="3" name="Subtitle 2">
            <a:extLst>
              <a:ext uri="{FF2B5EF4-FFF2-40B4-BE49-F238E27FC236}">
                <a16:creationId xmlns:a16="http://schemas.microsoft.com/office/drawing/2014/main" id="{C0928366-FBDF-AB2C-F1DC-918921E1157F}"/>
              </a:ext>
            </a:extLst>
          </p:cNvPr>
          <p:cNvSpPr>
            <a:spLocks noGrp="1"/>
          </p:cNvSpPr>
          <p:nvPr>
            <p:ph type="subTitle" idx="1"/>
          </p:nvPr>
        </p:nvSpPr>
        <p:spPr/>
        <p:txBody>
          <a:bodyPr/>
          <a:lstStyle/>
          <a:p>
            <a:r>
              <a:rPr lang="de-DE" dirty="0"/>
              <a:t>UNIVERSITY OF BONN 2026</a:t>
            </a:r>
            <a:endParaRPr lang="en-AU" dirty="0"/>
          </a:p>
        </p:txBody>
      </p:sp>
    </p:spTree>
    <p:extLst>
      <p:ext uri="{BB962C8B-B14F-4D97-AF65-F5344CB8AC3E}">
        <p14:creationId xmlns:p14="http://schemas.microsoft.com/office/powerpoint/2010/main" val="62566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275FB-EEDB-1EE5-D1C5-5CD5677A0F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47773-7F58-D91C-0F7E-423D20D05996}"/>
              </a:ext>
            </a:extLst>
          </p:cNvPr>
          <p:cNvSpPr>
            <a:spLocks noGrp="1"/>
          </p:cNvSpPr>
          <p:nvPr>
            <p:ph idx="1"/>
          </p:nvPr>
        </p:nvSpPr>
        <p:spPr>
          <a:xfrm>
            <a:off x="838200" y="1230818"/>
            <a:ext cx="10515600" cy="5369679"/>
          </a:xfrm>
        </p:spPr>
        <p:txBody>
          <a:bodyPr>
            <a:normAutofit fontScale="92500" lnSpcReduction="10000"/>
          </a:bodyPr>
          <a:lstStyle/>
          <a:p>
            <a:pPr marL="0" indent="0">
              <a:buNone/>
            </a:pPr>
            <a:r>
              <a:rPr lang="en-US" b="1" dirty="0"/>
              <a:t>REPRODUCIBILITY </a:t>
            </a:r>
            <a:br>
              <a:rPr lang="en-US" dirty="0"/>
            </a:br>
            <a:r>
              <a:rPr lang="en-US" dirty="0"/>
              <a:t>Same data + same methods = same results </a:t>
            </a:r>
            <a:br>
              <a:rPr lang="en-US" dirty="0"/>
            </a:br>
            <a:r>
              <a:rPr lang="en-US" dirty="0">
                <a:solidFill>
                  <a:srgbClr val="BB9D65"/>
                </a:solidFill>
              </a:rPr>
              <a:t>→ 	</a:t>
            </a:r>
            <a:r>
              <a:rPr lang="en-US" dirty="0"/>
              <a:t>The strictest standard; often impossible in interpretive work </a:t>
            </a:r>
          </a:p>
          <a:p>
            <a:pPr marL="0" indent="0">
              <a:buNone/>
            </a:pPr>
            <a:r>
              <a:rPr lang="en-US" b="1" dirty="0"/>
              <a:t>REPLICABILITY </a:t>
            </a:r>
            <a:br>
              <a:rPr lang="en-US" dirty="0"/>
            </a:br>
            <a:r>
              <a:rPr lang="en-US" dirty="0"/>
              <a:t>New data + same methods = consistent results </a:t>
            </a:r>
            <a:br>
              <a:rPr lang="en-US" dirty="0"/>
            </a:br>
            <a:r>
              <a:rPr lang="en-US" dirty="0">
                <a:solidFill>
                  <a:srgbClr val="BB9D65"/>
                </a:solidFill>
              </a:rPr>
              <a:t>→ 	</a:t>
            </a:r>
            <a:r>
              <a:rPr lang="en-US" dirty="0"/>
              <a:t>Tests whether findings </a:t>
            </a:r>
            <a:r>
              <a:rPr lang="en-US" dirty="0" err="1"/>
              <a:t>generalise</a:t>
            </a:r>
            <a:r>
              <a:rPr lang="en-US" dirty="0"/>
              <a:t> </a:t>
            </a:r>
          </a:p>
          <a:p>
            <a:pPr marL="0" indent="0">
              <a:buNone/>
            </a:pPr>
            <a:r>
              <a:rPr lang="en-US" b="1" dirty="0"/>
              <a:t>ROBUSTNESS </a:t>
            </a:r>
            <a:br>
              <a:rPr lang="en-US" dirty="0"/>
            </a:br>
            <a:r>
              <a:rPr lang="en-US" dirty="0"/>
              <a:t>Different methods, same data = consistent results </a:t>
            </a:r>
            <a:br>
              <a:rPr lang="en-US" dirty="0"/>
            </a:br>
            <a:r>
              <a:rPr lang="en-US" dirty="0">
                <a:solidFill>
                  <a:srgbClr val="BB9D65"/>
                </a:solidFill>
              </a:rPr>
              <a:t>→ 	</a:t>
            </a:r>
            <a:r>
              <a:rPr lang="en-US" dirty="0"/>
              <a:t>Tests whether findings depend on analytical choices </a:t>
            </a:r>
          </a:p>
          <a:p>
            <a:pPr marL="0" indent="0">
              <a:buNone/>
            </a:pPr>
            <a:r>
              <a:rPr lang="en-US" b="1" dirty="0"/>
              <a:t>TRANSPARENCY </a:t>
            </a:r>
            <a:br>
              <a:rPr lang="en-US" dirty="0"/>
            </a:br>
            <a:r>
              <a:rPr lang="en-US" dirty="0"/>
              <a:t>Can others follow, evaluate, and </a:t>
            </a:r>
            <a:r>
              <a:rPr lang="en-US" dirty="0" err="1"/>
              <a:t>scrutinise</a:t>
            </a:r>
            <a:r>
              <a:rPr lang="en-US" dirty="0"/>
              <a:t> your process? </a:t>
            </a:r>
            <a:br>
              <a:rPr lang="en-US" dirty="0"/>
            </a:br>
            <a:r>
              <a:rPr lang="en-US" dirty="0">
                <a:solidFill>
                  <a:srgbClr val="BB9D65"/>
                </a:solidFill>
              </a:rPr>
              <a:t>→</a:t>
            </a:r>
            <a:r>
              <a:rPr lang="en-US" dirty="0"/>
              <a:t> 	The right goal for qualitative and interpretive research </a:t>
            </a:r>
          </a:p>
          <a:p>
            <a:pPr marL="0" indent="0">
              <a:buNone/>
            </a:pPr>
            <a:r>
              <a:rPr lang="en-US" dirty="0"/>
              <a:t>Key claim: For interpretive paradigms like corpus pragmatics, transparency matters more than reproducibility (Schweinberger &amp; Haugh, 2025)</a:t>
            </a:r>
            <a:endParaRPr lang="en-AU" dirty="0"/>
          </a:p>
        </p:txBody>
      </p:sp>
      <p:sp>
        <p:nvSpPr>
          <p:cNvPr id="3" name="Title 2">
            <a:extLst>
              <a:ext uri="{FF2B5EF4-FFF2-40B4-BE49-F238E27FC236}">
                <a16:creationId xmlns:a16="http://schemas.microsoft.com/office/drawing/2014/main" id="{9C49E860-0A32-4813-B5D5-CBC42F77C211}"/>
              </a:ext>
            </a:extLst>
          </p:cNvPr>
          <p:cNvSpPr>
            <a:spLocks noGrp="1"/>
          </p:cNvSpPr>
          <p:nvPr>
            <p:ph type="title"/>
          </p:nvPr>
        </p:nvSpPr>
        <p:spPr/>
        <p:txBody>
          <a:bodyPr>
            <a:normAutofit fontScale="90000"/>
          </a:bodyPr>
          <a:lstStyle/>
          <a:p>
            <a:r>
              <a:rPr lang="en-US" dirty="0"/>
              <a:t>Getting the terminology right matters</a:t>
            </a:r>
            <a:endParaRPr lang="en-AU" dirty="0"/>
          </a:p>
        </p:txBody>
      </p:sp>
    </p:spTree>
    <p:extLst>
      <p:ext uri="{BB962C8B-B14F-4D97-AF65-F5344CB8AC3E}">
        <p14:creationId xmlns:p14="http://schemas.microsoft.com/office/powerpoint/2010/main" val="401341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9B6A-5EA0-2E9F-9047-7FF0AEED667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B46AA-E4C8-B014-760A-4CC62B587320}"/>
              </a:ext>
            </a:extLst>
          </p:cNvPr>
          <p:cNvSpPr>
            <a:spLocks noGrp="1"/>
          </p:cNvSpPr>
          <p:nvPr>
            <p:ph idx="1"/>
          </p:nvPr>
        </p:nvSpPr>
        <p:spPr>
          <a:xfrm>
            <a:off x="0" y="3081867"/>
            <a:ext cx="12192000" cy="1580444"/>
          </a:xfrm>
        </p:spPr>
        <p:txBody>
          <a:bodyPr>
            <a:normAutofit/>
          </a:bodyPr>
          <a:lstStyle/>
          <a:p>
            <a:pPr marL="0" indent="0" algn="ctr">
              <a:buNone/>
            </a:pPr>
            <a:r>
              <a:rPr lang="en-US" sz="4800" b="1" dirty="0"/>
              <a:t>THE SPECTURUM OF RESEARCH PRACTICES</a:t>
            </a:r>
            <a:endParaRPr lang="en-AU" sz="4800" dirty="0"/>
          </a:p>
        </p:txBody>
      </p:sp>
    </p:spTree>
    <p:extLst>
      <p:ext uri="{BB962C8B-B14F-4D97-AF65-F5344CB8AC3E}">
        <p14:creationId xmlns:p14="http://schemas.microsoft.com/office/powerpoint/2010/main" val="322818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FDB4E-9A3E-C1B7-6CD9-9BC68B4F43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64819-D4E8-DF6F-BCE4-9B58E2AA9F4D}"/>
              </a:ext>
            </a:extLst>
          </p:cNvPr>
          <p:cNvSpPr>
            <a:spLocks noGrp="1"/>
          </p:cNvSpPr>
          <p:nvPr>
            <p:ph idx="1"/>
          </p:nvPr>
        </p:nvSpPr>
        <p:spPr>
          <a:xfrm>
            <a:off x="838201" y="1230818"/>
            <a:ext cx="3292366" cy="5148961"/>
          </a:xfrm>
        </p:spPr>
        <p:txBody>
          <a:bodyPr>
            <a:normAutofit/>
          </a:bodyPr>
          <a:lstStyle/>
          <a:p>
            <a:pPr marL="0" indent="0">
              <a:buNone/>
            </a:pPr>
            <a:r>
              <a:rPr lang="en-AU" dirty="0"/>
              <a:t>EASIER </a:t>
            </a:r>
          </a:p>
          <a:p>
            <a:pPr marL="0" indent="0">
              <a:buNone/>
            </a:pPr>
            <a:endParaRPr lang="en-AU" dirty="0"/>
          </a:p>
          <a:p>
            <a:pPr marL="0" indent="0">
              <a:buNone/>
            </a:pPr>
            <a:r>
              <a:rPr lang="en-AU" b="1" dirty="0"/>
              <a:t>Quantitative </a:t>
            </a:r>
          </a:p>
          <a:p>
            <a:pPr marL="0" indent="0">
              <a:buNone/>
            </a:pPr>
            <a:r>
              <a:rPr lang="en-AU" dirty="0"/>
              <a:t>corpus linguistics</a:t>
            </a:r>
          </a:p>
          <a:p>
            <a:pPr marL="0" indent="0">
              <a:buNone/>
            </a:pPr>
            <a:r>
              <a:rPr lang="en-AU" dirty="0"/>
              <a:t> </a:t>
            </a:r>
          </a:p>
          <a:p>
            <a:r>
              <a:rPr lang="en-AU" dirty="0"/>
              <a:t>Code-based </a:t>
            </a:r>
          </a:p>
          <a:p>
            <a:r>
              <a:rPr lang="en-AU" dirty="0"/>
              <a:t>Automatable </a:t>
            </a:r>
          </a:p>
          <a:p>
            <a:r>
              <a:rPr lang="en-AU" dirty="0"/>
              <a:t>Results identical if code shared</a:t>
            </a:r>
          </a:p>
        </p:txBody>
      </p:sp>
      <p:sp>
        <p:nvSpPr>
          <p:cNvPr id="3" name="Title 2">
            <a:extLst>
              <a:ext uri="{FF2B5EF4-FFF2-40B4-BE49-F238E27FC236}">
                <a16:creationId xmlns:a16="http://schemas.microsoft.com/office/drawing/2014/main" id="{6D80FD79-30CD-FA70-63A6-185A0A26FEB8}"/>
              </a:ext>
            </a:extLst>
          </p:cNvPr>
          <p:cNvSpPr>
            <a:spLocks noGrp="1"/>
          </p:cNvSpPr>
          <p:nvPr>
            <p:ph type="title"/>
          </p:nvPr>
        </p:nvSpPr>
        <p:spPr/>
        <p:txBody>
          <a:bodyPr>
            <a:normAutofit fontScale="90000"/>
          </a:bodyPr>
          <a:lstStyle/>
          <a:p>
            <a:r>
              <a:rPr lang="en-US" dirty="0"/>
              <a:t>Not all research faces the same reproducibility challenge</a:t>
            </a:r>
            <a:endParaRPr lang="en-AU" dirty="0"/>
          </a:p>
        </p:txBody>
      </p:sp>
      <p:sp>
        <p:nvSpPr>
          <p:cNvPr id="4" name="Content Placeholder 1">
            <a:extLst>
              <a:ext uri="{FF2B5EF4-FFF2-40B4-BE49-F238E27FC236}">
                <a16:creationId xmlns:a16="http://schemas.microsoft.com/office/drawing/2014/main" id="{B188CCD7-A850-3818-1611-DA94197C22A9}"/>
              </a:ext>
            </a:extLst>
          </p:cNvPr>
          <p:cNvSpPr txBox="1">
            <a:spLocks/>
          </p:cNvSpPr>
          <p:nvPr/>
        </p:nvSpPr>
        <p:spPr>
          <a:xfrm>
            <a:off x="4332881" y="1225568"/>
            <a:ext cx="3292366" cy="5148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b="1" dirty="0"/>
              <a:t>Mixed-methods</a:t>
            </a:r>
          </a:p>
          <a:p>
            <a:pPr marL="0" indent="0">
              <a:buFont typeface="Arial" panose="020B0604020202020204" pitchFamily="34" charset="0"/>
              <a:buNone/>
            </a:pPr>
            <a:r>
              <a:rPr lang="en-AU" dirty="0"/>
              <a:t>corpus linguistics </a:t>
            </a:r>
          </a:p>
          <a:p>
            <a:pPr marL="0" indent="0">
              <a:buFont typeface="Arial" panose="020B0604020202020204" pitchFamily="34" charset="0"/>
              <a:buNone/>
            </a:pPr>
            <a:endParaRPr lang="en-AU" dirty="0"/>
          </a:p>
          <a:p>
            <a:r>
              <a:rPr lang="en-AU" dirty="0"/>
              <a:t>Code + annotation </a:t>
            </a:r>
          </a:p>
          <a:p>
            <a:r>
              <a:rPr lang="en-AU" dirty="0"/>
              <a:t>Some manual steps </a:t>
            </a:r>
          </a:p>
          <a:p>
            <a:r>
              <a:rPr lang="en-AU" dirty="0"/>
              <a:t>Partially reproducible</a:t>
            </a:r>
          </a:p>
        </p:txBody>
      </p:sp>
      <p:sp>
        <p:nvSpPr>
          <p:cNvPr id="5" name="Content Placeholder 1">
            <a:extLst>
              <a:ext uri="{FF2B5EF4-FFF2-40B4-BE49-F238E27FC236}">
                <a16:creationId xmlns:a16="http://schemas.microsoft.com/office/drawing/2014/main" id="{7DD72C14-61ED-AA48-B4A5-6FEA432EA44A}"/>
              </a:ext>
            </a:extLst>
          </p:cNvPr>
          <p:cNvSpPr txBox="1">
            <a:spLocks/>
          </p:cNvSpPr>
          <p:nvPr/>
        </p:nvSpPr>
        <p:spPr>
          <a:xfrm>
            <a:off x="7827559" y="1230825"/>
            <a:ext cx="3641630" cy="5148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BB9D6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B9D6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B9D6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B9D6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dirty="0"/>
              <a:t>HARDER </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Qualitative</a:t>
            </a:r>
          </a:p>
          <a:p>
            <a:pPr marL="0" indent="0">
              <a:buFont typeface="Arial" panose="020B0604020202020204" pitchFamily="34" charset="0"/>
              <a:buNone/>
            </a:pPr>
            <a:r>
              <a:rPr lang="en-AU" dirty="0"/>
              <a:t>Interpretive pragmatics </a:t>
            </a:r>
          </a:p>
          <a:p>
            <a:r>
              <a:rPr lang="en-AU" dirty="0"/>
              <a:t>Close reading </a:t>
            </a:r>
          </a:p>
          <a:p>
            <a:r>
              <a:rPr lang="en-AU" dirty="0"/>
              <a:t>Context-dependent </a:t>
            </a:r>
          </a:p>
          <a:p>
            <a:r>
              <a:rPr lang="en-AU" dirty="0"/>
              <a:t>Multiple valid interpretations</a:t>
            </a:r>
          </a:p>
        </p:txBody>
      </p:sp>
      <p:cxnSp>
        <p:nvCxnSpPr>
          <p:cNvPr id="7" name="Straight Arrow Connector 6">
            <a:extLst>
              <a:ext uri="{FF2B5EF4-FFF2-40B4-BE49-F238E27FC236}">
                <a16:creationId xmlns:a16="http://schemas.microsoft.com/office/drawing/2014/main" id="{C244A095-FDDB-E895-4F11-2C04A48B0527}"/>
              </a:ext>
            </a:extLst>
          </p:cNvPr>
          <p:cNvCxnSpPr>
            <a:cxnSpLocks/>
          </p:cNvCxnSpPr>
          <p:nvPr/>
        </p:nvCxnSpPr>
        <p:spPr>
          <a:xfrm>
            <a:off x="2416629" y="1449977"/>
            <a:ext cx="6387737" cy="0"/>
          </a:xfrm>
          <a:prstGeom prst="straightConnector1">
            <a:avLst/>
          </a:prstGeom>
          <a:ln w="44450">
            <a:solidFill>
              <a:srgbClr val="BB9D65"/>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938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10648</Words>
  <Application>Microsoft Office PowerPoint</Application>
  <PresentationFormat>Widescreen</PresentationFormat>
  <Paragraphs>748</Paragraphs>
  <Slides>63</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Courier New</vt:lpstr>
      <vt:lpstr>Source Sans Pro</vt:lpstr>
      <vt:lpstr>Office Theme</vt:lpstr>
      <vt:lpstr>Reproducibility, Transparency, and AI in Language-Based Empirical Research</vt:lpstr>
      <vt:lpstr>Martin Schweinberger</vt:lpstr>
      <vt:lpstr>PowerPoint Presentation</vt:lpstr>
      <vt:lpstr>“Most published findings cannot be reproduced”</vt:lpstr>
      <vt:lpstr>This isn't just a problem for psychologists and biologists</vt:lpstr>
      <vt:lpstr>Reproducibility is not about bureaucracy - it is about trust</vt:lpstr>
      <vt:lpstr>Getting the terminology right matters</vt:lpstr>
      <vt:lpstr>PowerPoint Presentation</vt:lpstr>
      <vt:lpstr>Not all research faces the same reproducibility challenge</vt:lpstr>
      <vt:lpstr>Qualitative research has a transparency problem  not because it is subjective, but because it is invisible</vt:lpstr>
      <vt:lpstr>Transparency means your analytical process is visible, evaluable, and auditable</vt:lpstr>
      <vt:lpstr>Researchers face real barriers to transparency</vt:lpstr>
      <vt:lpstr>The infrastructure already exists</vt:lpstr>
      <vt:lpstr>PowerPoint Presentation</vt:lpstr>
      <vt:lpstr>A notebook combines text, code, and output in a single, shareable document</vt:lpstr>
      <vt:lpstr>What a Notebook Shows That Code Alone Cannot</vt:lpstr>
      <vt:lpstr>What a Notebook Shows</vt:lpstr>
      <vt:lpstr>Version Control with Git and GitHub</vt:lpstr>
      <vt:lpstr>Sharing and Interactivity: OSF and Binder</vt:lpstr>
      <vt:lpstr>LADAL: A Resource for Linguistics Researcher</vt:lpstr>
      <vt:lpstr>The Full Transparency Stack</vt:lpstr>
      <vt:lpstr>PowerPoint Presentation</vt:lpstr>
      <vt:lpstr>Case Study</vt:lpstr>
      <vt:lpstr>The Four-Step Pipeline</vt:lpstr>
      <vt:lpstr>What the Notebook Makes Visible</vt:lpstr>
      <vt:lpstr>From Case Study to Principle</vt:lpstr>
      <vt:lpstr>PowerPoint Presentation</vt:lpstr>
      <vt:lpstr>What Is Artificial Intelligence (and What Isn't)</vt:lpstr>
      <vt:lpstr>The Prediction Machine: What LLMs Actually Do</vt:lpstr>
      <vt:lpstr>Components of LLMs: Step 1 — Tokenization </vt:lpstr>
      <vt:lpstr>Components of LLMs: Step 2 — Embeddings</vt:lpstr>
      <vt:lpstr>Components of LLMs: Step 3 — Attention</vt:lpstr>
      <vt:lpstr>Components of LLMs: Step 4 — Training</vt:lpstr>
      <vt:lpstr>How LLMs Are Trained</vt:lpstr>
      <vt:lpstr>What Generative AI Can and Cannot Do</vt:lpstr>
      <vt:lpstr>Hallucination: The Technical Term for Confident Nonsense</vt:lpstr>
      <vt:lpstr>The Black Box Problem</vt:lpstr>
      <vt:lpstr>LLMs and Language: A Note for Linguists</vt:lpstr>
      <vt:lpstr>PowerPoint Presentation</vt:lpstr>
      <vt:lpstr>The Right Mental Model: AI as Tool</vt:lpstr>
      <vt:lpstr>Use Case 1: Code Generation</vt:lpstr>
      <vt:lpstr>Use Case 2: Code Explanation and Annotation</vt:lpstr>
      <vt:lpstr>Use Case 3: Designing and Drafting Notebooks</vt:lpstr>
      <vt:lpstr>Use Case 4: Setting Up GitHub Repositories</vt:lpstr>
      <vt:lpstr>A Live Example: The LADAL Privacy Tutorial</vt:lpstr>
      <vt:lpstr>The AI Transparency Statement: A Model</vt:lpstr>
      <vt:lpstr>PowerPoint Presentation</vt:lpstr>
      <vt:lpstr>The Line You Must Not Cross</vt:lpstr>
      <vt:lpstr>Why AI Must Not Conduct Qualitative Analysis</vt:lpstr>
      <vt:lpstr>Hallucinated References: A Real and Serious Problem</vt:lpstr>
      <vt:lpstr>The Reproducibility Paradox of AI-Generated Analysis</vt:lpstr>
      <vt:lpstr>Summary: The Rules</vt:lpstr>
      <vt:lpstr>PowerPoint Presentation</vt:lpstr>
      <vt:lpstr>The Data Privacy Problem</vt:lpstr>
      <vt:lpstr>The Solution: Synthetic Proxy Data via Local LLMs</vt:lpstr>
      <vt:lpstr>Local LLMs: What They Are and Why They Matter</vt:lpstr>
      <vt:lpstr>When to Use Local vs. Cloud AI</vt:lpstr>
      <vt:lpstr>PowerPoint Presentation</vt:lpstr>
      <vt:lpstr>Bringing It Together</vt:lpstr>
      <vt:lpstr>What You Can Do This Week</vt:lpstr>
      <vt:lpstr>Key Resources</vt:lpstr>
      <vt:lpstr>PowerPoint Presentation</vt:lpstr>
      <vt:lpstr>Reproducibility, Transparency, and AI in Language-Based Empirical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Schweinberger</dc:creator>
  <cp:lastModifiedBy>Martin Schweinberger</cp:lastModifiedBy>
  <cp:revision>1</cp:revision>
  <dcterms:created xsi:type="dcterms:W3CDTF">2026-05-17T02:33:34Z</dcterms:created>
  <dcterms:modified xsi:type="dcterms:W3CDTF">2026-05-23T03:39:50Z</dcterms:modified>
</cp:coreProperties>
</file>