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334" r:id="rId2"/>
    <p:sldId id="338" r:id="rId3"/>
    <p:sldId id="312" r:id="rId4"/>
    <p:sldId id="343" r:id="rId5"/>
    <p:sldId id="347" r:id="rId6"/>
    <p:sldId id="342" r:id="rId7"/>
    <p:sldId id="310" r:id="rId8"/>
    <p:sldId id="348" r:id="rId9"/>
    <p:sldId id="356" r:id="rId10"/>
    <p:sldId id="317" r:id="rId11"/>
    <p:sldId id="350" r:id="rId12"/>
    <p:sldId id="319" r:id="rId13"/>
    <p:sldId id="357" r:id="rId14"/>
    <p:sldId id="358" r:id="rId15"/>
    <p:sldId id="351" r:id="rId16"/>
    <p:sldId id="355" r:id="rId17"/>
    <p:sldId id="354" r:id="rId18"/>
    <p:sldId id="352" r:id="rId19"/>
    <p:sldId id="353" r:id="rId20"/>
    <p:sldId id="325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381" r:id="rId38"/>
    <p:sldId id="382" r:id="rId39"/>
    <p:sldId id="383" r:id="rId40"/>
    <p:sldId id="384" r:id="rId41"/>
    <p:sldId id="385" r:id="rId42"/>
    <p:sldId id="386" r:id="rId43"/>
    <p:sldId id="387" r:id="rId44"/>
    <p:sldId id="388" r:id="rId45"/>
    <p:sldId id="322" r:id="rId46"/>
    <p:sldId id="323" r:id="rId47"/>
    <p:sldId id="326" r:id="rId48"/>
    <p:sldId id="363" r:id="rId49"/>
    <p:sldId id="360" r:id="rId50"/>
    <p:sldId id="364" r:id="rId51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1"/>
    <a:srgbClr val="F29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4" autoAdjust="0"/>
    <p:restoredTop sz="94660"/>
  </p:normalViewPr>
  <p:slideViewPr>
    <p:cSldViewPr>
      <p:cViewPr varScale="1">
        <p:scale>
          <a:sx n="124" d="100"/>
          <a:sy n="124" d="100"/>
        </p:scale>
        <p:origin x="102" y="1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43B725B-653D-4166-A8E9-72A38A1847CF}" type="datetimeFigureOut">
              <a:rPr lang="en-US"/>
              <a:t>12/15/2023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83F64CD-0576-4A9A-BD06-7889D6E60BDC}" type="datetimeFigureOut">
              <a:rPr lang="en-US"/>
              <a:t>12/15/2023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5BEF6F-6263-4F8D-8EB5-8791451073CD}"/>
              </a:ext>
            </a:extLst>
          </p:cNvPr>
          <p:cNvSpPr/>
          <p:nvPr/>
        </p:nvSpPr>
        <p:spPr bwMode="invGray"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E3223-6328-4488-8A5F-952E87A12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12" t="80198" b="-1"/>
          <a:stretch/>
        </p:blipFill>
        <p:spPr bwMode="ltGray">
          <a:xfrm>
            <a:off x="9852228" y="5499893"/>
            <a:ext cx="2339772" cy="1358107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6074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298" y="257129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40420-5D32-4B9D-AAC5-EA821D594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270" r="70475" b="-1"/>
          <a:stretch/>
        </p:blipFill>
        <p:spPr bwMode="ltGray">
          <a:xfrm>
            <a:off x="1" y="4064704"/>
            <a:ext cx="2699772" cy="2793299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1484F3-3D7B-466C-B621-2369AAE0D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2F89E8-AEA0-41B7-97D7-227B19E804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93F161-17EB-4DA5-BE00-069D1277B92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5326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324DF9C-3E8A-469C-8FC9-4938DAA322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9511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027F0FB-D735-4865-B5EA-A50B34F47C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79511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AE7F11A-C7DA-440F-83D7-3571E1FAF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7" y="1699200"/>
            <a:ext cx="10772776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7ABDCDB-C6CD-4C8C-A5E2-31920BCF5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7154F-DE85-4B92-BE63-FC9C5B0FC149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08FAE1-741A-4147-AD4A-766CC098B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701168E-769B-45DB-AFDD-B10DB12B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B90A4-353C-48E3-A991-1B0A2B9809C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0E684A2-92A1-4743-93DB-A2D5AFCE792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228959-3C67-45BC-954A-A1398190127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1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700212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95325" y="4149320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4204264-ED99-42CA-9AA0-998A63609F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99E85-067E-4D25-84D4-D21BC7C23B71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68E48-49B8-418B-BA86-C6FED8002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21DDE5F-D7FC-442F-B28B-E2BE2051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104F0F0-FDFF-43C7-9188-2DB30D5D1563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3BF6C02-0CA6-49E2-A373-73DF26BA1D2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89DCE9D-2EC0-4E96-8676-B7755E0D22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1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FF82D3-6289-409B-A057-3D813BA14F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325" y="1700213"/>
            <a:ext cx="3384342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F6BB689-6536-431A-8821-1D05F11A49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0660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E3EE136-4551-4345-9B3F-12045A92B8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259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713AAF-B990-435A-8393-8A687098057E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E32DE4-D188-4655-B345-81AD0F7B8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9DCCA-7638-41AF-BB97-E7C1ADB94B43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506DFC-3F02-4673-B3B1-41D5834D755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F26CCD0-EFB3-4E19-A77F-85F3E0F336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049" y="1700213"/>
            <a:ext cx="7089626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95325" y="1698659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19475F-5544-4974-AE9E-4B8F82C06A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7ADCB3-94A1-487D-85FB-8FFC9CDD03AB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98469F-EA11-46C7-AAEC-1DCCFFCDF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CD0CC0B-EDBE-4119-B030-67B59342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E031C-D81B-4218-94A1-8E617EC68AED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8C5C398-3572-4EB0-8F84-1F6673C9A65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D565BB-C9BB-4EEC-9693-6827A3D09D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9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700213"/>
            <a:ext cx="7092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12676" y="1700213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9C00F56-0B94-47B9-B665-E10A225FC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415799-71FD-449D-8349-3495B06EE871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DEB36B-7D7C-483E-8547-AC6A66877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739D336-33BA-494B-81D0-9D8B47FD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EF3A4-7665-47FA-8B69-9A4F31C18B06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E2261-AED3-448E-9AA6-9C9A553441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92BB03-FEDF-43D9-957F-2410F5D597B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624880"/>
            <a:ext cx="12191999" cy="623311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90B2496-E1DB-4D4C-859D-CC14426C69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052514"/>
            <a:ext cx="3384548" cy="5263410"/>
          </a:xfrm>
          <a:prstGeom prst="rect">
            <a:avLst/>
          </a:prstGeom>
          <a:solidFill>
            <a:schemeClr val="bg1"/>
          </a:solidFill>
        </p:spPr>
        <p:txBody>
          <a:bodyPr lIns="180000" tIns="1260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lang="en-AU" dirty="0"/>
            </a:lvl1pPr>
          </a:lstStyle>
          <a:p>
            <a:pPr lvl="0"/>
            <a:r>
              <a:rPr lang="en-AU" dirty="0"/>
              <a:t>[Enter text – You can change the colour of this placeholder under the ‘Shape fill’ menu. Change shape width/height as preferred]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B796C-2145-4E36-9CCD-4A6E104C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48" y="1340768"/>
            <a:ext cx="2592288" cy="87647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5D19A3-55E4-4A3E-B43F-B4D3EFBE1E1E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B58DF6-309B-4BE3-BBE4-1BA28FFD9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7D515-B4C3-44B8-9BAA-EEF692FA5A5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09B167-7472-4F88-89E8-DAE2E048396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F249FB-FC55-456D-9BD4-C0130FDA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5327" y="1700213"/>
            <a:ext cx="10801349" cy="42491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95327" y="5949320"/>
            <a:ext cx="10801348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FA6F18-A6B9-4002-9AF5-5A621B0ECEA9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667976-37E5-419D-871B-FF7F3279A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328C3BB-E5DD-47D4-B3C1-7A89BC1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C86CC-8E6A-4F6A-BC10-D9D4BF0CE880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1B5CB-C615-403B-B182-EBCD5DAC9E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690D5-44C9-4D2D-925E-426FB8864D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9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mage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8" y="630979"/>
            <a:ext cx="7784951" cy="6234196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8916" h="5593381">
                <a:moveTo>
                  <a:pt x="454" y="629"/>
                </a:moveTo>
                <a:lnTo>
                  <a:pt x="5198916" y="0"/>
                </a:lnTo>
                <a:lnTo>
                  <a:pt x="5198916" y="5587822"/>
                </a:lnTo>
                <a:lnTo>
                  <a:pt x="1718207" y="5593381"/>
                </a:lnTo>
                <a:cubicBezTo>
                  <a:pt x="689093" y="5283249"/>
                  <a:pt x="-8821" y="3998617"/>
                  <a:pt x="1791" y="3144946"/>
                </a:cubicBezTo>
                <a:cubicBezTo>
                  <a:pt x="3783" y="1941683"/>
                  <a:pt x="-1538" y="1203892"/>
                  <a:pt x="454" y="6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1548D-4CF2-410E-9EAF-5FFD92B8BD25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FD650-D01F-491D-B510-1C0C7A868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FCBBC-8906-4BED-9DB4-F37D4356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C9ED7-6517-494A-9E4C-6DF78B8356C4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D18E-7831-44BE-9F27-A68CFE3B02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BA412D2-A7E4-4007-BC7B-41EB3D0B60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776" y="619522"/>
            <a:ext cx="6096132" cy="62383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1095" h="5597085">
                <a:moveTo>
                  <a:pt x="454" y="4333"/>
                </a:moveTo>
                <a:lnTo>
                  <a:pt x="4070582" y="0"/>
                </a:lnTo>
                <a:cubicBezTo>
                  <a:pt x="4072539" y="1865237"/>
                  <a:pt x="4068136" y="3729906"/>
                  <a:pt x="4070093" y="5595143"/>
                </a:cubicBezTo>
                <a:lnTo>
                  <a:pt x="1718207" y="5597085"/>
                </a:lnTo>
                <a:cubicBezTo>
                  <a:pt x="689093" y="5286953"/>
                  <a:pt x="-8821" y="4002321"/>
                  <a:pt x="1791" y="3148650"/>
                </a:cubicBezTo>
                <a:cubicBezTo>
                  <a:pt x="3783" y="1945387"/>
                  <a:pt x="-1538" y="1207596"/>
                  <a:pt x="454" y="433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20858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D1E0F1-AFFA-42EB-BA75-DA2D4500467E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E6FC7D-C34E-46C7-8941-E28D2138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80EDC1B-18C6-4124-ACB9-D441CF15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7" cy="468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16337-F2DC-4078-961D-7B3BDA5209EB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4EC9E-80A6-4F00-A6C2-0211431E31A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63467-2027-4D99-8858-F83AC83905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mag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7980" y="619866"/>
            <a:ext cx="4065161" cy="623997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79" h="5598562">
                <a:moveTo>
                  <a:pt x="454" y="7751"/>
                </a:moveTo>
                <a:lnTo>
                  <a:pt x="2714233" y="0"/>
                </a:lnTo>
                <a:cubicBezTo>
                  <a:pt x="2716190" y="1865237"/>
                  <a:pt x="2712113" y="3733325"/>
                  <a:pt x="2714070" y="5598562"/>
                </a:cubicBezTo>
                <a:lnTo>
                  <a:pt x="1718207" y="5594806"/>
                </a:lnTo>
                <a:cubicBezTo>
                  <a:pt x="689093" y="5284674"/>
                  <a:pt x="-8821" y="4000042"/>
                  <a:pt x="1791" y="3146371"/>
                </a:cubicBezTo>
                <a:cubicBezTo>
                  <a:pt x="3783" y="1943108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7089890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spcAft>
                <a:spcPts val="600"/>
              </a:spcAft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2A31D-86B6-46B8-BB44-FE4A0151AFEC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DB1757-F26E-4E87-887C-D21CB8F0D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322A0C3-D06A-4B53-BF2D-7247BE3F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7089890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D441B-BAF3-4DDF-A5CD-A8E786E8FAAC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A16CAE-14B9-4A43-877B-E46EF044168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5BFC0C-3AAF-4677-B586-CD5CBF731F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299D2-DE60-4B62-A10B-375899206764}"/>
              </a:ext>
            </a:extLst>
          </p:cNvPr>
          <p:cNvSpPr/>
          <p:nvPr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95325" y="114340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5298" y="255395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8" name="Right Triangle 3">
            <a:extLst>
              <a:ext uri="{FF2B5EF4-FFF2-40B4-BE49-F238E27FC236}">
                <a16:creationId xmlns:a16="http://schemas.microsoft.com/office/drawing/2014/main" id="{E49831C3-1265-4B26-84DA-16A7EC28AF57}"/>
              </a:ext>
            </a:extLst>
          </p:cNvPr>
          <p:cNvSpPr/>
          <p:nvPr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570549AC-72A0-49C7-B98A-4959B5690850}"/>
              </a:ext>
            </a:extLst>
          </p:cNvPr>
          <p:cNvSpPr/>
          <p:nvPr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F6610-A984-4E2A-B1B8-C6D029484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mage Two Thirds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9550" y="-3115"/>
            <a:ext cx="7782449" cy="6868289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586635 h 6179387"/>
              <a:gd name="connsiteX1" fmla="*/ 5198916 w 5198916"/>
              <a:gd name="connsiteY1" fmla="*/ 0 h 6179387"/>
              <a:gd name="connsiteX2" fmla="*/ 5198916 w 5198916"/>
              <a:gd name="connsiteY2" fmla="*/ 6173828 h 6179387"/>
              <a:gd name="connsiteX3" fmla="*/ 1718207 w 5198916"/>
              <a:gd name="connsiteY3" fmla="*/ 6179387 h 6179387"/>
              <a:gd name="connsiteX4" fmla="*/ 1791 w 5198916"/>
              <a:gd name="connsiteY4" fmla="*/ 3730952 h 6179387"/>
              <a:gd name="connsiteX5" fmla="*/ 454 w 5198916"/>
              <a:gd name="connsiteY5" fmla="*/ 586635 h 6179387"/>
              <a:gd name="connsiteX0" fmla="*/ 8476 w 5197245"/>
              <a:gd name="connsiteY0" fmla="*/ 39696 h 6179387"/>
              <a:gd name="connsiteX1" fmla="*/ 5197245 w 5197245"/>
              <a:gd name="connsiteY1" fmla="*/ 0 h 6179387"/>
              <a:gd name="connsiteX2" fmla="*/ 5197245 w 5197245"/>
              <a:gd name="connsiteY2" fmla="*/ 6173828 h 6179387"/>
              <a:gd name="connsiteX3" fmla="*/ 1716536 w 5197245"/>
              <a:gd name="connsiteY3" fmla="*/ 6179387 h 6179387"/>
              <a:gd name="connsiteX4" fmla="*/ 120 w 5197245"/>
              <a:gd name="connsiteY4" fmla="*/ 3730952 h 6179387"/>
              <a:gd name="connsiteX5" fmla="*/ 8476 w 5197245"/>
              <a:gd name="connsiteY5" fmla="*/ 39696 h 6179387"/>
              <a:gd name="connsiteX0" fmla="*/ 8476 w 5197245"/>
              <a:gd name="connsiteY0" fmla="*/ 0 h 6139691"/>
              <a:gd name="connsiteX1" fmla="*/ 5146357 w 5197245"/>
              <a:gd name="connsiteY1" fmla="*/ 191044 h 6139691"/>
              <a:gd name="connsiteX2" fmla="*/ 5197245 w 5197245"/>
              <a:gd name="connsiteY2" fmla="*/ 6134132 h 6139691"/>
              <a:gd name="connsiteX3" fmla="*/ 1716536 w 5197245"/>
              <a:gd name="connsiteY3" fmla="*/ 6139691 h 6139691"/>
              <a:gd name="connsiteX4" fmla="*/ 120 w 5197245"/>
              <a:gd name="connsiteY4" fmla="*/ 3691256 h 6139691"/>
              <a:gd name="connsiteX5" fmla="*/ 8476 w 5197245"/>
              <a:gd name="connsiteY5" fmla="*/ 0 h 6139691"/>
              <a:gd name="connsiteX0" fmla="*/ 8476 w 5197245"/>
              <a:gd name="connsiteY0" fmla="*/ 22604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8476 w 5197245"/>
              <a:gd name="connsiteY5" fmla="*/ 22604 h 6162295"/>
              <a:gd name="connsiteX0" fmla="*/ 2115 w 5197245"/>
              <a:gd name="connsiteY0" fmla="*/ 5512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2115 w 5197245"/>
              <a:gd name="connsiteY5" fmla="*/ 5512 h 616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7245" h="6162295">
                <a:moveTo>
                  <a:pt x="2115" y="5512"/>
                </a:moveTo>
                <a:lnTo>
                  <a:pt x="5197245" y="0"/>
                </a:lnTo>
                <a:lnTo>
                  <a:pt x="5197245" y="6156736"/>
                </a:lnTo>
                <a:lnTo>
                  <a:pt x="1716536" y="6162295"/>
                </a:lnTo>
                <a:cubicBezTo>
                  <a:pt x="687422" y="5852163"/>
                  <a:pt x="-10492" y="4567531"/>
                  <a:pt x="120" y="3713860"/>
                </a:cubicBezTo>
                <a:cubicBezTo>
                  <a:pt x="2112" y="2510597"/>
                  <a:pt x="123" y="1208775"/>
                  <a:pt x="2115" y="551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0FAE-3953-4EE5-ADCD-BB5BCA72CF7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22D7A-8171-44C9-AFA6-24E34B78763E}"/>
              </a:ext>
            </a:extLst>
          </p:cNvPr>
          <p:cNvSpPr txBox="1"/>
          <p:nvPr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45073E-2992-405B-AB05-A3E6ADD2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042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mage Half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02278" y="-2778"/>
            <a:ext cx="6093632" cy="68606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454 w 4070093"/>
              <a:gd name="connsiteY0" fmla="*/ 562667 h 6155419"/>
              <a:gd name="connsiteX1" fmla="*/ 4062101 w 4070093"/>
              <a:gd name="connsiteY1" fmla="*/ 0 h 6155419"/>
              <a:gd name="connsiteX2" fmla="*/ 4070093 w 4070093"/>
              <a:gd name="connsiteY2" fmla="*/ 6153477 h 6155419"/>
              <a:gd name="connsiteX3" fmla="*/ 1718207 w 4070093"/>
              <a:gd name="connsiteY3" fmla="*/ 6155419 h 6155419"/>
              <a:gd name="connsiteX4" fmla="*/ 1791 w 4070093"/>
              <a:gd name="connsiteY4" fmla="*/ 3706984 h 6155419"/>
              <a:gd name="connsiteX5" fmla="*/ 454 w 4070093"/>
              <a:gd name="connsiteY5" fmla="*/ 562667 h 6155419"/>
              <a:gd name="connsiteX0" fmla="*/ 7264 w 4068422"/>
              <a:gd name="connsiteY0" fmla="*/ 15728 h 6155419"/>
              <a:gd name="connsiteX1" fmla="*/ 4060430 w 4068422"/>
              <a:gd name="connsiteY1" fmla="*/ 0 h 6155419"/>
              <a:gd name="connsiteX2" fmla="*/ 4068422 w 4068422"/>
              <a:gd name="connsiteY2" fmla="*/ 6153477 h 6155419"/>
              <a:gd name="connsiteX3" fmla="*/ 1716536 w 4068422"/>
              <a:gd name="connsiteY3" fmla="*/ 6155419 h 6155419"/>
              <a:gd name="connsiteX4" fmla="*/ 120 w 4068422"/>
              <a:gd name="connsiteY4" fmla="*/ 3706984 h 6155419"/>
              <a:gd name="connsiteX5" fmla="*/ 7264 w 4068422"/>
              <a:gd name="connsiteY5" fmla="*/ 15728 h 6155419"/>
              <a:gd name="connsiteX0" fmla="*/ 7264 w 4069425"/>
              <a:gd name="connsiteY0" fmla="*/ 15728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7264 w 4069425"/>
              <a:gd name="connsiteY5" fmla="*/ 15728 h 6155419"/>
              <a:gd name="connsiteX0" fmla="*/ 3023 w 4069425"/>
              <a:gd name="connsiteY0" fmla="*/ 4334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3023 w 4069425"/>
              <a:gd name="connsiteY5" fmla="*/ 4334 h 615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9425" h="6155419">
                <a:moveTo>
                  <a:pt x="3023" y="4334"/>
                </a:moveTo>
                <a:lnTo>
                  <a:pt x="4068912" y="0"/>
                </a:lnTo>
                <a:cubicBezTo>
                  <a:pt x="4070869" y="1865237"/>
                  <a:pt x="4066465" y="4288240"/>
                  <a:pt x="4068422" y="6153477"/>
                </a:cubicBezTo>
                <a:lnTo>
                  <a:pt x="1716536" y="6155419"/>
                </a:lnTo>
                <a:cubicBezTo>
                  <a:pt x="687422" y="5845287"/>
                  <a:pt x="-10492" y="4560655"/>
                  <a:pt x="120" y="3706984"/>
                </a:cubicBezTo>
                <a:cubicBezTo>
                  <a:pt x="2112" y="2503721"/>
                  <a:pt x="1031" y="1207597"/>
                  <a:pt x="3023" y="433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4E8D8-7819-4122-838F-7CED981EC3B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06BD81E-48A0-488B-B875-7D993A64CC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700213"/>
            <a:ext cx="5208587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B152F0-B857-4837-AD26-E55058B68A12}"/>
              </a:ext>
            </a:extLst>
          </p:cNvPr>
          <p:cNvSpPr txBox="1"/>
          <p:nvPr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7296C6-F9EC-4B3A-9119-76D6C670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6" cy="468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879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mage One Third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4FA68DC-FEFE-4790-B4A5-75AF5CDBE1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0" y="0"/>
            <a:ext cx="10704513" cy="6869113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AU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BEE3ED-5C13-4151-AFC4-04F14BD9ECA3}"/>
              </a:ext>
            </a:extLst>
          </p:cNvPr>
          <p:cNvSpPr txBox="1"/>
          <p:nvPr/>
        </p:nvSpPr>
        <p:spPr>
          <a:xfrm>
            <a:off x="1" y="-622612"/>
            <a:ext cx="763217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Clicking along the edge of purple container and change the shape fill colour.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08851" y="-8784"/>
            <a:ext cx="4083149" cy="686862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  <a:gd name="connsiteX0" fmla="*/ 454 w 2714070"/>
              <a:gd name="connsiteY0" fmla="*/ 571782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571782 h 6162593"/>
              <a:gd name="connsiteX0" fmla="*/ 454 w 2714070"/>
              <a:gd name="connsiteY0" fmla="*/ 7751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7751 h 6162593"/>
              <a:gd name="connsiteX0" fmla="*/ 454 w 2720839"/>
              <a:gd name="connsiteY0" fmla="*/ 7751 h 6162593"/>
              <a:gd name="connsiteX1" fmla="*/ 2720594 w 2720839"/>
              <a:gd name="connsiteY1" fmla="*/ 0 h 6162593"/>
              <a:gd name="connsiteX2" fmla="*/ 2714070 w 2720839"/>
              <a:gd name="connsiteY2" fmla="*/ 6162593 h 6162593"/>
              <a:gd name="connsiteX3" fmla="*/ 1718207 w 2720839"/>
              <a:gd name="connsiteY3" fmla="*/ 6158837 h 6162593"/>
              <a:gd name="connsiteX4" fmla="*/ 1791 w 2720839"/>
              <a:gd name="connsiteY4" fmla="*/ 3710402 h 6162593"/>
              <a:gd name="connsiteX5" fmla="*/ 454 w 2720839"/>
              <a:gd name="connsiteY5" fmla="*/ 7751 h 6162593"/>
              <a:gd name="connsiteX0" fmla="*/ 454 w 2726792"/>
              <a:gd name="connsiteY0" fmla="*/ 7751 h 6162593"/>
              <a:gd name="connsiteX1" fmla="*/ 2720594 w 2726792"/>
              <a:gd name="connsiteY1" fmla="*/ 0 h 6162593"/>
              <a:gd name="connsiteX2" fmla="*/ 2726792 w 2726792"/>
              <a:gd name="connsiteY2" fmla="*/ 6162593 h 6162593"/>
              <a:gd name="connsiteX3" fmla="*/ 1718207 w 2726792"/>
              <a:gd name="connsiteY3" fmla="*/ 6158837 h 6162593"/>
              <a:gd name="connsiteX4" fmla="*/ 1791 w 2726792"/>
              <a:gd name="connsiteY4" fmla="*/ 3710402 h 6162593"/>
              <a:gd name="connsiteX5" fmla="*/ 454 w 2726792"/>
              <a:gd name="connsiteY5" fmla="*/ 7751 h 616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792" h="6162593">
                <a:moveTo>
                  <a:pt x="454" y="7751"/>
                </a:moveTo>
                <a:lnTo>
                  <a:pt x="2720594" y="0"/>
                </a:lnTo>
                <a:cubicBezTo>
                  <a:pt x="2722551" y="1865237"/>
                  <a:pt x="2724835" y="4297356"/>
                  <a:pt x="2726792" y="6162593"/>
                </a:cubicBezTo>
                <a:lnTo>
                  <a:pt x="1718207" y="6158837"/>
                </a:lnTo>
                <a:cubicBezTo>
                  <a:pt x="689093" y="5848705"/>
                  <a:pt x="-8821" y="4564073"/>
                  <a:pt x="1791" y="3710402"/>
                </a:cubicBezTo>
                <a:cubicBezTo>
                  <a:pt x="3783" y="2507139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68C9D50-7928-4CA0-BFA2-1AB0032BF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695325" y="1700213"/>
            <a:ext cx="7089891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87536-1667-4319-A130-CF6578DB2C85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95326" y="1052736"/>
            <a:ext cx="7096124" cy="469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D53B17-CFA2-4153-BA9B-6F2B6C1F6005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508C9E-FE7C-44AA-84C7-0471A04346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2737AE-AB1C-425B-82B5-B5D4E120803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7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9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A8ABAA8-126B-459D-B960-B85E22F49D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6B950FF-5CC1-4A3A-ABA9-ADF58494DD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7049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2B0415-0383-4B33-9E29-9ADFC2A054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04000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966C236-904D-498D-801E-8C4057C0A0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4000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D8A62-4A58-4C23-B0E5-AEF193611E4D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EB74D7-CB6B-47FE-A2A8-7AE5F1DED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061BA70-9BEA-4AF5-8B24-03EBB3F2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CA8BB8-1B5E-4246-8A55-FAB9C1E84DFA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4FF51F-8DC8-4E19-BB72-27E7B862578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CA045B-79DD-4F1E-A5D5-56CC7F67455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2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9B66CF-A807-44F1-A681-793122F8A0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96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B4B4A83-90AC-42EA-83C2-FA84624688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2676" y="3446253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962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4335FC-BD53-4794-8DA5-8FFBAE1F2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1267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E423-DB93-432A-8BB7-4B2613DBF942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590DBB-90A7-43BF-BDD1-CF1C6212F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882AF12-58DE-43D7-9E95-F90A1203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C1DC6-F03F-4189-B5B9-2FF38EB9C0E6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1E1143-CBAC-4E3D-95E2-1F1E3980AD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035F6F-B1C5-4CB7-9CF1-E5C49956EAC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3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1720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668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668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49164FB8-D4B8-4D90-B308-464FB278E9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76051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01E9CDC-2523-40AE-AF29-5A44EBFD89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03999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ADAC2D7-6D0E-46B8-9F7A-B4DB99B890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03999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EFE4D8B1-EBB1-4B03-B440-81D22A8A033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3158" y="1700907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FADD90A-0B64-4F90-9B57-FE13E0FCA2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91106" y="2997051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BE4C7F0-C749-4520-AA04-DB6CA99155A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91106" y="3271189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0240862-4D4B-4BB9-8F4B-AA856CD17F5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691720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8449337-35B4-44F8-8D00-F0C15EFB9C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668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2477189D-83D5-4749-BD7C-CADC0D1471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9668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618C35F-5F01-46A6-BF04-0CA9BDBAA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76051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63A3128-4CA8-48D5-B82E-7EDA918D7F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03999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B7F5300-022A-4183-A132-AA8EB6534A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3999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CE2DF1AF-9EAD-40B3-B73C-07649220BF0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063158" y="4077341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0CD5A08-CA4F-41B8-A1B0-488A6EC4481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91106" y="5373485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B722C2B9-2C83-4877-A90D-0CA01537B08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091106" y="5647623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F019EB-FA99-486B-BA02-92BE76012990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1882F53-3639-4FFE-AFD1-5428267B6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D2A4C4A-3642-4CE3-8FB6-AFE5A9CA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7AECD-2D0A-4301-9CB8-B765D71F0B6B}"/>
              </a:ext>
            </a:extLst>
          </p:cNvPr>
          <p:cNvSpPr>
            <a:spLocks noGrp="1"/>
          </p:cNvSpPr>
          <p:nvPr>
            <p:ph type="dt" sz="half" idx="38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82035B-DC9A-432B-8519-2243ECF2A4F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EC4C1B-640F-47AB-A0DF-816F2F8FB16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6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C9748A61-6439-491A-9457-33A20862D2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9170" y="1917008"/>
            <a:ext cx="1584308" cy="1584000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532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17937B0-FDCD-421A-9652-36A59CE227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32120" y="1917008"/>
            <a:ext cx="1584308" cy="1584000"/>
          </a:xfrm>
          <a:prstGeom prst="rect">
            <a:avLst/>
          </a:prstGeom>
          <a:solidFill>
            <a:srgbClr val="962A8B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7AB4A338-5CDA-4742-A7F5-F49D6BE9AD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4827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452123C-C6A2-4D45-AF62-5B6E775B6C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4827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DCBEBCB-7877-4BC1-BA6D-4E809F947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6160" y="1917008"/>
            <a:ext cx="1584308" cy="1584000"/>
          </a:xfrm>
          <a:prstGeom prst="rect">
            <a:avLst/>
          </a:prstGeom>
          <a:solidFill>
            <a:srgbClr val="999490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2FE7559D-9529-40D4-8025-F2B8ED38A9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231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382D6B5-B43B-46F1-B879-42FA4CCBD20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0231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91F1A27-3497-4ECD-AAAC-804B3DF8F9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14768" y="1917008"/>
            <a:ext cx="1584308" cy="1584000"/>
          </a:xfrm>
          <a:prstGeom prst="rect">
            <a:avLst/>
          </a:prstGeom>
          <a:solidFill>
            <a:srgbClr val="D7D1CC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E0498A31-1633-4E6B-8EAE-AF4FDE6233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30924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9A54FCE6-6684-449A-86E0-1424372194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30924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5140AB-DCE2-4DB2-81B5-60470D8E34C0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BF142C-8B85-4BCA-8B54-67CC7F92F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C67645D-435A-4DA4-9CBA-77E7F4B5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88FC7-59B6-4EA9-ABA6-E3BB2E23FF81}"/>
              </a:ext>
            </a:extLst>
          </p:cNvPr>
          <p:cNvSpPr>
            <a:spLocks noGrp="1"/>
          </p:cNvSpPr>
          <p:nvPr>
            <p:ph type="dt" sz="half" idx="39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9CEE3C6-C898-476B-873B-DAEEB357A992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EACAED-B859-46A5-951B-270C91500FC6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Dark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7F97712-4CC3-452D-A157-BEE84E8057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19780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5F6752E-685A-46CF-8D29-A5D4E0013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D1DFD8-8A09-48BC-87A4-4F57F6D6FE1B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6C9786-9794-4BE5-BBFE-4B339825F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E0658-31AB-4AA9-B241-6C41D88C9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 edit Master title style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AFECAB-12EA-4AAC-BBB9-72070BF5947B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E6526-1DB9-4ECD-86C1-1BB926D7D9F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640CA88-D0CE-4C3C-BA4A-CB5E62584F1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7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2"/>
            <a:ext cx="5400673" cy="4608513"/>
          </a:xfrm>
          <a:prstGeom prst="rect">
            <a:avLst/>
          </a:prstGeom>
          <a:solidFill>
            <a:srgbClr val="962A8B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500BB1C-3C6B-46AF-8AA4-A4BA72712C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74EA24-97F9-47A1-937E-B8E4F532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11690AC-7C51-47ED-9DD6-4A98D2E79B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CACF9F-55D3-4152-BDFF-84674C07B2BE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74170D-AC78-463A-B8E0-8E87954EA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EBA455-94D3-4DB8-AAFA-811D610E138C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AA7FD-BD90-42A7-ADCE-A909D39619C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DB814-0723-41E1-87CA-20F94C28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Neutral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3" y="1700213"/>
            <a:ext cx="5400672" cy="4608515"/>
          </a:xfrm>
          <a:prstGeom prst="rect">
            <a:avLst/>
          </a:prstGeom>
          <a:solidFill>
            <a:srgbClr val="D7D1CC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3BCE34-49B7-4BA0-8263-6432C37E4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3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45A20B-3961-4824-8B5F-42956340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B36345A-6B2C-4967-909A-6BAA4D16DE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A7A291-5EAC-486D-928E-F46ED8B55AD0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6EAF7D-7C9B-4789-AC1C-A7AF349D1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E5C78F-E1DA-41DF-B969-597539E60F5D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E8DCA5-91C8-4DF9-B37E-735B2EA5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FC83A9-C0D2-49A3-AC00-E1A4A64271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43405"/>
            <a:ext cx="107286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06" y="2553954"/>
            <a:ext cx="10737592" cy="267524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/>
        </p:nvSpPr>
        <p:spPr bwMode="ltGray">
          <a:xfrm>
            <a:off x="2" y="0"/>
            <a:ext cx="12191999" cy="9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3FA41E-EFD5-45E8-BE8D-8CAB28F4B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9" y="234886"/>
            <a:ext cx="2988000" cy="452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DADB43-ED09-48C5-A41D-5E4BDF72C85E}"/>
              </a:ext>
            </a:extLst>
          </p:cNvPr>
          <p:cNvSpPr txBox="1"/>
          <p:nvPr/>
        </p:nvSpPr>
        <p:spPr>
          <a:xfrm>
            <a:off x="1" y="-1586050"/>
            <a:ext cx="7632171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choose your own image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Change text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as necessary to suit the image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5A5C0481-15B5-4619-B80D-C8C9ABD7F904}"/>
              </a:ext>
            </a:extLst>
          </p:cNvPr>
          <p:cNvSpPr/>
          <p:nvPr/>
        </p:nvSpPr>
        <p:spPr bwMode="invGray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Graphic 1">
            <a:extLst>
              <a:ext uri="{FF2B5EF4-FFF2-40B4-BE49-F238E27FC236}">
                <a16:creationId xmlns:a16="http://schemas.microsoft.com/office/drawing/2014/main" id="{84EF10FC-E046-43D3-9897-04BE4FF5A176}"/>
              </a:ext>
            </a:extLst>
          </p:cNvPr>
          <p:cNvSpPr/>
          <p:nvPr/>
        </p:nvSpPr>
        <p:spPr bwMode="invGray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2405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Neutral 2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2"/>
          </a:xfrm>
          <a:prstGeom prst="rect">
            <a:avLst/>
          </a:prstGeom>
          <a:solidFill>
            <a:srgbClr val="999490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0D8A284-12F0-43E7-820E-1E72AC40E1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255835-9B81-4FE6-A19A-BDEACE6D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E5F36F7-9D4E-4EA5-882E-DEDD94B59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000394-8C62-4535-AFCB-49065079CFAF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739123-EB1E-4E5F-B70D-F7DEE2CEE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F0C86-E17F-4FB6-93F4-7CD03DCBD834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A6B27-3249-4E2E-BD52-822F0E96F78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28ACE60-DF21-472F-8FF6-A086BB2C11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6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u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A75515C-08B2-490C-B8D9-273E0B4B7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7" y="1700213"/>
            <a:ext cx="3384548" cy="4615710"/>
          </a:xfrm>
          <a:prstGeom prst="rect">
            <a:avLst/>
          </a:prstGeom>
          <a:solidFill>
            <a:schemeClr val="accent1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8D97C9-2BD4-40D2-8A9C-5D0FDC041E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700213"/>
            <a:ext cx="3384548" cy="4615710"/>
          </a:xfrm>
          <a:prstGeom prst="rect">
            <a:avLst/>
          </a:prstGeom>
          <a:solidFill>
            <a:srgbClr val="962A8B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09A6CC-1C55-4870-8E22-205BA52568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7255" y="1692905"/>
            <a:ext cx="3384548" cy="4615710"/>
          </a:xfrm>
          <a:prstGeom prst="rect">
            <a:avLst/>
          </a:prstGeom>
          <a:solidFill>
            <a:srgbClr val="999490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1AC039-02E7-49D5-B557-F29BDF128A9E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E48569-D32E-4698-B1DF-F6D3A1B42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18496-7854-4AD0-8A2D-922EA1AA164D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490FF1-595C-4C0F-8493-0452D9413FE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171E7-B6F7-4135-91FD-8404DE6A1A0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-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06D0029-C709-49E4-ADBE-DE71FBF91E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4800" y="3593712"/>
            <a:ext cx="5198533" cy="2715015"/>
          </a:xfrm>
          <a:prstGeom prst="rect">
            <a:avLst/>
          </a:prstGeo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42AA681-0A5C-4843-AFF7-8900ED2A6D6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8618" y="2024810"/>
            <a:ext cx="5198400" cy="2427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C1A5F930-F83B-4616-AC17-D7231CE874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8619" y="4602158"/>
            <a:ext cx="5198533" cy="1700191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BFF14A-9BDE-42F0-AA14-E13CCFE3E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4800" y="1700808"/>
            <a:ext cx="5198532" cy="1743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47FC4A52-417F-4863-97DD-E656EA43AC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8619" y="1700809"/>
            <a:ext cx="5198533" cy="324000"/>
          </a:xfrm>
          <a:prstGeom prst="rect">
            <a:avLst/>
          </a:prstGeom>
        </p:spPr>
        <p:txBody>
          <a:bodyPr>
            <a:normAutofit/>
          </a:bodyPr>
          <a:lstStyle>
            <a:lvl5pPr>
              <a:defRPr lang="en-AU" sz="2000" b="1" dirty="0"/>
            </a:lvl5pPr>
          </a:lstStyle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696586-6988-4D6B-BE2D-2C0EDF44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4229EC4-696A-4791-8EB0-396DF61F7A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3B4A2E-6294-4DC9-8779-3231A7E9B5C2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CAB502-16F2-4A19-97A1-C081D2265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506F8-588F-4C50-8AA3-03099347931D}"/>
              </a:ext>
            </a:extLst>
          </p:cNvPr>
          <p:cNvSpPr>
            <a:spLocks noGrp="1"/>
          </p:cNvSpPr>
          <p:nvPr>
            <p:ph type="dt" sz="half" idx="24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400A7-6A57-42A4-9CC7-26ED632D030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824B6-391C-442D-8A27-0B268DB3667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4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-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680838C-6DDD-4367-8C7B-8D49AA3A03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6500" y="2677684"/>
            <a:ext cx="5219998" cy="16154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 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8C9CC71C-D628-4B8C-8AB1-D318B0D686C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500" y="4694142"/>
            <a:ext cx="5219996" cy="1615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7EF0A71-527C-4177-BD73-0A32F4F3B7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6500" y="2279659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FFB469D-AB37-445A-8C5C-9EDAC47CC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86500" y="4401144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2F6810-4203-426A-BA3F-12E853FD97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4800" y="2279196"/>
            <a:ext cx="5183717" cy="2013899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08E6E7-0CC5-4C1B-8095-7EA4A3FE8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4800" y="4401144"/>
            <a:ext cx="5183717" cy="1908176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E219F9-19D4-45A2-9D79-6847ED38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88F5021-D4C3-4888-A4D5-06E996CC21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1F3FBD-B2FA-4ECC-94B3-AE0A46E7AD40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D1DA3F-F774-45EB-B6E3-EB3EBFC56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9483DB6-35E8-41E9-930B-445C4EFE7A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9382FB-62F4-4C2A-91A5-943967894D42}"/>
              </a:ext>
            </a:extLst>
          </p:cNvPr>
          <p:cNvSpPr>
            <a:spLocks noGrp="1"/>
          </p:cNvSpPr>
          <p:nvPr>
            <p:ph type="dt" sz="half" idx="32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807C1-4AC5-41D4-9F66-2FFE2C9FCBE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1CA24C-277F-4699-AACD-0CE7FA333A2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5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A7132BB-77E6-4CDB-BD22-890A94E03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7FA311-E5C8-49FB-A70D-B5D69EF896F4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7DAC2F-25B2-40B2-B3C3-AEDF3893C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3B7EB-0921-47FC-BB02-41C5175DD7EB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7EFFC-A8F6-46B6-82DB-6FB3399678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037509-88E8-46BB-B6E5-FC65A58ADE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0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ran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/>
        </p:nvSpPr>
        <p:spPr bwMode="white">
          <a:xfrm>
            <a:off x="2" y="-27384"/>
            <a:ext cx="12191999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50E81-A697-4D2A-9C73-3BBE321DF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155"/>
          <a:stretch/>
        </p:blipFill>
        <p:spPr>
          <a:xfrm>
            <a:off x="10271272" y="152896"/>
            <a:ext cx="123734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43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DBD1DEA-6C0B-48CD-8886-623BD6330C76}"/>
              </a:ext>
            </a:extLst>
          </p:cNvPr>
          <p:cNvSpPr/>
          <p:nvPr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94800" y="1082188"/>
            <a:ext cx="10744005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758AADB-42F9-44FF-A436-0031B6B26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EB3BAB6-8B24-4F70-BDDC-75B91A4FB1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Right Triangle 3">
            <a:extLst>
              <a:ext uri="{FF2B5EF4-FFF2-40B4-BE49-F238E27FC236}">
                <a16:creationId xmlns:a16="http://schemas.microsoft.com/office/drawing/2014/main" id="{98BF4DE5-D126-4077-BBC8-5F3A09BC0E5C}"/>
              </a:ext>
            </a:extLst>
          </p:cNvPr>
          <p:cNvSpPr/>
          <p:nvPr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8A2EB93-6CF0-469A-B44D-3B50AF0CEE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1CEC2A5-BF8B-405F-BFB8-A7AC93A346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91147DD-03AA-4BA3-AFAA-F070EDBA9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Graphic 1">
            <a:extLst>
              <a:ext uri="{FF2B5EF4-FFF2-40B4-BE49-F238E27FC236}">
                <a16:creationId xmlns:a16="http://schemas.microsoft.com/office/drawing/2014/main" id="{6B4A31B5-8366-4D72-B33B-C4528CEC8D4B}"/>
              </a:ext>
            </a:extLst>
          </p:cNvPr>
          <p:cNvSpPr/>
          <p:nvPr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64D713-B046-4FE6-BDD7-EE4264F7C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3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D9BE05-DABC-48CC-9999-1581840BE656}"/>
              </a:ext>
            </a:extLst>
          </p:cNvPr>
          <p:cNvSpPr/>
          <p:nvPr/>
        </p:nvSpPr>
        <p:spPr bwMode="invGray"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3CE2D37-876C-4C8F-A6C5-0AB063A0B4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6F77BFB-AD63-495E-A4EA-EE2AFB4F9E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A941B40-7380-40DF-ADBB-0A6ED4F172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E3968-432E-4834-8F0D-CD2BC42D2E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9F5A590-B6A3-42B3-8477-542088A3B0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84FAE95-A058-4EFD-92C1-90CCC284B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E88B10E-2ED8-4B6E-92E8-70B077E3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00" y="1082188"/>
            <a:ext cx="5209113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3ECBBC4F-ECF3-4E50-963A-BDB169C514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2454" y="923051"/>
            <a:ext cx="6101952" cy="5934795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254 w 4075984"/>
              <a:gd name="connsiteY0" fmla="*/ 250455 h 5597085"/>
              <a:gd name="connsiteX1" fmla="*/ 4075471 w 4075984"/>
              <a:gd name="connsiteY1" fmla="*/ 0 h 5597085"/>
              <a:gd name="connsiteX2" fmla="*/ 4074982 w 4075984"/>
              <a:gd name="connsiteY2" fmla="*/ 5595143 h 5597085"/>
              <a:gd name="connsiteX3" fmla="*/ 1723096 w 4075984"/>
              <a:gd name="connsiteY3" fmla="*/ 5597085 h 5597085"/>
              <a:gd name="connsiteX4" fmla="*/ 6680 w 4075984"/>
              <a:gd name="connsiteY4" fmla="*/ 3148650 h 5597085"/>
              <a:gd name="connsiteX5" fmla="*/ 254 w 4075984"/>
              <a:gd name="connsiteY5" fmla="*/ 250455 h 5597085"/>
              <a:gd name="connsiteX0" fmla="*/ 254 w 4080827"/>
              <a:gd name="connsiteY0" fmla="*/ 29 h 5346659"/>
              <a:gd name="connsiteX1" fmla="*/ 4080560 w 4080827"/>
              <a:gd name="connsiteY1" fmla="*/ 50390 h 5346659"/>
              <a:gd name="connsiteX2" fmla="*/ 4074982 w 4080827"/>
              <a:gd name="connsiteY2" fmla="*/ 5344717 h 5346659"/>
              <a:gd name="connsiteX3" fmla="*/ 1723096 w 4080827"/>
              <a:gd name="connsiteY3" fmla="*/ 5346659 h 5346659"/>
              <a:gd name="connsiteX4" fmla="*/ 6680 w 4080827"/>
              <a:gd name="connsiteY4" fmla="*/ 2898224 h 5346659"/>
              <a:gd name="connsiteX5" fmla="*/ 254 w 4080827"/>
              <a:gd name="connsiteY5" fmla="*/ 29 h 5346659"/>
              <a:gd name="connsiteX0" fmla="*/ 254 w 4080827"/>
              <a:gd name="connsiteY0" fmla="*/ 0 h 5346630"/>
              <a:gd name="connsiteX1" fmla="*/ 4080560 w 4080827"/>
              <a:gd name="connsiteY1" fmla="*/ 16177 h 5346630"/>
              <a:gd name="connsiteX2" fmla="*/ 4074982 w 4080827"/>
              <a:gd name="connsiteY2" fmla="*/ 5344688 h 5346630"/>
              <a:gd name="connsiteX3" fmla="*/ 1723096 w 4080827"/>
              <a:gd name="connsiteY3" fmla="*/ 5346630 h 5346630"/>
              <a:gd name="connsiteX4" fmla="*/ 6680 w 4080827"/>
              <a:gd name="connsiteY4" fmla="*/ 2898195 h 5346630"/>
              <a:gd name="connsiteX5" fmla="*/ 254 w 4080827"/>
              <a:gd name="connsiteY5" fmla="*/ 0 h 5346630"/>
              <a:gd name="connsiteX0" fmla="*/ 254 w 4080827"/>
              <a:gd name="connsiteY0" fmla="*/ 0 h 5332957"/>
              <a:gd name="connsiteX1" fmla="*/ 4080560 w 4080827"/>
              <a:gd name="connsiteY1" fmla="*/ 2504 h 5332957"/>
              <a:gd name="connsiteX2" fmla="*/ 4074982 w 4080827"/>
              <a:gd name="connsiteY2" fmla="*/ 5331015 h 5332957"/>
              <a:gd name="connsiteX3" fmla="*/ 1723096 w 4080827"/>
              <a:gd name="connsiteY3" fmla="*/ 5332957 h 5332957"/>
              <a:gd name="connsiteX4" fmla="*/ 6680 w 4080827"/>
              <a:gd name="connsiteY4" fmla="*/ 2884522 h 5332957"/>
              <a:gd name="connsiteX5" fmla="*/ 254 w 4080827"/>
              <a:gd name="connsiteY5" fmla="*/ 0 h 5332957"/>
              <a:gd name="connsiteX0" fmla="*/ 254 w 4080827"/>
              <a:gd name="connsiteY0" fmla="*/ 8891 h 5330453"/>
              <a:gd name="connsiteX1" fmla="*/ 4080560 w 4080827"/>
              <a:gd name="connsiteY1" fmla="*/ 0 h 5330453"/>
              <a:gd name="connsiteX2" fmla="*/ 4074982 w 4080827"/>
              <a:gd name="connsiteY2" fmla="*/ 5328511 h 5330453"/>
              <a:gd name="connsiteX3" fmla="*/ 1723096 w 4080827"/>
              <a:gd name="connsiteY3" fmla="*/ 5330453 h 5330453"/>
              <a:gd name="connsiteX4" fmla="*/ 6680 w 4080827"/>
              <a:gd name="connsiteY4" fmla="*/ 2882018 h 5330453"/>
              <a:gd name="connsiteX5" fmla="*/ 254 w 4080827"/>
              <a:gd name="connsiteY5" fmla="*/ 8891 h 5330453"/>
              <a:gd name="connsiteX0" fmla="*/ 254 w 4080827"/>
              <a:gd name="connsiteY0" fmla="*/ 0 h 5321562"/>
              <a:gd name="connsiteX1" fmla="*/ 4080560 w 4080827"/>
              <a:gd name="connsiteY1" fmla="*/ 8201 h 5321562"/>
              <a:gd name="connsiteX2" fmla="*/ 4074982 w 4080827"/>
              <a:gd name="connsiteY2" fmla="*/ 5319620 h 5321562"/>
              <a:gd name="connsiteX3" fmla="*/ 1723096 w 4080827"/>
              <a:gd name="connsiteY3" fmla="*/ 5321562 h 5321562"/>
              <a:gd name="connsiteX4" fmla="*/ 6680 w 4080827"/>
              <a:gd name="connsiteY4" fmla="*/ 2873127 h 5321562"/>
              <a:gd name="connsiteX5" fmla="*/ 254 w 4080827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2504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4982"/>
              <a:gd name="connsiteY0" fmla="*/ 0 h 5321562"/>
              <a:gd name="connsiteX1" fmla="*/ 4050875 w 4074982"/>
              <a:gd name="connsiteY1" fmla="*/ 207606 h 5321562"/>
              <a:gd name="connsiteX2" fmla="*/ 4074982 w 4074982"/>
              <a:gd name="connsiteY2" fmla="*/ 5319620 h 5321562"/>
              <a:gd name="connsiteX3" fmla="*/ 1723096 w 4074982"/>
              <a:gd name="connsiteY3" fmla="*/ 5321562 h 5321562"/>
              <a:gd name="connsiteX4" fmla="*/ 6680 w 4074982"/>
              <a:gd name="connsiteY4" fmla="*/ 2873127 h 5321562"/>
              <a:gd name="connsiteX5" fmla="*/ 254 w 4074982"/>
              <a:gd name="connsiteY5" fmla="*/ 0 h 5321562"/>
              <a:gd name="connsiteX0" fmla="*/ 254 w 4074982"/>
              <a:gd name="connsiteY0" fmla="*/ 3193 h 5324755"/>
              <a:gd name="connsiteX1" fmla="*/ 4072078 w 4074982"/>
              <a:gd name="connsiteY1" fmla="*/ 0 h 5324755"/>
              <a:gd name="connsiteX2" fmla="*/ 4074982 w 4074982"/>
              <a:gd name="connsiteY2" fmla="*/ 5322813 h 5324755"/>
              <a:gd name="connsiteX3" fmla="*/ 1723096 w 4074982"/>
              <a:gd name="connsiteY3" fmla="*/ 5324755 h 5324755"/>
              <a:gd name="connsiteX4" fmla="*/ 6680 w 4074982"/>
              <a:gd name="connsiteY4" fmla="*/ 2876320 h 5324755"/>
              <a:gd name="connsiteX5" fmla="*/ 254 w 4074982"/>
              <a:gd name="connsiteY5" fmla="*/ 3193 h 532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4982" h="5324755">
                <a:moveTo>
                  <a:pt x="254" y="3193"/>
                </a:moveTo>
                <a:lnTo>
                  <a:pt x="4072078" y="0"/>
                </a:lnTo>
                <a:cubicBezTo>
                  <a:pt x="4074035" y="1865237"/>
                  <a:pt x="4073025" y="3457576"/>
                  <a:pt x="4074982" y="5322813"/>
                </a:cubicBezTo>
                <a:lnTo>
                  <a:pt x="1723096" y="5324755"/>
                </a:lnTo>
                <a:cubicBezTo>
                  <a:pt x="693982" y="5014623"/>
                  <a:pt x="-3932" y="3729991"/>
                  <a:pt x="6680" y="2876320"/>
                </a:cubicBezTo>
                <a:cubicBezTo>
                  <a:pt x="8672" y="1673057"/>
                  <a:pt x="-1738" y="1206456"/>
                  <a:pt x="254" y="31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753C3-AD71-41CF-A0E3-EDC40D859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0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12/15/2023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812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12/15/2023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41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1A2C22-D4CF-4FE0-AF06-038EB2ACB6D9}"/>
              </a:ext>
            </a:extLst>
          </p:cNvPr>
          <p:cNvSpPr/>
          <p:nvPr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51603-5D6A-462B-B9E7-98413BF2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DBA991DB-C059-4DB2-8D91-33D3F3951887}"/>
              </a:ext>
            </a:extLst>
          </p:cNvPr>
          <p:cNvSpPr/>
          <p:nvPr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F070BDDD-4427-48C1-9206-C4CC3FAE8AD1}"/>
              </a:ext>
            </a:extLst>
          </p:cNvPr>
          <p:cNvSpPr/>
          <p:nvPr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191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(Editabl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[Divider 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[Divider subtitle]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07765-DB77-44E5-9420-D56F1378074A}"/>
              </a:ext>
            </a:extLst>
          </p:cNvPr>
          <p:cNvSpPr txBox="1"/>
          <p:nvPr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E33C2-B581-422F-9FF5-AF660C79D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7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5E92F574-51E7-47B2-86D2-94DAE288E822}"/>
              </a:ext>
            </a:extLst>
          </p:cNvPr>
          <p:cNvSpPr/>
          <p:nvPr/>
        </p:nvSpPr>
        <p:spPr bwMode="invGray">
          <a:xfrm>
            <a:off x="2" y="4076700"/>
            <a:ext cx="3407833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31ECE3F-0C43-444E-9F0C-B23F8D3935D2}"/>
              </a:ext>
            </a:extLst>
          </p:cNvPr>
          <p:cNvSpPr/>
          <p:nvPr/>
        </p:nvSpPr>
        <p:spPr bwMode="invGray">
          <a:xfrm>
            <a:off x="9192249" y="5584173"/>
            <a:ext cx="2999415" cy="1273828"/>
          </a:xfrm>
          <a:custGeom>
            <a:avLst/>
            <a:gdLst>
              <a:gd name="connsiteX0" fmla="*/ 0 w 2267490"/>
              <a:gd name="connsiteY0" fmla="*/ 0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4" fmla="*/ 0 w 2267490"/>
              <a:gd name="connsiteY4" fmla="*/ 0 h 1132541"/>
              <a:gd name="connsiteX0" fmla="*/ 0 w 2267490"/>
              <a:gd name="connsiteY0" fmla="*/ 1132541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0" fmla="*/ 0 w 2291396"/>
              <a:gd name="connsiteY0" fmla="*/ 857623 h 1132541"/>
              <a:gd name="connsiteX1" fmla="*/ 2291396 w 2291396"/>
              <a:gd name="connsiteY1" fmla="*/ 0 h 1132541"/>
              <a:gd name="connsiteX2" fmla="*/ 2291396 w 2291396"/>
              <a:gd name="connsiteY2" fmla="*/ 1132541 h 1132541"/>
              <a:gd name="connsiteX3" fmla="*/ 0 w 2291396"/>
              <a:gd name="connsiteY3" fmla="*/ 857623 h 1132541"/>
              <a:gd name="connsiteX0" fmla="*/ 0 w 2249561"/>
              <a:gd name="connsiteY0" fmla="*/ 845670 h 1132541"/>
              <a:gd name="connsiteX1" fmla="*/ 2249561 w 2249561"/>
              <a:gd name="connsiteY1" fmla="*/ 0 h 1132541"/>
              <a:gd name="connsiteX2" fmla="*/ 2249561 w 2249561"/>
              <a:gd name="connsiteY2" fmla="*/ 1132541 h 1132541"/>
              <a:gd name="connsiteX3" fmla="*/ 0 w 2249561"/>
              <a:gd name="connsiteY3" fmla="*/ 845670 h 1132541"/>
              <a:gd name="connsiteX0" fmla="*/ 0 w 2249561"/>
              <a:gd name="connsiteY0" fmla="*/ 944560 h 1231431"/>
              <a:gd name="connsiteX1" fmla="*/ 2249561 w 2249561"/>
              <a:gd name="connsiteY1" fmla="*/ 98890 h 1231431"/>
              <a:gd name="connsiteX2" fmla="*/ 2249561 w 2249561"/>
              <a:gd name="connsiteY2" fmla="*/ 1231431 h 1231431"/>
              <a:gd name="connsiteX3" fmla="*/ 0 w 2249561"/>
              <a:gd name="connsiteY3" fmla="*/ 944560 h 1231431"/>
              <a:gd name="connsiteX0" fmla="*/ 0 w 2249561"/>
              <a:gd name="connsiteY0" fmla="*/ 1212084 h 1498955"/>
              <a:gd name="connsiteX1" fmla="*/ 2249561 w 2249561"/>
              <a:gd name="connsiteY1" fmla="*/ 366414 h 1498955"/>
              <a:gd name="connsiteX2" fmla="*/ 2249561 w 2249561"/>
              <a:gd name="connsiteY2" fmla="*/ 1498955 h 1498955"/>
              <a:gd name="connsiteX3" fmla="*/ 0 w 2249561"/>
              <a:gd name="connsiteY3" fmla="*/ 1212084 h 1498955"/>
              <a:gd name="connsiteX0" fmla="*/ 0 w 2249561"/>
              <a:gd name="connsiteY0" fmla="*/ 1016618 h 1303489"/>
              <a:gd name="connsiteX1" fmla="*/ 2249561 w 2249561"/>
              <a:gd name="connsiteY1" fmla="*/ 170948 h 1303489"/>
              <a:gd name="connsiteX2" fmla="*/ 2249561 w 2249561"/>
              <a:gd name="connsiteY2" fmla="*/ 1303489 h 1303489"/>
              <a:gd name="connsiteX3" fmla="*/ 0 w 2249561"/>
              <a:gd name="connsiteY3" fmla="*/ 1016618 h 1303489"/>
              <a:gd name="connsiteX0" fmla="*/ 0 w 2249561"/>
              <a:gd name="connsiteY0" fmla="*/ 1002505 h 1289376"/>
              <a:gd name="connsiteX1" fmla="*/ 2249561 w 2249561"/>
              <a:gd name="connsiteY1" fmla="*/ 156835 h 1289376"/>
              <a:gd name="connsiteX2" fmla="*/ 2249561 w 2249561"/>
              <a:gd name="connsiteY2" fmla="*/ 1289376 h 1289376"/>
              <a:gd name="connsiteX3" fmla="*/ 0 w 2249561"/>
              <a:gd name="connsiteY3" fmla="*/ 1002505 h 1289376"/>
              <a:gd name="connsiteX0" fmla="*/ 0 w 2249561"/>
              <a:gd name="connsiteY0" fmla="*/ 985444 h 1272315"/>
              <a:gd name="connsiteX1" fmla="*/ 2249561 w 2249561"/>
              <a:gd name="connsiteY1" fmla="*/ 139774 h 1272315"/>
              <a:gd name="connsiteX2" fmla="*/ 2249561 w 2249561"/>
              <a:gd name="connsiteY2" fmla="*/ 1272315 h 1272315"/>
              <a:gd name="connsiteX3" fmla="*/ 0 w 2249561"/>
              <a:gd name="connsiteY3" fmla="*/ 985444 h 1272315"/>
              <a:gd name="connsiteX0" fmla="*/ 0 w 2249561"/>
              <a:gd name="connsiteY0" fmla="*/ 979690 h 1266561"/>
              <a:gd name="connsiteX1" fmla="*/ 2249561 w 2249561"/>
              <a:gd name="connsiteY1" fmla="*/ 134020 h 1266561"/>
              <a:gd name="connsiteX2" fmla="*/ 2249561 w 2249561"/>
              <a:gd name="connsiteY2" fmla="*/ 1266561 h 1266561"/>
              <a:gd name="connsiteX3" fmla="*/ 0 w 2249561"/>
              <a:gd name="connsiteY3" fmla="*/ 979690 h 1266561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561" h="1273828">
                <a:moveTo>
                  <a:pt x="0" y="986957"/>
                </a:moveTo>
                <a:cubicBezTo>
                  <a:pt x="690087" y="358432"/>
                  <a:pt x="1188931" y="-294000"/>
                  <a:pt x="2249561" y="141287"/>
                </a:cubicBezTo>
                <a:lnTo>
                  <a:pt x="2249561" y="1273828"/>
                </a:lnTo>
                <a:cubicBezTo>
                  <a:pt x="1762671" y="1220039"/>
                  <a:pt x="570560" y="550676"/>
                  <a:pt x="0" y="9869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dirty="0">
                <a:noFill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6B291-BD26-4DBD-A912-E9396BA1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2AC3715-D94B-4A73-8E94-CAC9D5806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E7FD6-C4AB-456C-8186-F8E8B285CBBD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CEDD3B-B2C6-4C8F-88C7-30EB2A949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860B6-572B-42C8-98B4-41BF602CD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BE4F66-8978-4B9A-B365-ABFD2A4616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5400BA-682A-4644-881E-9D9BA0DAB8FC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4DB10F3-61E9-4E77-9DC7-82D405E3EBBB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B2C94B-2557-442B-9A14-97C40CD6AB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700213"/>
            <a:ext cx="10801350" cy="4608512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84708F-CDEB-4FFB-9113-878D6AE0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66B75CD-5CD6-4D07-B08A-ACCB61480F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DB8A7-6976-473B-BF64-0813975EEB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E6DF7-2887-45E5-8CD1-2FCDFD7091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099731-84D7-49CC-91E0-CE4B07346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CA4A0C-C5B9-45ED-9D64-B274EE980802}"/>
              </a:ext>
            </a:extLst>
          </p:cNvPr>
          <p:cNvSpPr txBox="1"/>
          <p:nvPr/>
        </p:nvSpPr>
        <p:spPr>
          <a:xfrm>
            <a:off x="8096810" y="6518190"/>
            <a:ext cx="2391677" cy="2412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800" dirty="0"/>
              <a:t>CRICOS code 00025B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59BA0F0A-82FA-4477-B553-959A8EFB7E8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95325" y="151136"/>
            <a:ext cx="3384549" cy="241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80000"/>
              </a:lnSpc>
              <a:defRPr sz="10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7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617285-D1B4-4CCD-B438-9B032C51AF79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700213"/>
            <a:ext cx="5218859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sz="2400" dirty="0"/>
            </a:lvl5pPr>
            <a:lvl6pPr>
              <a:defRPr lang="en-AU" sz="2000" dirty="0"/>
            </a:lvl6pPr>
            <a:lvl7pPr>
              <a:defRPr lang="en-AU" dirty="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9" y="1700213"/>
            <a:ext cx="5220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 lang="en-AU" dirty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9C4661F-54FC-4886-BD67-85311864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8CF3B12-4A8B-4A18-B3B1-784A4DEDE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275DB1-C9CB-4BE5-B284-7833AD902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261A5-F8C2-49CF-AE4B-80932D43C55C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BF24CA-767B-442B-A672-6C630273E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B269D8-1308-43E9-B2BF-264F017F03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3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DE9F9C2-C2B0-4B19-9F8F-A1280EA275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2276872"/>
            <a:ext cx="10801350" cy="4031853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D6D02D-851A-425B-9382-05F6C6A21A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7739A71-8D07-4132-9F5A-AE8E3A1B32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8DC2F2-9186-47D8-9B5E-AD01B90E6DDD}"/>
              </a:ext>
            </a:extLst>
          </p:cNvPr>
          <p:cNvSpPr/>
          <p:nvPr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CDB56B-4EE8-4A95-A470-557D6FBBE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6DF2CA-8642-47E7-98D3-A7019416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B2684-2D18-4E6D-8AA2-AD850CFD2770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8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6" y="1052736"/>
            <a:ext cx="10801350" cy="4690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6" y="6519171"/>
            <a:ext cx="3360109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8568" y="6519171"/>
            <a:ext cx="288032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8D2AE-3583-4708-BD46-43C743300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700213"/>
            <a:ext cx="10801349" cy="46085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B83A3-A276-43C3-9F27-2B380C414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4" y="151134"/>
            <a:ext cx="3360109" cy="28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80000"/>
              </a:lnSpc>
              <a:defRPr sz="10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7DFD9D-2931-49B5-A376-9D4B93C4960C}"/>
              </a:ext>
            </a:extLst>
          </p:cNvPr>
          <p:cNvSpPr txBox="1"/>
          <p:nvPr/>
        </p:nvSpPr>
        <p:spPr>
          <a:xfrm>
            <a:off x="8096810" y="6518190"/>
            <a:ext cx="2391677" cy="2412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800" dirty="0"/>
              <a:t>CRICOS code 00025B</a:t>
            </a:r>
          </a:p>
        </p:txBody>
      </p:sp>
    </p:spTree>
    <p:extLst>
      <p:ext uri="{BB962C8B-B14F-4D97-AF65-F5344CB8AC3E}">
        <p14:creationId xmlns:p14="http://schemas.microsoft.com/office/powerpoint/2010/main" val="185720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9" r:id="rId38"/>
    <p:sldLayoutId id="2147483700" r:id="rId3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79388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79388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­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9388" algn="l" defTabSz="9144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Font typeface="Wingdings" panose="05000000000000000000" pitchFamily="2" charset="2"/>
        <a:buChar char="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lang="en-US" sz="2400" kern="1200" baseline="0" dirty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lang="en-AU" sz="2000" b="1" kern="1200" baseline="0" dirty="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38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orient="horz" pos="663">
          <p15:clr>
            <a:srgbClr val="F26B43"/>
          </p15:clr>
        </p15:guide>
        <p15:guide id="9" pos="3961">
          <p15:clr>
            <a:srgbClr val="F26B43"/>
          </p15:clr>
        </p15:guide>
        <p15:guide id="10" pos="3719">
          <p15:clr>
            <a:srgbClr val="F26B43"/>
          </p15:clr>
        </p15:guide>
        <p15:guide id="11" orient="horz" pos="4110">
          <p15:clr>
            <a:srgbClr val="F26B43"/>
          </p15:clr>
        </p15:guide>
        <p15:guide id="13" pos="7242">
          <p15:clr>
            <a:srgbClr val="F26B43"/>
          </p15:clr>
        </p15:guide>
        <p15:guide id="14" orient="horz" pos="981">
          <p15:clr>
            <a:srgbClr val="F26B43"/>
          </p15:clr>
        </p15:guide>
        <p15:guide id="15" pos="2772">
          <p15:clr>
            <a:srgbClr val="F26B43"/>
          </p15:clr>
        </p15:guide>
        <p15:guide id="16" pos="2570">
          <p15:clr>
            <a:srgbClr val="F26B43"/>
          </p15:clr>
        </p15:guide>
        <p15:guide id="17" pos="5110">
          <p15:clr>
            <a:srgbClr val="F26B43"/>
          </p15:clr>
        </p15:guide>
        <p15:guide id="18" pos="4908">
          <p15:clr>
            <a:srgbClr val="F26B43"/>
          </p15:clr>
        </p15:guide>
        <p15:guide id="19" orient="horz" pos="10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.schweinberger@uq.edu.a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martinschweinberger.github.io/JapEVowelsCAU" TargetMode="External"/><Relationship Id="rId1" Type="http://schemas.openxmlformats.org/officeDocument/2006/relationships/slideLayout" Target="../slideLayouts/slideLayout3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posit.co/" TargetMode="External"/><Relationship Id="rId1" Type="http://schemas.openxmlformats.org/officeDocument/2006/relationships/slideLayout" Target="../slideLayouts/slideLayout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cran.r-project.org/package=udpipe" TargetMode="Externa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m.schweinberger@uq.edu.a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94D5BF-E55E-DC5D-5557-D21DDF3B5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7"/>
            <a:ext cx="1264723" cy="12647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7DBDC5-F65A-569C-58BD-4925BB36F431}"/>
              </a:ext>
            </a:extLst>
          </p:cNvPr>
          <p:cNvSpPr txBox="1">
            <a:spLocks/>
          </p:cNvSpPr>
          <p:nvPr/>
        </p:nvSpPr>
        <p:spPr>
          <a:xfrm>
            <a:off x="335360" y="1976867"/>
            <a:ext cx="11521280" cy="4320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b="1" dirty="0">
                <a:solidFill>
                  <a:srgbClr val="003361"/>
                </a:solidFill>
              </a:rPr>
              <a:t>English(es) on the Move</a:t>
            </a:r>
          </a:p>
          <a:p>
            <a:pPr algn="ctr"/>
            <a:r>
              <a:rPr lang="en-AU" sz="4000" b="1" dirty="0">
                <a:solidFill>
                  <a:srgbClr val="003361"/>
                </a:solidFill>
              </a:rPr>
              <a:t>What we can learn about language change from variation in amplifier use</a:t>
            </a:r>
            <a:endParaRPr lang="en-AU" sz="2000" b="1" dirty="0">
              <a:solidFill>
                <a:srgbClr val="003361"/>
              </a:solidFill>
            </a:endParaRPr>
          </a:p>
          <a:p>
            <a:pPr algn="ctr"/>
            <a:endParaRPr lang="en-AU" sz="3200" dirty="0">
              <a:solidFill>
                <a:srgbClr val="003361"/>
              </a:solidFill>
            </a:endParaRPr>
          </a:p>
          <a:p>
            <a:pPr algn="ctr"/>
            <a:r>
              <a:rPr lang="en-AU" sz="3200" dirty="0">
                <a:solidFill>
                  <a:srgbClr val="003361"/>
                </a:solidFill>
              </a:rPr>
              <a:t>Martin Schweinberger</a:t>
            </a:r>
          </a:p>
          <a:p>
            <a:pPr algn="ctr"/>
            <a:r>
              <a:rPr lang="en-AU" sz="2000" dirty="0">
                <a:solidFill>
                  <a:srgbClr val="003361"/>
                </a:solidFill>
              </a:rPr>
              <a:t>           </a:t>
            </a:r>
          </a:p>
          <a:p>
            <a:pPr algn="ctr"/>
            <a:r>
              <a:rPr lang="en-US" sz="2000" dirty="0">
                <a:solidFill>
                  <a:srgbClr val="00336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m.schweinberger@uq.edu.au</a:t>
            </a:r>
            <a:br>
              <a:rPr lang="en-US" sz="2000" dirty="0"/>
            </a:br>
            <a:endParaRPr lang="en-AU" sz="2000" dirty="0"/>
          </a:p>
          <a:p>
            <a:pPr algn="ctr"/>
            <a:r>
              <a:rPr lang="en-AU" sz="2000" dirty="0">
                <a:solidFill>
                  <a:schemeClr val="bg1">
                    <a:lumMod val="50000"/>
                  </a:schemeClr>
                </a:solidFill>
              </a:rPr>
              <a:t>Slides available at </a:t>
            </a:r>
            <a:r>
              <a:rPr lang="en-AU" sz="2000" dirty="0">
                <a:solidFill>
                  <a:srgbClr val="003361"/>
                </a:solidFill>
              </a:rPr>
              <a:t>https://github.com/MartinSchweinberger/EngLingInnsbruck2023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9DBDDA-D30A-137B-8C77-B050DFE265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5736695"/>
            <a:ext cx="2915392" cy="1121305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0261D772-4475-06DC-9CAC-44B69AEE9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0"/>
            <a:ext cx="3409950" cy="1343025"/>
          </a:xfrm>
          <a:prstGeom prst="rect">
            <a:avLst/>
          </a:prstGeom>
        </p:spPr>
      </p:pic>
      <p:pic>
        <p:nvPicPr>
          <p:cNvPr id="11" name="Picture 10" descr="A colorful letters on a black background&#10;&#10;Description automatically generated">
            <a:extLst>
              <a:ext uri="{FF2B5EF4-FFF2-40B4-BE49-F238E27FC236}">
                <a16:creationId xmlns:a16="http://schemas.microsoft.com/office/drawing/2014/main" id="{6CE8843B-FAC8-3113-DF9E-1A4175A486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877272"/>
            <a:ext cx="1490449" cy="9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3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3361"/>
                </a:solidFill>
              </a:rPr>
              <a:t>Research Gaps | Research Questions</a:t>
            </a:r>
            <a:endParaRPr lang="en-AU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b="1" dirty="0"/>
              <a:t>Problems and gaps in previous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Very little research on amplifier use in Asian Englishes </a:t>
            </a:r>
            <a:br>
              <a:rPr lang="en-AU" sz="2000" dirty="0"/>
            </a:br>
            <a:r>
              <a:rPr lang="en-AU" sz="1600" dirty="0">
                <a:solidFill>
                  <a:schemeClr val="bg1">
                    <a:lumMod val="65000"/>
                  </a:schemeClr>
                </a:solidFill>
              </a:rPr>
              <a:t>(notable exceptions are Fuchs &amp; Gut 2016, Fuchs 2022, and Funke &amp; Bernaisch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We do not know if the amplifier systems in Asian Englishes are undergoing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More generally though, we lack an understanding of what factors are at play during different stages of change!</a:t>
            </a:r>
          </a:p>
          <a:p>
            <a:r>
              <a:rPr lang="en-AU" sz="2000" b="1" dirty="0"/>
              <a:t>Current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Multivariate, variationist analysis </a:t>
            </a:r>
            <a:r>
              <a:rPr lang="en-AU" sz="2000" dirty="0"/>
              <a:t>of amplification in </a:t>
            </a:r>
            <a:r>
              <a:rPr lang="en-AU" sz="2000" b="1" dirty="0"/>
              <a:t>Hong Kong English</a:t>
            </a:r>
            <a:r>
              <a:rPr lang="en-AU" sz="2000" dirty="0"/>
              <a:t> (HKE), </a:t>
            </a:r>
            <a:r>
              <a:rPr lang="en-AU" sz="2000" b="1" dirty="0"/>
              <a:t>Philippine English </a:t>
            </a:r>
            <a:r>
              <a:rPr lang="en-AU" sz="2000" dirty="0"/>
              <a:t>(</a:t>
            </a:r>
            <a:r>
              <a:rPr lang="en-AU" sz="2000" dirty="0" err="1"/>
              <a:t>PhiE</a:t>
            </a:r>
            <a:r>
              <a:rPr lang="en-AU" sz="2000" dirty="0"/>
              <a:t>), and</a:t>
            </a:r>
            <a:r>
              <a:rPr lang="en-AU" sz="2000" b="1" dirty="0"/>
              <a:t> Indian English </a:t>
            </a:r>
            <a:r>
              <a:rPr lang="en-AU" sz="2000" dirty="0"/>
              <a:t>(</a:t>
            </a:r>
            <a:r>
              <a:rPr lang="en-AU" sz="2000" dirty="0" err="1"/>
              <a:t>IndE</a:t>
            </a:r>
            <a:r>
              <a:rPr lang="en-AU" sz="2000" dirty="0"/>
              <a:t>) that considers various intra- and extra-linguistics factors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B052CBA-F975-FCE1-82B6-076D42C74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299" b="869"/>
          <a:stretch/>
        </p:blipFill>
        <p:spPr>
          <a:xfrm>
            <a:off x="10102536" y="44625"/>
            <a:ext cx="2089464" cy="187220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0A65C1C-77EB-4724-906D-DCE19003D206}"/>
              </a:ext>
            </a:extLst>
          </p:cNvPr>
          <p:cNvSpPr txBox="1"/>
          <p:nvPr/>
        </p:nvSpPr>
        <p:spPr>
          <a:xfrm>
            <a:off x="335360" y="5462926"/>
            <a:ext cx="11521279" cy="1338828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AU" sz="800" b="1" dirty="0"/>
          </a:p>
          <a:p>
            <a:pPr algn="ctr"/>
            <a:r>
              <a:rPr lang="en-AU" sz="2400" dirty="0"/>
              <a:t>RQ1: What is the </a:t>
            </a:r>
            <a:r>
              <a:rPr lang="en-AU" sz="2400" b="1" dirty="0"/>
              <a:t>structure of the amplifier systems in HKE, </a:t>
            </a:r>
            <a:r>
              <a:rPr lang="en-AU" sz="2400" b="1" dirty="0" err="1"/>
              <a:t>IndE</a:t>
            </a:r>
            <a:r>
              <a:rPr lang="en-AU" sz="2400" b="1" dirty="0"/>
              <a:t>, and </a:t>
            </a:r>
            <a:r>
              <a:rPr lang="en-AU" sz="2400" b="1" dirty="0" err="1"/>
              <a:t>PhiE</a:t>
            </a:r>
            <a:r>
              <a:rPr lang="en-AU" sz="2400" dirty="0"/>
              <a:t>?</a:t>
            </a:r>
          </a:p>
          <a:p>
            <a:pPr algn="ctr"/>
            <a:r>
              <a:rPr lang="en-AU" sz="2400" dirty="0"/>
              <a:t>RQ2: Are the amplifier systems in these </a:t>
            </a:r>
            <a:r>
              <a:rPr lang="en-AU" sz="2400" b="1" dirty="0"/>
              <a:t>varieties undergoing change?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69427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solidFill>
                  <a:srgbClr val="003361"/>
                </a:solidFill>
              </a:rPr>
              <a:t>Methodology</a:t>
            </a:r>
            <a:r>
              <a:rPr lang="de-DE" dirty="0">
                <a:solidFill>
                  <a:srgbClr val="003361"/>
                </a:solidFill>
              </a:rPr>
              <a:t> (Data | Analysis)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i="1" dirty="0">
                <a:solidFill>
                  <a:srgbClr val="F29100"/>
                </a:solidFill>
              </a:rPr>
              <a:t>International Corpus English </a:t>
            </a:r>
            <a:r>
              <a:rPr lang="en-AU" b="1" dirty="0">
                <a:solidFill>
                  <a:srgbClr val="F29100"/>
                </a:solidFill>
              </a:rPr>
              <a:t>(ICE) 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(Greenbaum 1991)</a:t>
            </a:r>
          </a:p>
          <a:p>
            <a:pPr marL="465750" lvl="1" indent="-285750">
              <a:buFont typeface="Courier New" panose="02070309020205020404" pitchFamily="49" charset="0"/>
              <a:buChar char="o"/>
            </a:pPr>
            <a:r>
              <a:rPr lang="en-AU" dirty="0"/>
              <a:t>Components: </a:t>
            </a:r>
            <a:r>
              <a:rPr lang="en-AU" b="1" dirty="0">
                <a:solidFill>
                  <a:srgbClr val="F29100"/>
                </a:solidFill>
              </a:rPr>
              <a:t>Hong Kong, India, Philippines </a:t>
            </a:r>
          </a:p>
          <a:p>
            <a:pPr marL="465750" lvl="1" indent="-285750">
              <a:buFont typeface="Courier New" panose="02070309020205020404" pitchFamily="49" charset="0"/>
              <a:buChar char="o"/>
            </a:pPr>
            <a:r>
              <a:rPr lang="en-AU" dirty="0"/>
              <a:t>Consistent design and annotation (comparability!) plus informal conversation</a:t>
            </a:r>
          </a:p>
          <a:p>
            <a:pPr marL="465750" lvl="1" indent="-285750">
              <a:buFont typeface="Courier New" panose="02070309020205020404" pitchFamily="49" charset="0"/>
              <a:buChar char="o"/>
            </a:pPr>
            <a:r>
              <a:rPr lang="en-AU" dirty="0"/>
              <a:t>Accompanied by biodata of speakers (extremely interesting resource for variationist analyses)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Final data set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DBC1B9-7F41-5787-B79D-AC3E46306CE8}"/>
              </a:ext>
            </a:extLst>
          </p:cNvPr>
          <p:cNvSpPr txBox="1"/>
          <p:nvPr/>
        </p:nvSpPr>
        <p:spPr>
          <a:xfrm>
            <a:off x="1027014" y="6163332"/>
            <a:ext cx="345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Table 1: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Overview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of the final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data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set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CE4C07-9612-3492-B8F3-00A0639F4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485187"/>
              </p:ext>
            </p:extLst>
          </p:nvPr>
        </p:nvGraphicFramePr>
        <p:xfrm>
          <a:off x="1027014" y="4109160"/>
          <a:ext cx="10397579" cy="205417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49343">
                  <a:extLst>
                    <a:ext uri="{9D8B030D-6E8A-4147-A177-3AD203B41FA5}">
                      <a16:colId xmlns:a16="http://schemas.microsoft.com/office/drawing/2014/main" val="1135550153"/>
                    </a:ext>
                  </a:extLst>
                </a:gridCol>
                <a:gridCol w="1152775">
                  <a:extLst>
                    <a:ext uri="{9D8B030D-6E8A-4147-A177-3AD203B41FA5}">
                      <a16:colId xmlns:a16="http://schemas.microsoft.com/office/drawing/2014/main" val="666746815"/>
                    </a:ext>
                  </a:extLst>
                </a:gridCol>
                <a:gridCol w="1311000">
                  <a:extLst>
                    <a:ext uri="{9D8B030D-6E8A-4147-A177-3AD203B41FA5}">
                      <a16:colId xmlns:a16="http://schemas.microsoft.com/office/drawing/2014/main" val="2704771765"/>
                    </a:ext>
                  </a:extLst>
                </a:gridCol>
                <a:gridCol w="1610495">
                  <a:extLst>
                    <a:ext uri="{9D8B030D-6E8A-4147-A177-3AD203B41FA5}">
                      <a16:colId xmlns:a16="http://schemas.microsoft.com/office/drawing/2014/main" val="1358857830"/>
                    </a:ext>
                  </a:extLst>
                </a:gridCol>
                <a:gridCol w="1746115">
                  <a:extLst>
                    <a:ext uri="{9D8B030D-6E8A-4147-A177-3AD203B41FA5}">
                      <a16:colId xmlns:a16="http://schemas.microsoft.com/office/drawing/2014/main" val="3938676942"/>
                    </a:ext>
                  </a:extLst>
                </a:gridCol>
                <a:gridCol w="1746115">
                  <a:extLst>
                    <a:ext uri="{9D8B030D-6E8A-4147-A177-3AD203B41FA5}">
                      <a16:colId xmlns:a16="http://schemas.microsoft.com/office/drawing/2014/main" val="4164737443"/>
                    </a:ext>
                  </a:extLst>
                </a:gridCol>
                <a:gridCol w="1881736">
                  <a:extLst>
                    <a:ext uri="{9D8B030D-6E8A-4147-A177-3AD203B41FA5}">
                      <a16:colId xmlns:a16="http://schemas.microsoft.com/office/drawing/2014/main" val="2921522947"/>
                    </a:ext>
                  </a:extLst>
                </a:gridCol>
              </a:tblGrid>
              <a:tr h="55382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u="none" strike="noStrike" dirty="0">
                          <a:effectLst/>
                        </a:rPr>
                        <a:t>Variety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u="none" strike="noStrike" dirty="0">
                          <a:effectLst/>
                        </a:rPr>
                        <a:t>Speakers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u="none" strike="noStrike" dirty="0">
                          <a:effectLst/>
                        </a:rPr>
                        <a:t>Adjectives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effectLst/>
                        </a:rPr>
                        <a:t>other</a:t>
                      </a:r>
                      <a:r>
                        <a:rPr lang="en-AU" sz="1800" b="1" u="none" strike="noStrike" dirty="0">
                          <a:effectLst/>
                        </a:rPr>
                        <a:t> (N)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effectLst/>
                        </a:rPr>
                        <a:t>really</a:t>
                      </a:r>
                      <a:r>
                        <a:rPr lang="en-AU" sz="1800" b="1" u="none" strike="noStrike" dirty="0">
                          <a:effectLst/>
                        </a:rPr>
                        <a:t> (N)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effectLst/>
                        </a:rPr>
                        <a:t>so</a:t>
                      </a:r>
                      <a:r>
                        <a:rPr lang="en-AU" sz="1800" b="1" u="none" strike="noStrike" dirty="0">
                          <a:effectLst/>
                        </a:rPr>
                        <a:t>  (N)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effectLst/>
                        </a:rPr>
                        <a:t>very</a:t>
                      </a:r>
                      <a:r>
                        <a:rPr lang="en-AU" sz="1800" b="1" u="none" strike="noStrike" dirty="0">
                          <a:effectLst/>
                        </a:rPr>
                        <a:t> (N)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082345"/>
                  </a:ext>
                </a:extLst>
              </a:tr>
              <a:tr h="37508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>
                          <a:effectLst/>
                        </a:rPr>
                        <a:t>HKE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>
                          <a:effectLst/>
                        </a:rPr>
                        <a:t>162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>
                          <a:effectLst/>
                        </a:rPr>
                        <a:t>1,562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>
                          <a:solidFill>
                            <a:srgbClr val="F29100"/>
                          </a:solidFill>
                          <a:effectLst/>
                        </a:rPr>
                        <a:t>4.5% (N=71)</a:t>
                      </a:r>
                      <a:endParaRPr lang="en-AU" sz="1800" b="0" i="0" u="none" strike="noStrike" dirty="0">
                        <a:solidFill>
                          <a:srgbClr val="F29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>
                          <a:effectLst/>
                        </a:rPr>
                        <a:t>10.9% (N=170)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>
                          <a:effectLst/>
                        </a:rPr>
                        <a:t>15.3% (N=239)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>
                          <a:solidFill>
                            <a:srgbClr val="F29100"/>
                          </a:solidFill>
                          <a:effectLst/>
                        </a:rPr>
                        <a:t>69.3% (N=1082)</a:t>
                      </a:r>
                      <a:endParaRPr lang="en-AU" sz="1800" b="0" i="0" u="none" strike="noStrike" dirty="0">
                        <a:solidFill>
                          <a:srgbClr val="F29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557861"/>
                  </a:ext>
                </a:extLst>
              </a:tr>
              <a:tr h="37508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>
                          <a:effectLst/>
                        </a:rPr>
                        <a:t>IndE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>
                          <a:effectLst/>
                        </a:rPr>
                        <a:t>196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>
                          <a:effectLst/>
                        </a:rPr>
                        <a:t>916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>
                          <a:solidFill>
                            <a:srgbClr val="F29100"/>
                          </a:solidFill>
                          <a:effectLst/>
                        </a:rPr>
                        <a:t>8.5% (N=78)</a:t>
                      </a:r>
                      <a:endParaRPr lang="en-AU" sz="1800" b="0" i="0" u="none" strike="noStrike" dirty="0">
                        <a:solidFill>
                          <a:srgbClr val="F29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>
                          <a:effectLst/>
                        </a:rPr>
                        <a:t>4% (N=37)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>
                          <a:effectLst/>
                        </a:rPr>
                        <a:t>14.3% (N=131)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>
                          <a:solidFill>
                            <a:srgbClr val="F29100"/>
                          </a:solidFill>
                          <a:effectLst/>
                        </a:rPr>
                        <a:t>73.1% (N=670)</a:t>
                      </a:r>
                      <a:endParaRPr lang="en-AU" sz="1800" b="0" i="0" u="none" strike="noStrike" dirty="0">
                        <a:solidFill>
                          <a:srgbClr val="F29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457337"/>
                  </a:ext>
                </a:extLst>
              </a:tr>
              <a:tr h="37508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>
                          <a:effectLst/>
                        </a:rPr>
                        <a:t>PhiE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>
                          <a:effectLst/>
                        </a:rPr>
                        <a:t>168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>
                          <a:effectLst/>
                        </a:rPr>
                        <a:t>818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>
                          <a:solidFill>
                            <a:srgbClr val="F29100"/>
                          </a:solidFill>
                          <a:effectLst/>
                        </a:rPr>
                        <a:t>4.6% (N=38)</a:t>
                      </a:r>
                      <a:endParaRPr lang="en-AU" sz="1800" b="0" i="0" u="none" strike="noStrike" dirty="0">
                        <a:solidFill>
                          <a:srgbClr val="F29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>
                          <a:solidFill>
                            <a:srgbClr val="F29100"/>
                          </a:solidFill>
                          <a:effectLst/>
                        </a:rPr>
                        <a:t>21.9% (N=179)</a:t>
                      </a:r>
                      <a:endParaRPr lang="en-AU" sz="1800" b="0" i="0" u="none" strike="noStrike" dirty="0">
                        <a:solidFill>
                          <a:srgbClr val="F29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>
                          <a:solidFill>
                            <a:srgbClr val="F29100"/>
                          </a:solidFill>
                          <a:effectLst/>
                        </a:rPr>
                        <a:t>37.7% (N=308)</a:t>
                      </a:r>
                      <a:endParaRPr lang="en-AU" sz="1800" b="0" i="0" u="none" strike="noStrike" dirty="0">
                        <a:solidFill>
                          <a:srgbClr val="F29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>
                          <a:effectLst/>
                        </a:rPr>
                        <a:t>35.8% (N=293)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485827"/>
                  </a:ext>
                </a:extLst>
              </a:tr>
              <a:tr h="37508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u="none" strike="noStrike" dirty="0">
                          <a:effectLst/>
                        </a:rPr>
                        <a:t>Total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u="none" strike="noStrike" dirty="0">
                          <a:solidFill>
                            <a:srgbClr val="F29100"/>
                          </a:solidFill>
                          <a:effectLst/>
                        </a:rPr>
                        <a:t>526</a:t>
                      </a:r>
                      <a:endParaRPr lang="en-AU" sz="1800" b="1" i="0" u="none" strike="noStrike" dirty="0">
                        <a:solidFill>
                          <a:srgbClr val="F29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u="none" strike="noStrike" dirty="0">
                          <a:solidFill>
                            <a:srgbClr val="F29100"/>
                          </a:solidFill>
                          <a:effectLst/>
                        </a:rPr>
                        <a:t>3,296</a:t>
                      </a:r>
                      <a:endParaRPr lang="en-AU" sz="1800" b="1" i="0" u="none" strike="noStrike" dirty="0">
                        <a:solidFill>
                          <a:srgbClr val="F29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u="none" strike="noStrike" dirty="0">
                          <a:effectLst/>
                        </a:rPr>
                        <a:t>5.7% (N=187)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u="none" strike="noStrike" dirty="0">
                          <a:effectLst/>
                        </a:rPr>
                        <a:t>11.7% (N=386)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u="none" strike="noStrike" dirty="0">
                          <a:effectLst/>
                        </a:rPr>
                        <a:t>20.6% (N=678)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u="none" strike="noStrike" dirty="0">
                          <a:effectLst/>
                        </a:rPr>
                        <a:t>62% (N=2045)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69488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016647F-1033-3A5F-03C6-2F389288D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1816"/>
            <a:ext cx="44291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6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solidFill>
                  <a:srgbClr val="003361"/>
                </a:solidFill>
              </a:rPr>
              <a:t>Methodology</a:t>
            </a:r>
            <a:r>
              <a:rPr lang="de-DE" dirty="0">
                <a:solidFill>
                  <a:srgbClr val="003361"/>
                </a:solidFill>
              </a:rPr>
              <a:t> (Data | Analysis)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000" b="1" dirty="0"/>
              <a:t>Data Processing 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(all in R 4.2.2, R Core team [2022] in RStudio [Posit Team 2023])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F29100"/>
                </a:solidFill>
              </a:rPr>
              <a:t>Part–of-speech tagged </a:t>
            </a:r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AU" sz="1600" dirty="0" err="1">
                <a:solidFill>
                  <a:schemeClr val="bg1">
                    <a:lumMod val="50000"/>
                  </a:schemeClr>
                </a:solidFill>
              </a:rPr>
              <a:t>udpipe</a:t>
            </a:r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 package) </a:t>
            </a:r>
            <a:r>
              <a:rPr lang="en-AU" sz="2000" dirty="0"/>
              <a:t>spoken private dialogue section of each component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Retrieved all </a:t>
            </a:r>
            <a:r>
              <a:rPr lang="en-AU" sz="2000" b="1" dirty="0">
                <a:solidFill>
                  <a:srgbClr val="F29100"/>
                </a:solidFill>
              </a:rPr>
              <a:t>adjectives</a:t>
            </a:r>
            <a:r>
              <a:rPr lang="en-AU" sz="2000" dirty="0"/>
              <a:t> (</a:t>
            </a:r>
            <a:r>
              <a:rPr lang="en-AU" sz="2000" dirty="0" err="1"/>
              <a:t>PoS</a:t>
            </a:r>
            <a:r>
              <a:rPr lang="en-AU" sz="2000" dirty="0"/>
              <a:t>–tag JJ) and determined whether an adjective had been </a:t>
            </a:r>
            <a:r>
              <a:rPr lang="en-AU" sz="2000" b="1" dirty="0">
                <a:solidFill>
                  <a:srgbClr val="F29100"/>
                </a:solidFill>
              </a:rPr>
              <a:t>amplified</a:t>
            </a:r>
            <a:r>
              <a:rPr lang="en-AU" sz="2000" dirty="0"/>
              <a:t> (member of a predefined set of amplifiers)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F29100"/>
                </a:solidFill>
              </a:rPr>
              <a:t>Sentiment Analysis </a:t>
            </a:r>
            <a:r>
              <a:rPr lang="en-AU" sz="2000" dirty="0"/>
              <a:t>of adjectives (</a:t>
            </a:r>
            <a:r>
              <a:rPr lang="en-AU" sz="2000" i="1" dirty="0"/>
              <a:t>negative</a:t>
            </a:r>
            <a:r>
              <a:rPr lang="en-AU" sz="2000" dirty="0"/>
              <a:t>, </a:t>
            </a:r>
            <a:r>
              <a:rPr lang="en-AU" sz="2000" i="1" dirty="0"/>
              <a:t>neutral</a:t>
            </a:r>
            <a:r>
              <a:rPr lang="en-AU" sz="2000" dirty="0"/>
              <a:t>, </a:t>
            </a:r>
            <a:r>
              <a:rPr lang="en-AU" sz="2000" i="1" dirty="0"/>
              <a:t>positive</a:t>
            </a:r>
            <a:r>
              <a:rPr lang="en-AU" sz="2000" dirty="0"/>
              <a:t>) using the crowd-sourced </a:t>
            </a:r>
            <a:r>
              <a:rPr lang="en-AU" sz="2000" i="1" dirty="0"/>
              <a:t>word-emotion association dictionary </a:t>
            </a:r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(see Mohammad &amp;Turney 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F29100"/>
                </a:solidFill>
              </a:rPr>
              <a:t>Priming</a:t>
            </a:r>
            <a:r>
              <a:rPr lang="en-AU" sz="2100" dirty="0"/>
              <a:t>: determined </a:t>
            </a:r>
            <a:r>
              <a:rPr lang="en-AU" sz="2000" dirty="0"/>
              <a:t>if the same amplifier type had been used to amplify the preceding adjective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F29100"/>
                </a:solidFill>
              </a:rPr>
              <a:t>Removed</a:t>
            </a:r>
            <a:r>
              <a:rPr lang="en-AU" sz="2000" dirty="0"/>
              <a:t>. . .</a:t>
            </a:r>
          </a:p>
          <a:p>
            <a:pPr marL="645750" lvl="2" indent="-285750"/>
            <a:r>
              <a:rPr lang="en-AU" sz="2000" b="1" dirty="0"/>
              <a:t>negated</a:t>
            </a:r>
            <a:r>
              <a:rPr lang="en-AU" sz="2000" dirty="0"/>
              <a:t> adjectives</a:t>
            </a:r>
          </a:p>
          <a:p>
            <a:pPr marL="645750" lvl="2" indent="-285750"/>
            <a:r>
              <a:rPr lang="en-AU" sz="2000" b="1" dirty="0"/>
              <a:t>comparative</a:t>
            </a:r>
            <a:r>
              <a:rPr lang="en-AU" sz="2000" dirty="0"/>
              <a:t> and superlative forms</a:t>
            </a:r>
          </a:p>
          <a:p>
            <a:pPr marL="645750" lvl="2" indent="-285750"/>
            <a:r>
              <a:rPr lang="en-AU" sz="2000" dirty="0"/>
              <a:t>adjectives that were </a:t>
            </a:r>
            <a:r>
              <a:rPr lang="en-AU" sz="2000" b="1" dirty="0"/>
              <a:t>preceded by </a:t>
            </a:r>
            <a:r>
              <a:rPr lang="en-AU" sz="2000" b="1" dirty="0" err="1"/>
              <a:t>downtoners</a:t>
            </a:r>
            <a:endParaRPr lang="en-AU" sz="2000" b="1" dirty="0"/>
          </a:p>
          <a:p>
            <a:pPr marL="645750" lvl="2" indent="-285750"/>
            <a:r>
              <a:rPr lang="en-AU" sz="2000" b="1" dirty="0"/>
              <a:t>strange</a:t>
            </a:r>
            <a:r>
              <a:rPr lang="en-AU" sz="2000" dirty="0"/>
              <a:t> forms (e.g. </a:t>
            </a:r>
            <a:r>
              <a:rPr lang="en-AU" sz="2000" i="1" dirty="0"/>
              <a:t>much</a:t>
            </a:r>
            <a:r>
              <a:rPr lang="en-AU" sz="2000" dirty="0"/>
              <a:t>, </a:t>
            </a:r>
            <a:r>
              <a:rPr lang="en-AU" sz="2000" i="1" dirty="0"/>
              <a:t>many</a:t>
            </a:r>
            <a:r>
              <a:rPr lang="en-AU" sz="20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060AF-6324-6BC9-501D-91253C783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543" y="109538"/>
            <a:ext cx="3257458" cy="18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solidFill>
                  <a:srgbClr val="003361"/>
                </a:solidFill>
              </a:rPr>
              <a:t>Methodology</a:t>
            </a:r>
            <a:r>
              <a:rPr lang="de-DE" dirty="0">
                <a:solidFill>
                  <a:srgbClr val="003361"/>
                </a:solidFill>
              </a:rPr>
              <a:t> (Data | Analysis)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000" b="1" dirty="0"/>
              <a:t>Data Processing 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(all in R 4.2.2, R Core team [2022] in RStudio [Posit Team 2023])</a:t>
            </a:r>
            <a:endParaRPr lang="en-A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Determined the </a:t>
            </a:r>
            <a:r>
              <a:rPr lang="en-AU" sz="2000" b="1" dirty="0">
                <a:solidFill>
                  <a:srgbClr val="F29100"/>
                </a:solidFill>
              </a:rPr>
              <a:t>syntactic context </a:t>
            </a:r>
            <a:r>
              <a:rPr lang="en-AU" sz="2000" dirty="0"/>
              <a:t>of the adjective (</a:t>
            </a:r>
            <a:r>
              <a:rPr lang="en-AU" sz="2000" b="1" dirty="0"/>
              <a:t>attributive</a:t>
            </a:r>
            <a:r>
              <a:rPr lang="en-AU" sz="2000" dirty="0"/>
              <a:t>: </a:t>
            </a:r>
            <a:r>
              <a:rPr lang="en-AU" sz="2000" i="1" dirty="0"/>
              <a:t>the nice man </a:t>
            </a:r>
            <a:r>
              <a:rPr lang="en-AU" sz="2000" dirty="0"/>
              <a:t>| </a:t>
            </a:r>
            <a:r>
              <a:rPr lang="en-AU" sz="2000" b="1" dirty="0"/>
              <a:t>predicative</a:t>
            </a:r>
            <a:r>
              <a:rPr lang="en-AU" sz="2000" dirty="0"/>
              <a:t>: </a:t>
            </a:r>
            <a:r>
              <a:rPr lang="en-AU" sz="2000" i="1" dirty="0"/>
              <a:t>The man is nice</a:t>
            </a:r>
            <a:r>
              <a:rPr lang="en-AU" sz="2000" dirty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Determined the token </a:t>
            </a:r>
            <a:r>
              <a:rPr lang="en-AU" sz="2000" b="1" dirty="0">
                <a:solidFill>
                  <a:srgbClr val="F29100"/>
                </a:solidFill>
              </a:rPr>
              <a:t>frequency</a:t>
            </a:r>
            <a:r>
              <a:rPr lang="en-AU" sz="2000" dirty="0"/>
              <a:t> of all adjective types 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AU" sz="1400" dirty="0" err="1">
                <a:solidFill>
                  <a:schemeClr val="bg1">
                    <a:lumMod val="50000"/>
                  </a:schemeClr>
                </a:solidFill>
              </a:rPr>
              <a:t>Tagliamonte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 and Roberts 2005)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F29100"/>
                </a:solidFill>
              </a:rPr>
              <a:t>Gradability</a:t>
            </a:r>
            <a:r>
              <a:rPr lang="en-AU" sz="2000" dirty="0"/>
              <a:t>: likelihood of the occurrence in comparative contexts against occurrence in non-comparative contexts (</a:t>
            </a:r>
            <a:r>
              <a:rPr lang="en-AU" sz="2000" i="1" dirty="0"/>
              <a:t>pregnant, Chinese</a:t>
            </a:r>
            <a:r>
              <a:rPr lang="en-AU" sz="2000" dirty="0"/>
              <a:t>: not gradable | </a:t>
            </a:r>
            <a:r>
              <a:rPr lang="en-AU" sz="2000" i="1" dirty="0"/>
              <a:t>nice, tall</a:t>
            </a:r>
            <a:r>
              <a:rPr lang="en-AU" sz="2000" dirty="0"/>
              <a:t>: gradable)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F29100"/>
                </a:solidFill>
              </a:rPr>
              <a:t>Semantic type </a:t>
            </a:r>
            <a:r>
              <a:rPr lang="en-AU" sz="2000" dirty="0"/>
              <a:t>of adjective 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(simplified version of Dixon 1977):</a:t>
            </a:r>
            <a:br>
              <a:rPr lang="en-AU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AU" sz="2100" b="1" i="1" dirty="0"/>
              <a:t>evaluative</a:t>
            </a:r>
            <a:r>
              <a:rPr lang="en-AU" sz="2100" dirty="0"/>
              <a:t> (e.g., good, little, difficult), </a:t>
            </a:r>
            <a:r>
              <a:rPr lang="en-AU" sz="2100" b="1" i="1" dirty="0"/>
              <a:t>descriptive</a:t>
            </a:r>
            <a:r>
              <a:rPr lang="en-AU" sz="2100" dirty="0"/>
              <a:t> (e.g., </a:t>
            </a:r>
            <a:r>
              <a:rPr lang="en-AU" sz="2100" i="1" dirty="0"/>
              <a:t>old</a:t>
            </a:r>
            <a:r>
              <a:rPr lang="en-AU" sz="2100" dirty="0"/>
              <a:t>, </a:t>
            </a:r>
            <a:r>
              <a:rPr lang="en-AU" sz="2100" i="1" dirty="0"/>
              <a:t>young</a:t>
            </a:r>
            <a:r>
              <a:rPr lang="en-AU" sz="2100" dirty="0"/>
              <a:t>, </a:t>
            </a:r>
            <a:r>
              <a:rPr lang="en-AU" sz="2100" i="1" dirty="0"/>
              <a:t>simple</a:t>
            </a:r>
            <a:r>
              <a:rPr lang="en-AU" sz="2100" dirty="0"/>
              <a:t>), </a:t>
            </a:r>
            <a:r>
              <a:rPr lang="en-AU" sz="2100" b="1" dirty="0"/>
              <a:t>relational</a:t>
            </a:r>
            <a:r>
              <a:rPr lang="en-AU" sz="2100" dirty="0"/>
              <a:t> (e.g., </a:t>
            </a:r>
            <a:r>
              <a:rPr lang="en-AU" sz="2100" i="1" dirty="0"/>
              <a:t>first</a:t>
            </a:r>
            <a:r>
              <a:rPr lang="en-AU" sz="2100" dirty="0"/>
              <a:t>, </a:t>
            </a:r>
            <a:r>
              <a:rPr lang="en-AU" sz="2100" i="1" dirty="0"/>
              <a:t>new</a:t>
            </a:r>
            <a:r>
              <a:rPr lang="en-AU" sz="2100" dirty="0"/>
              <a:t>, </a:t>
            </a:r>
            <a:r>
              <a:rPr lang="en-AU" sz="2100" i="1" dirty="0"/>
              <a:t>next</a:t>
            </a:r>
            <a:r>
              <a:rPr lang="en-AU" sz="2100" dirty="0"/>
              <a:t>), </a:t>
            </a:r>
            <a:r>
              <a:rPr lang="en-AU" sz="2100" b="1" dirty="0"/>
              <a:t>membership</a:t>
            </a:r>
            <a:r>
              <a:rPr lang="en-AU" sz="2100" dirty="0"/>
              <a:t> (e.g., </a:t>
            </a:r>
            <a:r>
              <a:rPr lang="en-AU" sz="2100" i="1" dirty="0"/>
              <a:t>local</a:t>
            </a:r>
            <a:r>
              <a:rPr lang="en-AU" sz="2100" dirty="0"/>
              <a:t>, </a:t>
            </a:r>
            <a:r>
              <a:rPr lang="en-AU" sz="2100" i="1" dirty="0"/>
              <a:t>national</a:t>
            </a:r>
            <a:r>
              <a:rPr lang="en-AU" sz="2100" dirty="0"/>
              <a:t>, </a:t>
            </a:r>
            <a:r>
              <a:rPr lang="en-AU" sz="2100" i="1" dirty="0" err="1"/>
              <a:t>british</a:t>
            </a:r>
            <a:r>
              <a:rPr lang="en-AU" sz="2100" dirty="0"/>
              <a:t>), </a:t>
            </a:r>
            <a:r>
              <a:rPr lang="en-AU" sz="2100" b="1" dirty="0"/>
              <a:t>dimension</a:t>
            </a:r>
            <a:r>
              <a:rPr lang="en-AU" sz="2100" dirty="0"/>
              <a:t> (e.g., </a:t>
            </a:r>
            <a:r>
              <a:rPr lang="en-AU" sz="2100" i="1" dirty="0"/>
              <a:t>small</a:t>
            </a:r>
            <a:r>
              <a:rPr lang="en-AU" sz="2100" dirty="0"/>
              <a:t>, </a:t>
            </a:r>
            <a:r>
              <a:rPr lang="en-AU" sz="2100" i="1" dirty="0"/>
              <a:t>large</a:t>
            </a:r>
            <a:r>
              <a:rPr lang="en-AU" sz="2100" dirty="0"/>
              <a:t>, </a:t>
            </a:r>
            <a:r>
              <a:rPr lang="en-AU" sz="2100" i="1" dirty="0"/>
              <a:t>long</a:t>
            </a:r>
            <a:r>
              <a:rPr lang="en-AU" sz="2100" dirty="0"/>
              <a:t>), </a:t>
            </a:r>
            <a:r>
              <a:rPr lang="en-AU" sz="2100" b="1" dirty="0"/>
              <a:t>other</a:t>
            </a:r>
            <a:r>
              <a:rPr lang="en-AU" sz="2100" dirty="0"/>
              <a:t> (unclassifiable adjectives such as </a:t>
            </a:r>
            <a:r>
              <a:rPr lang="en-AU" sz="2100" i="1" dirty="0"/>
              <a:t>illiterate</a:t>
            </a:r>
            <a:r>
              <a:rPr lang="en-AU" sz="2100" dirty="0"/>
              <a:t>, </a:t>
            </a:r>
            <a:r>
              <a:rPr lang="en-AU" sz="2100" i="1" dirty="0"/>
              <a:t>unavailable</a:t>
            </a:r>
            <a:r>
              <a:rPr lang="en-AU" sz="2100" dirty="0"/>
              <a:t>, </a:t>
            </a:r>
            <a:r>
              <a:rPr lang="en-AU" sz="2100" i="1" dirty="0"/>
              <a:t>heterogeneous</a:t>
            </a:r>
            <a:r>
              <a:rPr lang="en-AU" sz="21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F29100"/>
                </a:solidFill>
              </a:rPr>
              <a:t>Manual cross–evaluation </a:t>
            </a:r>
            <a:r>
              <a:rPr lang="en-AU" sz="2000" dirty="0"/>
              <a:t>of automated categorisation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Added metadata and </a:t>
            </a:r>
            <a:r>
              <a:rPr lang="en-AU" sz="2000" b="1" dirty="0">
                <a:solidFill>
                  <a:srgbClr val="F29100"/>
                </a:solidFill>
              </a:rPr>
              <a:t>speaker information </a:t>
            </a:r>
            <a:r>
              <a:rPr lang="en-AU" sz="2000" dirty="0"/>
              <a:t>(variety, age, gender)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060AF-6324-6BC9-501D-91253C783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543" y="109538"/>
            <a:ext cx="3257458" cy="18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6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6CC80B-B01A-A8F9-01B8-F2F92886A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594" y="10304"/>
            <a:ext cx="6577406" cy="435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solidFill>
                  <a:srgbClr val="003361"/>
                </a:solidFill>
              </a:rPr>
              <a:t>Methodology</a:t>
            </a:r>
            <a:r>
              <a:rPr lang="de-DE" dirty="0">
                <a:solidFill>
                  <a:srgbClr val="003361"/>
                </a:solidFill>
              </a:rPr>
              <a:t> (Data | Analysis)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b="1" dirty="0"/>
              <a:t>Statistical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F29100"/>
                </a:solidFill>
              </a:rPr>
              <a:t>Conditional Inference Trees </a:t>
            </a:r>
            <a:r>
              <a:rPr lang="en-AU" sz="2000" dirty="0"/>
              <a:t>(CIT)</a:t>
            </a:r>
            <a:br>
              <a:rPr lang="en-AU" sz="2000" dirty="0"/>
            </a:b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(see Schweinberger 2023, </a:t>
            </a:r>
            <a:r>
              <a:rPr lang="en-AU" sz="1400" dirty="0" err="1">
                <a:solidFill>
                  <a:schemeClr val="bg1">
                    <a:lumMod val="50000"/>
                  </a:schemeClr>
                </a:solidFill>
              </a:rPr>
              <a:t>Hothorn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AU" sz="1400" dirty="0" err="1">
                <a:solidFill>
                  <a:schemeClr val="bg1">
                    <a:lumMod val="50000"/>
                  </a:schemeClr>
                </a:solidFill>
              </a:rPr>
              <a:t>Zeileis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Advantages</a:t>
            </a:r>
            <a:endParaRPr lang="en-AU" sz="2000" dirty="0"/>
          </a:p>
          <a:p>
            <a:pPr marL="645750" lvl="2" indent="-285750"/>
            <a:r>
              <a:rPr lang="en-AU" sz="2000" dirty="0"/>
              <a:t>Multivariate statistical method </a:t>
            </a:r>
          </a:p>
          <a:p>
            <a:pPr marL="645750" lvl="2" indent="-285750"/>
            <a:r>
              <a:rPr lang="en-AU" sz="2000" dirty="0"/>
              <a:t>Easy to implement and interpret</a:t>
            </a:r>
          </a:p>
          <a:p>
            <a:pPr marL="645750" lvl="2" indent="-285750"/>
            <a:r>
              <a:rPr lang="en-AU" sz="2000" dirty="0"/>
              <a:t>Works particularly well for </a:t>
            </a:r>
          </a:p>
          <a:p>
            <a:pPr marL="825750" lvl="3" indent="-285750"/>
            <a:r>
              <a:rPr lang="en-AU" sz="2000" dirty="0"/>
              <a:t>Complex unbalanced data sets</a:t>
            </a:r>
          </a:p>
          <a:p>
            <a:pPr marL="825750" lvl="3" indent="-285750"/>
            <a:r>
              <a:rPr lang="en-AU" sz="2000" dirty="0"/>
              <a:t>Higer-order interactions (effects depend on the presence of other factors)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Problems</a:t>
            </a:r>
          </a:p>
          <a:p>
            <a:pPr marL="645750" lvl="2" indent="-285750"/>
            <a:r>
              <a:rPr lang="en-AU" sz="2000" dirty="0"/>
              <a:t>Not as well-known as (mixed-effects) regressions</a:t>
            </a:r>
          </a:p>
          <a:p>
            <a:pPr marL="645750" lvl="2" indent="-285750"/>
            <a:r>
              <a:rPr lang="en-AU" sz="2000" dirty="0"/>
              <a:t>Overfitting (generalisability can be limited)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56758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solidFill>
                  <a:srgbClr val="003361"/>
                </a:solidFill>
              </a:rPr>
              <a:t>Results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4732177" cy="4608515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F29100"/>
                </a:solidFill>
              </a:rPr>
              <a:t>Descriptives: amplifiers across varieties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 broadest range of amplifier use is attested for </a:t>
            </a:r>
            <a:r>
              <a:rPr lang="en-AU" dirty="0" err="1"/>
              <a:t>IndE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i="1" dirty="0"/>
              <a:t>very</a:t>
            </a:r>
            <a:r>
              <a:rPr lang="en-AU" dirty="0"/>
              <a:t>, </a:t>
            </a:r>
            <a:r>
              <a:rPr lang="en-AU" i="1" dirty="0"/>
              <a:t>so</a:t>
            </a:r>
            <a:r>
              <a:rPr lang="en-AU" dirty="0"/>
              <a:t>, and </a:t>
            </a:r>
            <a:r>
              <a:rPr lang="en-AU" i="1" dirty="0"/>
              <a:t>really</a:t>
            </a:r>
            <a:r>
              <a:rPr lang="en-AU" dirty="0"/>
              <a:t> are clearly the most frequent (dominating) amplifiers in all varieties.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i="1" dirty="0"/>
              <a:t>very</a:t>
            </a:r>
            <a:r>
              <a:rPr lang="en-AU" dirty="0"/>
              <a:t> is dominating the amplifiers systems of HKE and </a:t>
            </a:r>
            <a:r>
              <a:rPr lang="en-AU" dirty="0" err="1"/>
              <a:t>IndE</a:t>
            </a:r>
            <a:r>
              <a:rPr lang="en-A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In </a:t>
            </a:r>
            <a:r>
              <a:rPr lang="en-AU" dirty="0" err="1"/>
              <a:t>PhiE</a:t>
            </a:r>
            <a:r>
              <a:rPr lang="en-AU" dirty="0"/>
              <a:t>, </a:t>
            </a:r>
            <a:r>
              <a:rPr lang="en-AU" i="1" dirty="0"/>
              <a:t>very</a:t>
            </a:r>
            <a:r>
              <a:rPr lang="en-AU" dirty="0"/>
              <a:t> is less frequent than so and </a:t>
            </a:r>
            <a:r>
              <a:rPr lang="en-AU" i="1" dirty="0"/>
              <a:t>really</a:t>
            </a:r>
            <a:r>
              <a:rPr lang="en-AU" dirty="0"/>
              <a:t> is about half as frequent as </a:t>
            </a:r>
            <a:r>
              <a:rPr lang="en-AU" i="1" dirty="0"/>
              <a:t>so</a:t>
            </a:r>
            <a:r>
              <a:rPr lang="en-AU" dirty="0"/>
              <a:t> (other amplifies are notably rare).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6B725B-DD6D-A76F-86F0-0D5083D575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03" y="116632"/>
            <a:ext cx="6737671" cy="6737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67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solidFill>
                  <a:srgbClr val="003361"/>
                </a:solidFill>
              </a:rPr>
              <a:t>Results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4732177" cy="4608515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F29100"/>
                </a:solidFill>
              </a:rPr>
              <a:t>Descriptives: amplifiers across varieties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Amplification is more common in predicative contexts (</a:t>
            </a:r>
            <a:r>
              <a:rPr lang="en-AU" i="1" dirty="0"/>
              <a:t>He is very nice</a:t>
            </a:r>
            <a:r>
              <a:rPr lang="en-AU" dirty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i="1" dirty="0"/>
              <a:t>very</a:t>
            </a:r>
            <a:r>
              <a:rPr lang="en-AU" dirty="0"/>
              <a:t> is clearly the dominant amplifier in HKE and </a:t>
            </a:r>
            <a:r>
              <a:rPr lang="en-AU" dirty="0" err="1"/>
              <a:t>IndE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 amplifier system of </a:t>
            </a:r>
            <a:r>
              <a:rPr lang="en-AU" dirty="0" err="1"/>
              <a:t>PhiE</a:t>
            </a:r>
            <a:r>
              <a:rPr lang="en-AU" dirty="0"/>
              <a:t> is undergoing change in apparent time with </a:t>
            </a:r>
            <a:r>
              <a:rPr lang="en-AU" i="1" dirty="0"/>
              <a:t>really</a:t>
            </a:r>
            <a:r>
              <a:rPr lang="en-AU" dirty="0"/>
              <a:t> challenging </a:t>
            </a:r>
            <a:r>
              <a:rPr lang="en-AU" i="1" dirty="0"/>
              <a:t>very</a:t>
            </a:r>
            <a:r>
              <a:rPr lang="en-AU" dirty="0"/>
              <a:t> in attributive contexts and </a:t>
            </a:r>
            <a:r>
              <a:rPr lang="en-AU" i="1" dirty="0"/>
              <a:t>so</a:t>
            </a:r>
            <a:r>
              <a:rPr lang="en-AU" dirty="0"/>
              <a:t> dominating the system among younger speaker in  predicative contexts.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No or few signs of apparent time change in the amplifier systems of HKE and </a:t>
            </a:r>
            <a:r>
              <a:rPr lang="en-AU" dirty="0" err="1"/>
              <a:t>IndE</a:t>
            </a:r>
            <a:r>
              <a:rPr lang="en-AU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23F24B-AFEB-2D8F-EE7B-20891DFEB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20" y="2348880"/>
            <a:ext cx="6763680" cy="450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73125A-A600-6D87-E13C-74578ED8C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96" y="35868"/>
            <a:ext cx="3754188" cy="25027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6DAB68-FAE5-A658-F30C-EE98243818D2}"/>
              </a:ext>
            </a:extLst>
          </p:cNvPr>
          <p:cNvSpPr txBox="1"/>
          <p:nvPr/>
        </p:nvSpPr>
        <p:spPr>
          <a:xfrm>
            <a:off x="5735960" y="377582"/>
            <a:ext cx="2700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Right: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Amplifiers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more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common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predicative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contexts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in all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varieties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investigation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5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solidFill>
                  <a:srgbClr val="003361"/>
                </a:solidFill>
              </a:rPr>
              <a:t>Results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7" y="1700213"/>
            <a:ext cx="4320554" cy="4608515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F29100"/>
                </a:solidFill>
              </a:rPr>
              <a:t>Philippine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Function most important predictor</a:t>
            </a:r>
            <a:br>
              <a:rPr lang="en-AU" dirty="0"/>
            </a:br>
            <a:r>
              <a:rPr lang="en-AU" dirty="0"/>
              <a:t>(unsurprising as </a:t>
            </a:r>
            <a:r>
              <a:rPr lang="en-AU" i="1" dirty="0"/>
              <a:t>so</a:t>
            </a:r>
            <a:r>
              <a:rPr lang="en-AU" dirty="0"/>
              <a:t> almost exclusively </a:t>
            </a:r>
            <a:br>
              <a:rPr lang="en-AU" dirty="0"/>
            </a:br>
            <a:r>
              <a:rPr lang="en-AU" dirty="0"/>
              <a:t>occurs in predicative contexts)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Significant stratification along social dimensions!</a:t>
            </a:r>
            <a:br>
              <a:rPr lang="en-AU" dirty="0"/>
            </a:br>
            <a:r>
              <a:rPr lang="en-AU" dirty="0"/>
              <a:t>(extra-linguistic factors dominate)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No significant impact of intra-linguistic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i="1" dirty="0"/>
              <a:t>very</a:t>
            </a:r>
            <a:r>
              <a:rPr lang="en-AU" dirty="0"/>
              <a:t> dominant only in attributive contexts and among older males.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Substantive use of </a:t>
            </a:r>
            <a:r>
              <a:rPr lang="en-AU" i="1" dirty="0"/>
              <a:t>really</a:t>
            </a:r>
            <a:r>
              <a:rPr lang="en-AU" dirty="0"/>
              <a:t> and </a:t>
            </a:r>
            <a:r>
              <a:rPr lang="en-AU" i="1" dirty="0"/>
              <a:t>so</a:t>
            </a:r>
            <a:r>
              <a:rPr lang="en-AU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105AC-5546-FBA6-4EDF-7E7EE0A2C8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878372"/>
            <a:ext cx="7919690" cy="5161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58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solidFill>
                  <a:srgbClr val="003361"/>
                </a:solidFill>
              </a:rPr>
              <a:t>Results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7" y="1700213"/>
            <a:ext cx="4320554" cy="4608515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F29100"/>
                </a:solidFill>
              </a:rPr>
              <a:t>Indian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More complex than </a:t>
            </a:r>
            <a:r>
              <a:rPr lang="en-AU" dirty="0" err="1"/>
              <a:t>PhiE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Adjective most important predictor</a:t>
            </a:r>
            <a:br>
              <a:rPr lang="en-AU" dirty="0"/>
            </a:br>
            <a:r>
              <a:rPr lang="en-AU" dirty="0"/>
              <a:t>(due to </a:t>
            </a:r>
            <a:r>
              <a:rPr lang="en-AU" i="1" dirty="0"/>
              <a:t>quite different</a:t>
            </a:r>
            <a:r>
              <a:rPr lang="en-AU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Intra-linguistic factors associated with the semantics of the adjective dominate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Extra-linguistic factors only relevant for very specific subgroups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Notable dominance of </a:t>
            </a:r>
            <a:r>
              <a:rPr lang="en-AU" i="1" dirty="0"/>
              <a:t>very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/>
              <a:t>(with only 3 subgroups showing dominance of innovative variants)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Use of </a:t>
            </a:r>
            <a:r>
              <a:rPr lang="en-AU" i="1" dirty="0"/>
              <a:t>really</a:t>
            </a:r>
            <a:r>
              <a:rPr lang="en-AU" dirty="0"/>
              <a:t> and </a:t>
            </a:r>
            <a:r>
              <a:rPr lang="en-AU" i="1" dirty="0"/>
              <a:t>so </a:t>
            </a:r>
            <a:r>
              <a:rPr lang="en-AU" dirty="0"/>
              <a:t>is comparatively rare.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51A865-4016-2F41-55B8-0CAACAF05E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1094836"/>
            <a:ext cx="8882826" cy="5329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89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solidFill>
                  <a:srgbClr val="003361"/>
                </a:solidFill>
              </a:rPr>
              <a:t>Results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7" y="1700213"/>
            <a:ext cx="4320554" cy="4608515"/>
          </a:xfrm>
        </p:spPr>
        <p:txBody>
          <a:bodyPr>
            <a:normAutofit lnSpcReduction="10000"/>
          </a:bodyPr>
          <a:lstStyle/>
          <a:p>
            <a:r>
              <a:rPr lang="en-AU" b="1" dirty="0">
                <a:solidFill>
                  <a:srgbClr val="F29100"/>
                </a:solidFill>
              </a:rPr>
              <a:t>Hong Kong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In-between </a:t>
            </a:r>
            <a:r>
              <a:rPr lang="en-AU" dirty="0" err="1"/>
              <a:t>IndE</a:t>
            </a:r>
            <a:r>
              <a:rPr lang="en-AU" dirty="0"/>
              <a:t> and </a:t>
            </a:r>
            <a:r>
              <a:rPr lang="en-AU" dirty="0" err="1"/>
              <a:t>PhiE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Function again most important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Intra-linguistic factors associated with the semantics of the adjective dominate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Signs of real-time change (date is an important factor indicating that the system has changed between data collection phases)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Very is dominant but use of </a:t>
            </a:r>
            <a:r>
              <a:rPr lang="en-AU" i="1" dirty="0"/>
              <a:t>really</a:t>
            </a:r>
            <a:r>
              <a:rPr lang="en-AU" dirty="0"/>
              <a:t> and </a:t>
            </a:r>
            <a:r>
              <a:rPr lang="en-AU" i="1" dirty="0"/>
              <a:t>so </a:t>
            </a:r>
            <a:r>
              <a:rPr lang="en-AU" dirty="0"/>
              <a:t>is relatively common across subgroups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Lack of social stratification (age and gender do not affect amplifier use)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4F3F9-17A0-6F2F-AFCC-165646C71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908720"/>
            <a:ext cx="8712373" cy="522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08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 light bulb and question marks above his head&#10;&#10;Description automatically generated">
            <a:extLst>
              <a:ext uri="{FF2B5EF4-FFF2-40B4-BE49-F238E27FC236}">
                <a16:creationId xmlns:a16="http://schemas.microsoft.com/office/drawing/2014/main" id="{DBC4EBEB-9A57-1D6C-B432-1300BCF5C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344" y="0"/>
            <a:ext cx="1700213" cy="1700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361"/>
                </a:solidFill>
              </a:rPr>
              <a:t>Motivation: </a:t>
            </a:r>
            <a:r>
              <a:rPr lang="de-DE" dirty="0" err="1">
                <a:solidFill>
                  <a:srgbClr val="003361"/>
                </a:solidFill>
              </a:rPr>
              <a:t>what</a:t>
            </a:r>
            <a:r>
              <a:rPr lang="de-DE" dirty="0">
                <a:solidFill>
                  <a:srgbClr val="003361"/>
                </a:solidFill>
              </a:rPr>
              <a:t> </a:t>
            </a:r>
            <a:r>
              <a:rPr lang="de-DE" dirty="0" err="1">
                <a:solidFill>
                  <a:srgbClr val="003361"/>
                </a:solidFill>
              </a:rPr>
              <a:t>should</a:t>
            </a:r>
            <a:r>
              <a:rPr lang="de-DE" dirty="0">
                <a:solidFill>
                  <a:srgbClr val="003361"/>
                </a:solidFill>
              </a:rPr>
              <a:t> I </a:t>
            </a:r>
            <a:r>
              <a:rPr lang="de-DE" dirty="0" err="1">
                <a:solidFill>
                  <a:srgbClr val="003361"/>
                </a:solidFill>
              </a:rPr>
              <a:t>present</a:t>
            </a:r>
            <a:r>
              <a:rPr lang="de-DE" dirty="0">
                <a:solidFill>
                  <a:srgbClr val="003361"/>
                </a:solidFill>
              </a:rPr>
              <a:t>?</a:t>
            </a:r>
            <a:endParaRPr lang="en-AU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0801350" cy="4825131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F29100"/>
                </a:solidFill>
              </a:rPr>
              <a:t>A </a:t>
            </a:r>
            <a:r>
              <a:rPr lang="en-AU" sz="2400" b="1" dirty="0">
                <a:solidFill>
                  <a:srgbClr val="F29100"/>
                </a:solidFill>
              </a:rPr>
              <a:t>corpus-based acoustic analysis of vowel production by learners</a:t>
            </a:r>
            <a:r>
              <a:rPr lang="en-AU" sz="2400" dirty="0">
                <a:solidFill>
                  <a:srgbClr val="F29100"/>
                </a:solidFill>
              </a:rPr>
              <a:t> and L1-speakers of English</a:t>
            </a:r>
          </a:p>
          <a:p>
            <a:pPr marL="645750" lvl="2" indent="-285750"/>
            <a:r>
              <a:rPr lang="en-AU" sz="2400" dirty="0"/>
              <a:t>Large scale, acoustic analyses of vowels among Japanese and Chinese English learners</a:t>
            </a:r>
          </a:p>
          <a:p>
            <a:pPr marL="645750" lvl="2" indent="-285750"/>
            <a:r>
              <a:rPr lang="en-AU" sz="2400" dirty="0"/>
              <a:t>Innovative, future-oriented: will continue becoming a bigger topic 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(Ulrike </a:t>
            </a:r>
            <a:r>
              <a:rPr lang="en-AU" sz="1500" dirty="0" err="1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Jessner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-Schmid)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F29100"/>
                </a:solidFill>
              </a:rPr>
              <a:t>Utterance-final</a:t>
            </a:r>
            <a:r>
              <a:rPr lang="en-AU" sz="2400" dirty="0">
                <a:solidFill>
                  <a:srgbClr val="F29100"/>
                </a:solidFill>
              </a:rPr>
              <a:t> </a:t>
            </a:r>
            <a:r>
              <a:rPr lang="en-AU" sz="2400" b="1" i="1" dirty="0">
                <a:solidFill>
                  <a:srgbClr val="F29100"/>
                </a:solidFill>
              </a:rPr>
              <a:t>or</a:t>
            </a:r>
            <a:r>
              <a:rPr lang="en-AU" sz="2400" b="1" dirty="0">
                <a:solidFill>
                  <a:srgbClr val="F29100"/>
                </a:solidFill>
              </a:rPr>
              <a:t> as a face-saving strategy </a:t>
            </a:r>
            <a:r>
              <a:rPr lang="en-AU" sz="2400" dirty="0">
                <a:solidFill>
                  <a:srgbClr val="F29100"/>
                </a:solidFill>
              </a:rPr>
              <a:t>in Australian English</a:t>
            </a:r>
          </a:p>
          <a:p>
            <a:pPr marL="645750" lvl="2" indent="-285750"/>
            <a:r>
              <a:rPr lang="en-AU" sz="2400" dirty="0"/>
              <a:t>Corpus-based pragmatic analysis of utterance final </a:t>
            </a:r>
            <a:r>
              <a:rPr lang="en-AU" sz="2400" i="1" dirty="0"/>
              <a:t>or</a:t>
            </a:r>
            <a:r>
              <a:rPr lang="en-AU" sz="2400" dirty="0"/>
              <a:t> in spoken Australian English based on 4 </a:t>
            </a:r>
            <a:r>
              <a:rPr lang="en-AU" sz="2400" dirty="0" err="1"/>
              <a:t>AusE</a:t>
            </a:r>
            <a:r>
              <a:rPr lang="en-AU" sz="2400" dirty="0"/>
              <a:t> corpora 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(Anna </a:t>
            </a:r>
            <a:r>
              <a:rPr lang="en-AU" sz="1500" dirty="0" err="1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Islentyeva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 | Monika </a:t>
            </a:r>
            <a:r>
              <a:rPr lang="en-AU" sz="1500" dirty="0" err="1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Kirner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-Ludwig)</a:t>
            </a:r>
          </a:p>
          <a:p>
            <a:pPr marL="645750" lvl="2" indent="-285750"/>
            <a:r>
              <a:rPr lang="en-AU" sz="2400" dirty="0"/>
              <a:t>Combination of computation and qualitative, interpretative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F29100"/>
                </a:solidFill>
              </a:rPr>
              <a:t>Vulgarity and swearing on social m</a:t>
            </a:r>
            <a:r>
              <a:rPr lang="en-AU" sz="2400" dirty="0">
                <a:solidFill>
                  <a:srgbClr val="F29100"/>
                </a:solidFill>
              </a:rPr>
              <a:t>edia</a:t>
            </a:r>
          </a:p>
          <a:p>
            <a:pPr marL="645750" lvl="2" indent="-285750"/>
            <a:r>
              <a:rPr lang="en-AU" sz="2400" dirty="0"/>
              <a:t>Computational, quantitative analysis of large social media data sets</a:t>
            </a:r>
          </a:p>
          <a:p>
            <a:pPr marL="645750" lvl="2" indent="-285750"/>
            <a:r>
              <a:rPr lang="en-AU" sz="2400" dirty="0"/>
              <a:t>Timely, skill-exhibition, relevant for the </a:t>
            </a:r>
            <a:r>
              <a:rPr lang="de-DE" sz="2400" dirty="0" err="1"/>
              <a:t>research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i="1" dirty="0"/>
              <a:t>Kulturelle Begegnungen – Kulturelle Konflikte 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(Monika </a:t>
            </a:r>
            <a:r>
              <a:rPr lang="en-AU" sz="1500" dirty="0" err="1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Kirner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-Ludwig | Reinhard </a:t>
            </a:r>
            <a:r>
              <a:rPr lang="en-AU" sz="1500" dirty="0" err="1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Heuberger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)</a:t>
            </a:r>
          </a:p>
          <a:p>
            <a:pPr marL="645750" lvl="2" indent="-285750"/>
            <a:endParaRPr lang="en-AU" sz="2400" i="1" dirty="0"/>
          </a:p>
        </p:txBody>
      </p:sp>
    </p:spTree>
    <p:extLst>
      <p:ext uri="{BB962C8B-B14F-4D97-AF65-F5344CB8AC3E}">
        <p14:creationId xmlns:p14="http://schemas.microsoft.com/office/powerpoint/2010/main" val="21081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3361"/>
                </a:solidFill>
              </a:rPr>
              <a:t>Summary and </a:t>
            </a:r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305330" cy="4608515"/>
          </a:xfrm>
        </p:spPr>
        <p:txBody>
          <a:bodyPr>
            <a:normAutofit/>
          </a:bodyPr>
          <a:lstStyle/>
          <a:p>
            <a:r>
              <a:rPr lang="en-AU" b="1" dirty="0"/>
              <a:t>Main take aways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Main amplifiers: </a:t>
            </a:r>
            <a:r>
              <a:rPr lang="en-AU" b="1" i="1" dirty="0"/>
              <a:t>very</a:t>
            </a:r>
            <a:r>
              <a:rPr lang="en-AU" b="1" dirty="0"/>
              <a:t>, </a:t>
            </a:r>
            <a:r>
              <a:rPr lang="en-AU" b="1" i="1" dirty="0"/>
              <a:t>so</a:t>
            </a:r>
            <a:r>
              <a:rPr lang="en-AU" b="1" dirty="0"/>
              <a:t>, </a:t>
            </a:r>
            <a:r>
              <a:rPr lang="en-AU" b="1" i="1" dirty="0"/>
              <a:t>really </a:t>
            </a:r>
            <a:r>
              <a:rPr lang="en-AU" dirty="0"/>
              <a:t>(others notably rare)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 err="1"/>
              <a:t>IndE</a:t>
            </a:r>
            <a:r>
              <a:rPr lang="en-AU" b="1" dirty="0"/>
              <a:t>: n</a:t>
            </a:r>
            <a:r>
              <a:rPr lang="en-AU" dirty="0"/>
              <a:t>o ongoing change: use is determined by language-internal factors!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 err="1"/>
              <a:t>PhiE</a:t>
            </a:r>
            <a:r>
              <a:rPr lang="en-AU" b="1" dirty="0"/>
              <a:t>: a</a:t>
            </a:r>
            <a:r>
              <a:rPr lang="en-AU" dirty="0"/>
              <a:t>pparent-time change and social stratification</a:t>
            </a:r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HKE</a:t>
            </a:r>
            <a:r>
              <a:rPr lang="en-AU" dirty="0"/>
              <a:t>: real-time change but use is determined intra-linguistically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36FDD-0258-CE94-5ACA-7098F5CDB739}"/>
              </a:ext>
            </a:extLst>
          </p:cNvPr>
          <p:cNvSpPr txBox="1"/>
          <p:nvPr/>
        </p:nvSpPr>
        <p:spPr>
          <a:xfrm>
            <a:off x="2135560" y="4365104"/>
            <a:ext cx="7992963" cy="1107996"/>
          </a:xfrm>
          <a:prstGeom prst="rect">
            <a:avLst/>
          </a:prstGeom>
          <a:noFill/>
          <a:ln w="50800">
            <a:solidFill>
              <a:srgbClr val="F291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AU" sz="1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AU" sz="2400" dirty="0">
                <a:solidFill>
                  <a:srgbClr val="003361"/>
                </a:solidFill>
              </a:rPr>
              <a:t>What does this mean?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0437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305330" cy="4608515"/>
          </a:xfrm>
        </p:spPr>
        <p:txBody>
          <a:bodyPr>
            <a:normAutofit/>
          </a:bodyPr>
          <a:lstStyle/>
          <a:p>
            <a:r>
              <a:rPr lang="en-AU" b="1" dirty="0"/>
              <a:t>What is the bigger picture here?</a:t>
            </a:r>
          </a:p>
          <a:p>
            <a:r>
              <a:rPr lang="en-AU" b="1" dirty="0">
                <a:solidFill>
                  <a:srgbClr val="FFC000"/>
                </a:solidFill>
              </a:rPr>
              <a:t>Variationist Sociolinguistics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Language is not homogeneous: variation is ubiquitous 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(see e.g. </a:t>
            </a:r>
            <a:r>
              <a:rPr lang="en-AU" sz="1400" dirty="0" err="1">
                <a:solidFill>
                  <a:schemeClr val="bg1">
                    <a:lumMod val="50000"/>
                  </a:schemeClr>
                </a:solidFill>
              </a:rPr>
              <a:t>Labov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 [1994), 2001, 2011], </a:t>
            </a:r>
            <a:r>
              <a:rPr lang="en-AU" sz="1400" dirty="0" err="1">
                <a:solidFill>
                  <a:schemeClr val="bg1">
                    <a:lumMod val="50000"/>
                  </a:schemeClr>
                </a:solidFill>
              </a:rPr>
              <a:t>Tagliamonte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 [2011])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861949-4219-A182-F6A0-D349429FE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032276"/>
              </p:ext>
            </p:extLst>
          </p:nvPr>
        </p:nvGraphicFramePr>
        <p:xfrm>
          <a:off x="2135560" y="3058160"/>
          <a:ext cx="8127999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71800664"/>
                    </a:ext>
                  </a:extLst>
                </a:gridCol>
                <a:gridCol w="2187211">
                  <a:extLst>
                    <a:ext uri="{9D8B030D-6E8A-4147-A177-3AD203B41FA5}">
                      <a16:colId xmlns:a16="http://schemas.microsoft.com/office/drawing/2014/main" val="1469649163"/>
                    </a:ext>
                  </a:extLst>
                </a:gridCol>
                <a:gridCol w="3231455">
                  <a:extLst>
                    <a:ext uri="{9D8B030D-6E8A-4147-A177-3AD203B41FA5}">
                      <a16:colId xmlns:a16="http://schemas.microsoft.com/office/drawing/2014/main" val="3919458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dirty="0">
                          <a:solidFill>
                            <a:srgbClr val="003361"/>
                          </a:solidFill>
                        </a:rPr>
                        <a:t>Social factors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solidFill>
                            <a:srgbClr val="003361"/>
                          </a:solidFill>
                        </a:rPr>
                        <a:t>Language use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0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b="1" dirty="0">
                          <a:solidFill>
                            <a:srgbClr val="003361"/>
                          </a:solidFill>
                        </a:rPr>
                        <a:t>Social stratification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dirty="0">
                          <a:solidFill>
                            <a:srgbClr val="003361"/>
                          </a:solidFill>
                        </a:rPr>
                        <a:t>Linguistic differentiation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622043"/>
                  </a:ext>
                </a:extLst>
              </a:tr>
            </a:tbl>
          </a:graphicData>
        </a:graphic>
      </p:graphicFrame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36DA6FFF-A859-A236-E099-7C4CEA9B9CD6}"/>
              </a:ext>
            </a:extLst>
          </p:cNvPr>
          <p:cNvSpPr/>
          <p:nvPr/>
        </p:nvSpPr>
        <p:spPr>
          <a:xfrm>
            <a:off x="5627911" y="3212976"/>
            <a:ext cx="720080" cy="147547"/>
          </a:xfrm>
          <a:prstGeom prst="leftRightArrow">
            <a:avLst/>
          </a:prstGeom>
          <a:solidFill>
            <a:srgbClr val="F29100"/>
          </a:solidFill>
          <a:ln>
            <a:solidFill>
              <a:srgbClr val="0033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A4F47C1-B791-98E4-E677-157553CE4CFE}"/>
              </a:ext>
            </a:extLst>
          </p:cNvPr>
          <p:cNvSpPr/>
          <p:nvPr/>
        </p:nvSpPr>
        <p:spPr>
          <a:xfrm>
            <a:off x="5627911" y="3497478"/>
            <a:ext cx="720080" cy="147547"/>
          </a:xfrm>
          <a:prstGeom prst="leftRightArrow">
            <a:avLst/>
          </a:prstGeom>
          <a:solidFill>
            <a:srgbClr val="F29100"/>
          </a:solidFill>
          <a:ln>
            <a:solidFill>
              <a:srgbClr val="0033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B88CA-4E71-3388-A997-2CC7F2902167}"/>
              </a:ext>
            </a:extLst>
          </p:cNvPr>
          <p:cNvSpPr txBox="1"/>
          <p:nvPr/>
        </p:nvSpPr>
        <p:spPr>
          <a:xfrm>
            <a:off x="2135560" y="4365104"/>
            <a:ext cx="7992963" cy="1846659"/>
          </a:xfrm>
          <a:prstGeom prst="rect">
            <a:avLst/>
          </a:prstGeom>
          <a:noFill/>
          <a:ln w="50800">
            <a:solidFill>
              <a:srgbClr val="F291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AU" sz="1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AU" sz="2400" dirty="0">
                <a:solidFill>
                  <a:srgbClr val="003361"/>
                </a:solidFill>
              </a:rPr>
              <a:t>Linguistic variation not random</a:t>
            </a:r>
            <a:br>
              <a:rPr lang="en-AU" sz="2400" dirty="0">
                <a:solidFill>
                  <a:srgbClr val="003361"/>
                </a:solidFill>
              </a:rPr>
            </a:br>
            <a:r>
              <a:rPr lang="en-AU" sz="2400" dirty="0">
                <a:solidFill>
                  <a:srgbClr val="003361"/>
                </a:solidFill>
              </a:rPr>
              <a:t>systematic correlation between certain social factors (age, gender, class, ethnicity, etc.) and language use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88307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3361"/>
                </a:solidFill>
              </a:rPr>
              <a:t>Summary and </a:t>
            </a:r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305330" cy="4608515"/>
          </a:xfrm>
        </p:spPr>
        <p:txBody>
          <a:bodyPr>
            <a:normAutofit/>
          </a:bodyPr>
          <a:lstStyle/>
          <a:p>
            <a:r>
              <a:rPr lang="en-AU" b="1" dirty="0"/>
              <a:t>What is the bigger picture here?</a:t>
            </a:r>
          </a:p>
          <a:p>
            <a:r>
              <a:rPr lang="en-AU" b="1" dirty="0">
                <a:solidFill>
                  <a:srgbClr val="FFC000"/>
                </a:solidFill>
              </a:rPr>
              <a:t>Diffusion of Innovations (key concept in Variationist Sociolinguistics)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1F9C18-7A8D-E66A-6E5F-44BA0D959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0" y="771154"/>
            <a:ext cx="11288700" cy="53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1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3361"/>
                </a:solidFill>
              </a:rPr>
              <a:t>Summary and </a:t>
            </a:r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305330" cy="4608515"/>
          </a:xfrm>
        </p:spPr>
        <p:txBody>
          <a:bodyPr>
            <a:normAutofit/>
          </a:bodyPr>
          <a:lstStyle/>
          <a:p>
            <a:r>
              <a:rPr lang="en-AU" b="1" dirty="0"/>
              <a:t>What is the bigger picture here?</a:t>
            </a:r>
          </a:p>
          <a:p>
            <a:r>
              <a:rPr lang="en-AU" b="1" dirty="0">
                <a:solidFill>
                  <a:srgbClr val="FFC000"/>
                </a:solidFill>
              </a:rPr>
              <a:t>Diffusion of Innovations (key concept in Variationist Sociolinguistics)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25115-F9CF-0B82-29B5-DCE6368B5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0" y="721849"/>
            <a:ext cx="11317279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0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3361"/>
                </a:solidFill>
              </a:rPr>
              <a:t>Summary and </a:t>
            </a:r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305330" cy="4608515"/>
          </a:xfrm>
        </p:spPr>
        <p:txBody>
          <a:bodyPr>
            <a:normAutofit/>
          </a:bodyPr>
          <a:lstStyle/>
          <a:p>
            <a:r>
              <a:rPr lang="en-AU" b="1" dirty="0"/>
              <a:t>What is the bigger picture here?</a:t>
            </a:r>
          </a:p>
          <a:p>
            <a:r>
              <a:rPr lang="en-AU" b="1" dirty="0">
                <a:solidFill>
                  <a:srgbClr val="FFC000"/>
                </a:solidFill>
              </a:rPr>
              <a:t>Diffusion of Innovations (key concept in Variationist Sociolinguistics)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3C0CB-D89C-8F6D-3B36-2C71D218E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13" y="691113"/>
            <a:ext cx="11279174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3361"/>
                </a:solidFill>
              </a:rPr>
              <a:t>Summary and </a:t>
            </a:r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305330" cy="4608515"/>
          </a:xfrm>
        </p:spPr>
        <p:txBody>
          <a:bodyPr>
            <a:normAutofit/>
          </a:bodyPr>
          <a:lstStyle/>
          <a:p>
            <a:r>
              <a:rPr lang="en-AU" b="1" dirty="0"/>
              <a:t>What is the bigger picture here?</a:t>
            </a:r>
          </a:p>
          <a:p>
            <a:r>
              <a:rPr lang="en-AU" b="1" dirty="0">
                <a:solidFill>
                  <a:srgbClr val="FFC000"/>
                </a:solidFill>
              </a:rPr>
              <a:t>Diffusion of Innovations (key concept in Variationist Sociolinguistics)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97750A-6C6E-7DDF-116F-84D5B3C0B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0" y="695945"/>
            <a:ext cx="11317279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3361"/>
                </a:solidFill>
              </a:rPr>
              <a:t>Summary and </a:t>
            </a:r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305330" cy="4608515"/>
          </a:xfrm>
        </p:spPr>
        <p:txBody>
          <a:bodyPr>
            <a:normAutofit/>
          </a:bodyPr>
          <a:lstStyle/>
          <a:p>
            <a:r>
              <a:rPr lang="en-AU" b="1" dirty="0"/>
              <a:t>What is the bigger picture here?</a:t>
            </a:r>
          </a:p>
          <a:p>
            <a:r>
              <a:rPr lang="en-AU" b="1" dirty="0">
                <a:solidFill>
                  <a:srgbClr val="FFC000"/>
                </a:solidFill>
              </a:rPr>
              <a:t>Diffusion of Innovations (key concept in Variationist Sociolinguistics)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90A68-77CE-0D15-0D74-28A463A7F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0" y="678735"/>
            <a:ext cx="11288700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1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3361"/>
                </a:solidFill>
              </a:rPr>
              <a:t>Summary and </a:t>
            </a:r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305330" cy="4608515"/>
          </a:xfrm>
        </p:spPr>
        <p:txBody>
          <a:bodyPr>
            <a:normAutofit/>
          </a:bodyPr>
          <a:lstStyle/>
          <a:p>
            <a:r>
              <a:rPr lang="en-AU" b="1" dirty="0"/>
              <a:t>What is the bigger picture here?</a:t>
            </a:r>
          </a:p>
          <a:p>
            <a:r>
              <a:rPr lang="en-AU" b="1" dirty="0">
                <a:solidFill>
                  <a:srgbClr val="FFC000"/>
                </a:solidFill>
              </a:rPr>
              <a:t>Diffusion of Innovations (key concept in Variationist Sociolinguistics)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9F356-3DAB-229A-79B6-DF74933D2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71" y="688261"/>
            <a:ext cx="11345858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6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3361"/>
                </a:solidFill>
              </a:rPr>
              <a:t>Summary and </a:t>
            </a:r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305330" cy="4608515"/>
          </a:xfrm>
        </p:spPr>
        <p:txBody>
          <a:bodyPr>
            <a:normAutofit/>
          </a:bodyPr>
          <a:lstStyle/>
          <a:p>
            <a:r>
              <a:rPr lang="en-AU" b="1" dirty="0"/>
              <a:t>What is the bigger picture here?</a:t>
            </a:r>
          </a:p>
          <a:p>
            <a:r>
              <a:rPr lang="en-AU" b="1" dirty="0">
                <a:solidFill>
                  <a:srgbClr val="FFC000"/>
                </a:solidFill>
              </a:rPr>
              <a:t>Diffusion of Innovations (key concept in Variationist Sociolinguistics)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D7CA1-543B-4FD0-654D-1460E4C8F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71" y="676892"/>
            <a:ext cx="11345858" cy="61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8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3361"/>
                </a:solidFill>
              </a:rPr>
              <a:t>Summary and </a:t>
            </a:r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305330" cy="4608515"/>
          </a:xfrm>
        </p:spPr>
        <p:txBody>
          <a:bodyPr>
            <a:normAutofit/>
          </a:bodyPr>
          <a:lstStyle/>
          <a:p>
            <a:r>
              <a:rPr lang="en-AU" b="1" dirty="0"/>
              <a:t>What is the bigger picture here?</a:t>
            </a:r>
          </a:p>
          <a:p>
            <a:r>
              <a:rPr lang="en-AU" b="1" dirty="0">
                <a:solidFill>
                  <a:srgbClr val="FFC000"/>
                </a:solidFill>
              </a:rPr>
              <a:t>Diffusion of Innovations (key concept in Variationist Sociolinguistics)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061265-40C8-DE1B-FF8B-171C274A9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3" y="691113"/>
            <a:ext cx="11307753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1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BDC5-F65A-569C-58BD-4925BB36F431}"/>
              </a:ext>
            </a:extLst>
          </p:cNvPr>
          <p:cNvSpPr txBox="1">
            <a:spLocks/>
          </p:cNvSpPr>
          <p:nvPr/>
        </p:nvSpPr>
        <p:spPr>
          <a:xfrm>
            <a:off x="263352" y="1104022"/>
            <a:ext cx="11712624" cy="5493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b="1" dirty="0">
                <a:solidFill>
                  <a:srgbClr val="003361"/>
                </a:solidFill>
              </a:rPr>
              <a:t>English(es) on the Move: what we can learn about language change from variation in amplifier use</a:t>
            </a:r>
            <a:endParaRPr lang="en-AU" sz="2000" dirty="0">
              <a:solidFill>
                <a:srgbClr val="003361"/>
              </a:solidFill>
            </a:endParaRPr>
          </a:p>
          <a:p>
            <a:pPr algn="ctr"/>
            <a:endParaRPr lang="en-AU" sz="2000" dirty="0">
              <a:solidFill>
                <a:schemeClr val="tx1"/>
              </a:solidFill>
            </a:endParaRPr>
          </a:p>
          <a:p>
            <a:pPr algn="ctr"/>
            <a:endParaRPr lang="en-AU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003361"/>
                </a:solidFill>
              </a:rPr>
              <a:t>Timeline | Table of Contents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3361"/>
                </a:solidFill>
              </a:rPr>
              <a:t>Background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3361"/>
                </a:solidFill>
              </a:rPr>
              <a:t>Research Gaps | Research Questions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3361"/>
                </a:solidFill>
              </a:rPr>
              <a:t>Methodology</a:t>
            </a:r>
            <a:r>
              <a:rPr lang="de-DE" sz="2000" dirty="0">
                <a:solidFill>
                  <a:srgbClr val="003361"/>
                </a:solidFill>
              </a:rPr>
              <a:t> (Data and Analysis)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3361"/>
                </a:solidFill>
              </a:rPr>
              <a:t>Results</a:t>
            </a:r>
            <a:endParaRPr lang="de-DE" sz="2000" dirty="0">
              <a:solidFill>
                <a:srgbClr val="00336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3361"/>
                </a:solidFill>
              </a:rPr>
              <a:t>Discussion</a:t>
            </a:r>
            <a:r>
              <a:rPr lang="de-DE" sz="2000" dirty="0">
                <a:solidFill>
                  <a:srgbClr val="003361"/>
                </a:solidFill>
              </a:rPr>
              <a:t> and Outlook</a:t>
            </a:r>
            <a:endParaRPr lang="en-US" sz="2400" dirty="0">
              <a:solidFill>
                <a:srgbClr val="00336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21933F-A9A0-C305-979B-A8D7790B6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767" y="4077072"/>
            <a:ext cx="3713849" cy="23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6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3361"/>
                </a:solidFill>
              </a:rPr>
              <a:t>Summary and </a:t>
            </a:r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305330" cy="4608515"/>
          </a:xfrm>
        </p:spPr>
        <p:txBody>
          <a:bodyPr>
            <a:normAutofit/>
          </a:bodyPr>
          <a:lstStyle/>
          <a:p>
            <a:r>
              <a:rPr lang="en-AU" b="1" dirty="0"/>
              <a:t>What is the bigger picture here?</a:t>
            </a:r>
          </a:p>
          <a:p>
            <a:r>
              <a:rPr lang="en-AU" b="1" dirty="0">
                <a:solidFill>
                  <a:srgbClr val="FFC000"/>
                </a:solidFill>
              </a:rPr>
              <a:t>Diffusion of Innovations (key concept in Variationist Sociolinguistics)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5CAB6-521C-E26D-3A22-AD075D081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0" y="688261"/>
            <a:ext cx="11317279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3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3361"/>
                </a:solidFill>
              </a:rPr>
              <a:t>Summary and </a:t>
            </a:r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305330" cy="4608515"/>
          </a:xfrm>
        </p:spPr>
        <p:txBody>
          <a:bodyPr>
            <a:normAutofit/>
          </a:bodyPr>
          <a:lstStyle/>
          <a:p>
            <a:r>
              <a:rPr lang="en-AU" b="1" dirty="0"/>
              <a:t>What is the bigger picture here?</a:t>
            </a:r>
          </a:p>
          <a:p>
            <a:r>
              <a:rPr lang="en-AU" b="1" dirty="0">
                <a:solidFill>
                  <a:srgbClr val="FFC000"/>
                </a:solidFill>
              </a:rPr>
              <a:t>Diffusion of Innovations (key concept in Variationist Sociolinguistics)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D63FF2-F191-5040-D7AD-61C0313AF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86" y="688261"/>
            <a:ext cx="11298227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3361"/>
                </a:solidFill>
              </a:rPr>
              <a:t>Summary and </a:t>
            </a:r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305330" cy="4608515"/>
          </a:xfrm>
        </p:spPr>
        <p:txBody>
          <a:bodyPr>
            <a:normAutofit/>
          </a:bodyPr>
          <a:lstStyle/>
          <a:p>
            <a:r>
              <a:rPr lang="en-AU" b="1" dirty="0"/>
              <a:t>What is the bigger picture here?</a:t>
            </a:r>
          </a:p>
          <a:p>
            <a:r>
              <a:rPr lang="en-AU" b="1" dirty="0">
                <a:solidFill>
                  <a:srgbClr val="FFC000"/>
                </a:solidFill>
              </a:rPr>
              <a:t>Diffusion of Innovations (key concept in Variationist Sociolinguistics)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4BD31-41A9-B5A9-867E-799FA6B29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86" y="691113"/>
            <a:ext cx="11298227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5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3361"/>
                </a:solidFill>
              </a:rPr>
              <a:t>Summary and </a:t>
            </a:r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305330" cy="4608515"/>
          </a:xfrm>
        </p:spPr>
        <p:txBody>
          <a:bodyPr>
            <a:normAutofit/>
          </a:bodyPr>
          <a:lstStyle/>
          <a:p>
            <a:r>
              <a:rPr lang="en-AU" b="1" dirty="0"/>
              <a:t>What is the bigger picture here?</a:t>
            </a:r>
          </a:p>
          <a:p>
            <a:r>
              <a:rPr lang="en-AU" b="1" dirty="0">
                <a:solidFill>
                  <a:srgbClr val="FFC000"/>
                </a:solidFill>
              </a:rPr>
              <a:t>Diffusion of Innovations (key concept in Variationist Sociolinguistics)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31B9E-649B-5FDA-5E0A-417347C8E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13" y="688261"/>
            <a:ext cx="11279174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1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3361"/>
                </a:solidFill>
              </a:rPr>
              <a:t>Summary and </a:t>
            </a:r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305330" cy="4608515"/>
          </a:xfrm>
        </p:spPr>
        <p:txBody>
          <a:bodyPr>
            <a:normAutofit/>
          </a:bodyPr>
          <a:lstStyle/>
          <a:p>
            <a:r>
              <a:rPr lang="en-AU" b="1" dirty="0"/>
              <a:t>What is the bigger picture here?</a:t>
            </a:r>
          </a:p>
          <a:p>
            <a:r>
              <a:rPr lang="en-AU" b="1" dirty="0">
                <a:solidFill>
                  <a:srgbClr val="FFC000"/>
                </a:solidFill>
              </a:rPr>
              <a:t>Diffusion of Innovations (key concept in Variationist Sociolinguistics)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2E6D3-52ED-A521-D791-BB1D95918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0" y="691113"/>
            <a:ext cx="11288700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3361"/>
                </a:solidFill>
              </a:rPr>
              <a:t>Summary and </a:t>
            </a:r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305330" cy="4608515"/>
          </a:xfrm>
        </p:spPr>
        <p:txBody>
          <a:bodyPr>
            <a:normAutofit/>
          </a:bodyPr>
          <a:lstStyle/>
          <a:p>
            <a:r>
              <a:rPr lang="en-AU" b="1" dirty="0"/>
              <a:t>What is the bigger picture here?</a:t>
            </a:r>
          </a:p>
          <a:p>
            <a:r>
              <a:rPr lang="en-AU" b="1" dirty="0">
                <a:solidFill>
                  <a:srgbClr val="FFC000"/>
                </a:solidFill>
              </a:rPr>
              <a:t>Diffusion of Innovations (key concept in Variationist Sociolinguistics)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83437-268E-25DC-4BA5-4BA39F55A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0" y="692696"/>
            <a:ext cx="11288700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3361"/>
                </a:solidFill>
              </a:rPr>
              <a:t>Summary and </a:t>
            </a:r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305330" cy="4608515"/>
          </a:xfrm>
        </p:spPr>
        <p:txBody>
          <a:bodyPr>
            <a:normAutofit/>
          </a:bodyPr>
          <a:lstStyle/>
          <a:p>
            <a:r>
              <a:rPr lang="en-AU" b="1" dirty="0"/>
              <a:t>What is the bigger picture here?</a:t>
            </a:r>
          </a:p>
          <a:p>
            <a:r>
              <a:rPr lang="en-AU" b="1" dirty="0">
                <a:solidFill>
                  <a:srgbClr val="FFC000"/>
                </a:solidFill>
              </a:rPr>
              <a:t>Diffusion of Innovations (key concept in Variationist Sociolinguistics)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ADD0FD-7DE2-797F-1886-3E82D64D5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3" y="692696"/>
            <a:ext cx="11307753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6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3361"/>
                </a:solidFill>
              </a:rPr>
              <a:t>Summary and </a:t>
            </a:r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305330" cy="4608515"/>
          </a:xfrm>
        </p:spPr>
        <p:txBody>
          <a:bodyPr>
            <a:normAutofit/>
          </a:bodyPr>
          <a:lstStyle/>
          <a:p>
            <a:r>
              <a:rPr lang="en-AU" b="1" dirty="0"/>
              <a:t>What is the bigger picture here?</a:t>
            </a:r>
          </a:p>
          <a:p>
            <a:r>
              <a:rPr lang="en-AU" b="1" dirty="0">
                <a:solidFill>
                  <a:srgbClr val="FFC000"/>
                </a:solidFill>
              </a:rPr>
              <a:t>Diffusion of Innovations (key concept in Variationist Sociolinguistics)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7AB77-4E57-624D-E789-60B4F3471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0" y="736902"/>
            <a:ext cx="11288700" cy="61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5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3361"/>
                </a:solidFill>
              </a:rPr>
              <a:t>Summary and </a:t>
            </a:r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305330" cy="4608515"/>
          </a:xfrm>
        </p:spPr>
        <p:txBody>
          <a:bodyPr>
            <a:normAutofit/>
          </a:bodyPr>
          <a:lstStyle/>
          <a:p>
            <a:r>
              <a:rPr lang="en-AU" b="1" dirty="0"/>
              <a:t>What is the bigger picture here?</a:t>
            </a:r>
          </a:p>
          <a:p>
            <a:r>
              <a:rPr lang="en-AU" b="1" dirty="0">
                <a:solidFill>
                  <a:srgbClr val="FFC000"/>
                </a:solidFill>
              </a:rPr>
              <a:t>Diffusion of Innovations (key concept in Variationist Sociolinguistics)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6EBB7-A1FE-F5A8-205F-CE2BAEF9C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76" y="691113"/>
            <a:ext cx="11269648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7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3361"/>
                </a:solidFill>
              </a:rPr>
              <a:t>Summary and </a:t>
            </a:r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305330" cy="4608515"/>
          </a:xfrm>
        </p:spPr>
        <p:txBody>
          <a:bodyPr>
            <a:normAutofit/>
          </a:bodyPr>
          <a:lstStyle/>
          <a:p>
            <a:r>
              <a:rPr lang="en-AU" b="1" dirty="0"/>
              <a:t>What is the bigger picture here?</a:t>
            </a:r>
          </a:p>
          <a:p>
            <a:r>
              <a:rPr lang="en-AU" b="1" dirty="0">
                <a:solidFill>
                  <a:srgbClr val="FFC000"/>
                </a:solidFill>
              </a:rPr>
              <a:t>Diffusion of Innovations (key concept in Variationist Sociolinguistics)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99DF21-FD6E-BD02-B650-3776B6A9C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0" y="729218"/>
            <a:ext cx="11317279" cy="61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003361"/>
                </a:solidFill>
              </a:rPr>
              <a:t>Background</a:t>
            </a:r>
            <a:br>
              <a:rPr lang="de-DE" dirty="0">
                <a:solidFill>
                  <a:srgbClr val="003361"/>
                </a:solidFill>
              </a:rPr>
            </a:br>
            <a:r>
              <a:rPr lang="de-DE" dirty="0" err="1">
                <a:solidFill>
                  <a:srgbClr val="003361"/>
                </a:solidFill>
              </a:rPr>
              <a:t>What</a:t>
            </a:r>
            <a:r>
              <a:rPr lang="de-DE" dirty="0">
                <a:solidFill>
                  <a:srgbClr val="003361"/>
                </a:solidFill>
              </a:rPr>
              <a:t> </a:t>
            </a:r>
            <a:r>
              <a:rPr lang="de-DE" dirty="0" err="1">
                <a:solidFill>
                  <a:srgbClr val="003361"/>
                </a:solidFill>
              </a:rPr>
              <a:t>is</a:t>
            </a:r>
            <a:r>
              <a:rPr lang="de-DE" dirty="0">
                <a:solidFill>
                  <a:srgbClr val="003361"/>
                </a:solidFill>
              </a:rPr>
              <a:t> </a:t>
            </a:r>
            <a:r>
              <a:rPr lang="de-DE" dirty="0" err="1">
                <a:solidFill>
                  <a:srgbClr val="003361"/>
                </a:solidFill>
              </a:rPr>
              <a:t>adjective</a:t>
            </a:r>
            <a:r>
              <a:rPr lang="de-DE" dirty="0">
                <a:solidFill>
                  <a:srgbClr val="003361"/>
                </a:solidFill>
              </a:rPr>
              <a:t> </a:t>
            </a:r>
            <a:r>
              <a:rPr lang="de-DE" dirty="0" err="1">
                <a:solidFill>
                  <a:srgbClr val="003361"/>
                </a:solidFill>
              </a:rPr>
              <a:t>amplification</a:t>
            </a:r>
            <a:r>
              <a:rPr lang="de-DE" dirty="0">
                <a:solidFill>
                  <a:srgbClr val="003361"/>
                </a:solidFill>
              </a:rPr>
              <a:t>?</a:t>
            </a:r>
            <a:endParaRPr lang="en-AU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60848"/>
            <a:ext cx="10801349" cy="4247880"/>
          </a:xfrm>
        </p:spPr>
        <p:txBody>
          <a:bodyPr>
            <a:normAutofit lnSpcReduction="10000"/>
          </a:bodyPr>
          <a:lstStyle/>
          <a:p>
            <a:r>
              <a:rPr lang="en-AU" sz="2400" b="0" i="0" u="none" strike="noStrike" baseline="0" dirty="0">
                <a:solidFill>
                  <a:srgbClr val="000000"/>
                </a:solidFill>
                <a:latin typeface="LMSans17-Regular"/>
              </a:rPr>
              <a:t>Intensification is a linguistic category that is r</a:t>
            </a:r>
            <a:r>
              <a:rPr lang="en-AU" sz="2500" dirty="0">
                <a:solidFill>
                  <a:srgbClr val="000000"/>
                </a:solidFill>
                <a:latin typeface="LMSans17-Regular"/>
              </a:rPr>
              <a:t>elated to the semantic category of degree and ranges from low (</a:t>
            </a:r>
            <a:r>
              <a:rPr lang="en-AU" sz="2500" dirty="0" err="1">
                <a:solidFill>
                  <a:srgbClr val="000000"/>
                </a:solidFill>
                <a:latin typeface="LMSans17-Regular"/>
              </a:rPr>
              <a:t>downtoning</a:t>
            </a:r>
            <a:r>
              <a:rPr lang="en-AU" sz="2500" dirty="0">
                <a:solidFill>
                  <a:srgbClr val="000000"/>
                </a:solidFill>
                <a:latin typeface="LMSans17-Regular"/>
              </a:rPr>
              <a:t>) to high (amplifiers) 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(Quirk et al. 1985: 589–590)</a:t>
            </a:r>
          </a:p>
          <a:p>
            <a:pPr algn="l"/>
            <a:r>
              <a:rPr lang="en-AU" sz="2400" b="1" dirty="0">
                <a:solidFill>
                  <a:srgbClr val="F29100"/>
                </a:solidFill>
                <a:latin typeface="LMSans17-Regular"/>
              </a:rPr>
              <a:t>Amplifiers</a:t>
            </a:r>
          </a:p>
          <a:p>
            <a:pPr marL="702900" lvl="2" indent="-342900"/>
            <a:r>
              <a:rPr lang="en-AU" sz="2400" dirty="0">
                <a:solidFill>
                  <a:srgbClr val="000000"/>
                </a:solidFill>
                <a:latin typeface="LMSans17-Regular"/>
              </a:rPr>
              <a:t>Boosters, e.g. </a:t>
            </a:r>
            <a:r>
              <a:rPr lang="en-AU" sz="2400" i="1" dirty="0">
                <a:solidFill>
                  <a:srgbClr val="000000"/>
                </a:solidFill>
                <a:latin typeface="LMSans17-Regular"/>
              </a:rPr>
              <a:t>very</a:t>
            </a:r>
          </a:p>
          <a:p>
            <a:pPr marL="702900" lvl="2" indent="-342900"/>
            <a:r>
              <a:rPr lang="en-AU" sz="2400" dirty="0">
                <a:solidFill>
                  <a:srgbClr val="000000"/>
                </a:solidFill>
                <a:latin typeface="LMSans17-Regular"/>
              </a:rPr>
              <a:t>Maximizers, e.g. </a:t>
            </a:r>
            <a:r>
              <a:rPr lang="en-AU" sz="2400" i="1" dirty="0">
                <a:solidFill>
                  <a:srgbClr val="000000"/>
                </a:solidFill>
                <a:latin typeface="LMSans17-Regular"/>
              </a:rPr>
              <a:t>completely</a:t>
            </a:r>
          </a:p>
          <a:p>
            <a:pPr algn="l"/>
            <a:r>
              <a:rPr lang="en-AU" sz="2400" dirty="0" err="1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Downtoners</a:t>
            </a:r>
            <a:endParaRPr lang="en-AU" sz="2400" dirty="0">
              <a:solidFill>
                <a:schemeClr val="bg1">
                  <a:lumMod val="65000"/>
                </a:schemeClr>
              </a:solidFill>
              <a:latin typeface="LMSans17-Regular"/>
            </a:endParaRPr>
          </a:p>
          <a:p>
            <a:pPr marL="702900" lvl="2" indent="-342900"/>
            <a:r>
              <a:rPr lang="en-AU" sz="2400" dirty="0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Approximators, e.g. </a:t>
            </a:r>
            <a:r>
              <a:rPr lang="en-AU" sz="2400" i="1" dirty="0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almost</a:t>
            </a:r>
          </a:p>
          <a:p>
            <a:pPr marL="702900" lvl="2" indent="-342900"/>
            <a:r>
              <a:rPr lang="en-AU" sz="2400" dirty="0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Compromisers, e.g. </a:t>
            </a:r>
            <a:r>
              <a:rPr lang="en-AU" sz="2400" i="1" dirty="0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more or less</a:t>
            </a:r>
          </a:p>
          <a:p>
            <a:pPr marL="702900" lvl="2" indent="-342900"/>
            <a:r>
              <a:rPr lang="en-AU" sz="2400" dirty="0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Diminishers, e.g. </a:t>
            </a:r>
            <a:r>
              <a:rPr lang="en-AU" sz="2400" i="1" dirty="0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partly</a:t>
            </a:r>
          </a:p>
          <a:p>
            <a:pPr marL="702900" lvl="2" indent="-342900"/>
            <a:r>
              <a:rPr lang="en-AU" sz="2400" dirty="0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Minimizers, e.g. </a:t>
            </a:r>
            <a:r>
              <a:rPr lang="en-AU" sz="2400" i="1" dirty="0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hardly</a:t>
            </a:r>
            <a:endParaRPr lang="en-AU" sz="2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 descr="A red and orange graph with arrow&#10;&#10;Description automatically generated">
            <a:extLst>
              <a:ext uri="{FF2B5EF4-FFF2-40B4-BE49-F238E27FC236}">
                <a16:creationId xmlns:a16="http://schemas.microsoft.com/office/drawing/2014/main" id="{61628305-9463-FD12-9A3D-76676F624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410" y="0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3361"/>
                </a:solidFill>
              </a:rPr>
              <a:t>Summary and </a:t>
            </a:r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305330" cy="4608515"/>
          </a:xfrm>
        </p:spPr>
        <p:txBody>
          <a:bodyPr>
            <a:normAutofit/>
          </a:bodyPr>
          <a:lstStyle/>
          <a:p>
            <a:r>
              <a:rPr lang="en-AU" b="1" dirty="0"/>
              <a:t>What is the bigger picture here?</a:t>
            </a:r>
          </a:p>
          <a:p>
            <a:r>
              <a:rPr lang="en-AU" b="1" dirty="0">
                <a:solidFill>
                  <a:srgbClr val="FFC000"/>
                </a:solidFill>
              </a:rPr>
              <a:t>Diffusion of Innovations (key concept in Variationist Sociolinguistics)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3DAC4A-D906-A737-75FE-D4C795A0C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0" y="708323"/>
            <a:ext cx="11288700" cy="61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3361"/>
                </a:solidFill>
              </a:rPr>
              <a:t>Summary and </a:t>
            </a:r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305330" cy="4608515"/>
          </a:xfrm>
        </p:spPr>
        <p:txBody>
          <a:bodyPr>
            <a:normAutofit/>
          </a:bodyPr>
          <a:lstStyle/>
          <a:p>
            <a:r>
              <a:rPr lang="en-AU" b="1" dirty="0"/>
              <a:t>What is the bigger picture here?</a:t>
            </a:r>
          </a:p>
          <a:p>
            <a:r>
              <a:rPr lang="en-AU" b="1" dirty="0">
                <a:solidFill>
                  <a:srgbClr val="FFC000"/>
                </a:solidFill>
              </a:rPr>
              <a:t>Diffusion of Innovations (key concept in Variationist Sociolinguistics)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94145C-C9AF-78D6-D575-2A7541F44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86" y="674476"/>
            <a:ext cx="11298227" cy="61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0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3361"/>
                </a:solidFill>
              </a:rPr>
              <a:t>Summary and </a:t>
            </a:r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305330" cy="4608515"/>
          </a:xfrm>
        </p:spPr>
        <p:txBody>
          <a:bodyPr>
            <a:normAutofit/>
          </a:bodyPr>
          <a:lstStyle/>
          <a:p>
            <a:r>
              <a:rPr lang="en-AU" b="1" dirty="0"/>
              <a:t>What is the bigger picture here?</a:t>
            </a:r>
          </a:p>
          <a:p>
            <a:r>
              <a:rPr lang="en-AU" b="1" dirty="0">
                <a:solidFill>
                  <a:srgbClr val="FFC000"/>
                </a:solidFill>
              </a:rPr>
              <a:t>Diffusion of Innovations (key concept in Variationist Sociolinguistics)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FF15C-C084-1EC3-5CC2-0CFEEDB97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0" y="691113"/>
            <a:ext cx="11317279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6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3361"/>
                </a:solidFill>
              </a:rPr>
              <a:t>Summary and </a:t>
            </a:r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305330" cy="4608515"/>
          </a:xfrm>
        </p:spPr>
        <p:txBody>
          <a:bodyPr>
            <a:normAutofit/>
          </a:bodyPr>
          <a:lstStyle/>
          <a:p>
            <a:r>
              <a:rPr lang="en-AU" b="1" dirty="0"/>
              <a:t>What is the bigger picture here?</a:t>
            </a:r>
          </a:p>
          <a:p>
            <a:r>
              <a:rPr lang="en-AU" b="1" dirty="0">
                <a:solidFill>
                  <a:srgbClr val="FFC000"/>
                </a:solidFill>
              </a:rPr>
              <a:t>Diffusion of Innovations (key concept in Variationist Sociolinguistics)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3BFD77-CE7F-1F60-88CC-487577DCD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86" y="717850"/>
            <a:ext cx="11298227" cy="61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4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solidFill>
                  <a:srgbClr val="003361"/>
                </a:solidFill>
              </a:rPr>
              <a:t>Discussion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0369226" cy="4608515"/>
          </a:xfrm>
        </p:spPr>
        <p:txBody>
          <a:bodyPr>
            <a:normAutofit/>
          </a:bodyPr>
          <a:lstStyle/>
          <a:p>
            <a:r>
              <a:rPr lang="en-AU" b="1" dirty="0"/>
              <a:t>What does this mean?</a:t>
            </a:r>
          </a:p>
          <a:p>
            <a:pPr marL="465750" lvl="1" indent="-285750"/>
            <a:r>
              <a:rPr lang="en-AU" dirty="0"/>
              <a:t>Changes only progress to finalisation if variants attract a social meaning (</a:t>
            </a:r>
            <a:r>
              <a:rPr lang="en-AU" b="1" dirty="0"/>
              <a:t>actuation problem</a:t>
            </a:r>
            <a:r>
              <a:rPr lang="en-AU" dirty="0"/>
              <a:t>)</a:t>
            </a:r>
          </a:p>
          <a:p>
            <a:pPr marL="465750" lvl="1" indent="-285750"/>
            <a:r>
              <a:rPr lang="en-AU" dirty="0"/>
              <a:t>Support for </a:t>
            </a:r>
            <a:r>
              <a:rPr lang="en-AU" dirty="0" err="1"/>
              <a:t>Labov’s</a:t>
            </a:r>
            <a:r>
              <a:rPr lang="en-AU" dirty="0"/>
              <a:t> (2002) hypothesis that </a:t>
            </a:r>
            <a:r>
              <a:rPr lang="en-AU" b="1" dirty="0"/>
              <a:t>change represents an “opportunistic process that reinforces social distinctions by associating them with particular linguistic variants</a:t>
            </a:r>
            <a:r>
              <a:rPr lang="en-AU" dirty="0"/>
              <a:t>”</a:t>
            </a:r>
          </a:p>
          <a:p>
            <a:pPr marL="465750" lvl="1" indent="-285750"/>
            <a:r>
              <a:rPr lang="en-AU" dirty="0"/>
              <a:t>What is new about the present study is the </a:t>
            </a:r>
            <a:r>
              <a:rPr lang="en-AU" b="1" dirty="0"/>
              <a:t>tie between different stages of change and the importance of intra- and extra-linguistic factors</a:t>
            </a:r>
            <a:r>
              <a:rPr lang="en-AU" dirty="0"/>
              <a:t>:</a:t>
            </a:r>
          </a:p>
          <a:p>
            <a:pPr marL="645750" lvl="2" indent="-285750"/>
            <a:r>
              <a:rPr lang="en-AU" dirty="0"/>
              <a:t>During stasis and </a:t>
            </a:r>
            <a:r>
              <a:rPr lang="en-AU" b="1" dirty="0"/>
              <a:t>initial stages </a:t>
            </a:r>
            <a:r>
              <a:rPr lang="en-AU" dirty="0"/>
              <a:t>of change,</a:t>
            </a:r>
            <a:r>
              <a:rPr lang="en-AU" b="1" dirty="0"/>
              <a:t> language-internal </a:t>
            </a:r>
            <a:r>
              <a:rPr lang="en-AU" dirty="0"/>
              <a:t>factors could represent determining factors of variation, but </a:t>
            </a:r>
            <a:r>
              <a:rPr lang="en-AU" b="1" dirty="0"/>
              <a:t>language-external social </a:t>
            </a:r>
            <a:r>
              <a:rPr lang="en-AU" dirty="0"/>
              <a:t>factors (social meaning) becomes important when the change progresses to </a:t>
            </a:r>
            <a:r>
              <a:rPr lang="en-AU" b="1" dirty="0"/>
              <a:t>mid-range </a:t>
            </a:r>
            <a:r>
              <a:rPr lang="en-AU" dirty="0"/>
              <a:t>(and probably beyond).</a:t>
            </a:r>
          </a:p>
          <a:p>
            <a:pPr marL="465750" lvl="1" indent="-285750"/>
            <a:r>
              <a:rPr lang="en-AU" dirty="0"/>
              <a:t>This means that the study </a:t>
            </a:r>
          </a:p>
          <a:p>
            <a:pPr marL="645750" lvl="2" indent="-285750"/>
            <a:r>
              <a:rPr lang="en-AU" dirty="0"/>
              <a:t>On the one hand </a:t>
            </a:r>
            <a:r>
              <a:rPr lang="en-AU" b="1" dirty="0"/>
              <a:t>confirms hypotheses </a:t>
            </a:r>
            <a:r>
              <a:rPr lang="en-AU" dirty="0"/>
              <a:t>about the underlying mechanisms of language change</a:t>
            </a:r>
          </a:p>
          <a:p>
            <a:pPr marL="645750" lvl="2" indent="-285750"/>
            <a:r>
              <a:rPr lang="en-AU" dirty="0"/>
              <a:t>On the other, it </a:t>
            </a:r>
            <a:r>
              <a:rPr lang="en-AU" b="1" dirty="0"/>
              <a:t>generates hypotheses </a:t>
            </a:r>
            <a:r>
              <a:rPr lang="en-AU" dirty="0"/>
              <a:t>that can be tested in future research  </a:t>
            </a:r>
          </a:p>
        </p:txBody>
      </p:sp>
    </p:spTree>
    <p:extLst>
      <p:ext uri="{BB962C8B-B14F-4D97-AF65-F5344CB8AC3E}">
        <p14:creationId xmlns:p14="http://schemas.microsoft.com/office/powerpoint/2010/main" val="57379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rgbClr val="003361"/>
                </a:solidFill>
              </a:rPr>
              <a:t>Potential Applications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7" y="1700213"/>
            <a:ext cx="10801349" cy="4608515"/>
          </a:xfrm>
        </p:spPr>
        <p:txBody>
          <a:bodyPr>
            <a:normAutofit/>
          </a:bodyPr>
          <a:lstStyle/>
          <a:p>
            <a:r>
              <a:rPr lang="en-AU" sz="2000" b="1" dirty="0"/>
              <a:t>Significance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One of the </a:t>
            </a:r>
            <a:r>
              <a:rPr lang="en-AU" sz="2000" b="1" dirty="0"/>
              <a:t>first corpus-based studies </a:t>
            </a:r>
            <a:r>
              <a:rPr lang="en-AU" sz="2000" dirty="0"/>
              <a:t>that </a:t>
            </a:r>
          </a:p>
          <a:p>
            <a:pPr marL="645750" lvl="2" indent="-285750"/>
            <a:r>
              <a:rPr lang="en-AU" sz="2000" dirty="0"/>
              <a:t>focus on adjective amplification in </a:t>
            </a:r>
            <a:r>
              <a:rPr lang="en-AU" sz="2000" b="1" dirty="0"/>
              <a:t>Asian Englishes</a:t>
            </a:r>
          </a:p>
          <a:p>
            <a:pPr marL="645750" lvl="2" indent="-285750"/>
            <a:r>
              <a:rPr lang="en-AU" sz="2000" dirty="0"/>
              <a:t>address the issue of </a:t>
            </a:r>
            <a:r>
              <a:rPr lang="en-AU" sz="2000" b="1" dirty="0"/>
              <a:t>what factors are at play during different stages of change.</a:t>
            </a:r>
          </a:p>
          <a:p>
            <a:r>
              <a:rPr lang="en-AU" sz="2000" b="1" dirty="0"/>
              <a:t>Prototype (proof-of-concept)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Extend study to other phenomena and other varieties of English </a:t>
            </a:r>
            <a:br>
              <a:rPr lang="en-AU" sz="2000" dirty="0"/>
            </a:br>
            <a:r>
              <a:rPr lang="en-AU" sz="2000" dirty="0"/>
              <a:t>(does this trend hold more generally: could it be a principle of language change?)</a:t>
            </a:r>
          </a:p>
          <a:p>
            <a:r>
              <a:rPr lang="en-AU" sz="2000" b="1" dirty="0"/>
              <a:t>Possible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Follow-up: PhD | MA theses that investigate this in other varieties and for other phenomena where we know that there is ongoing change (e.g., discourse markers, quotative systems, t/d-deletion, relativization)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F3DC2-FE42-15F5-CC9B-217B26CA00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990" y="87829"/>
            <a:ext cx="3316245" cy="19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BDC5-F65A-569C-58BD-4925BB36F431}"/>
              </a:ext>
            </a:extLst>
          </p:cNvPr>
          <p:cNvSpPr txBox="1">
            <a:spLocks/>
          </p:cNvSpPr>
          <p:nvPr/>
        </p:nvSpPr>
        <p:spPr>
          <a:xfrm>
            <a:off x="263352" y="2492896"/>
            <a:ext cx="11712624" cy="41044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b="1" dirty="0">
                <a:solidFill>
                  <a:srgbClr val="003361"/>
                </a:solidFill>
              </a:rPr>
              <a:t>Thank you really very much! </a:t>
            </a:r>
          </a:p>
          <a:p>
            <a:pPr algn="ctr"/>
            <a:endParaRPr lang="en-AU" sz="4000" b="1" dirty="0">
              <a:solidFill>
                <a:srgbClr val="003361"/>
              </a:solidFill>
            </a:endParaRPr>
          </a:p>
          <a:p>
            <a:pPr algn="ctr"/>
            <a:endParaRPr lang="en-AU" sz="1000" b="1" dirty="0">
              <a:solidFill>
                <a:srgbClr val="003361"/>
              </a:solidFill>
            </a:endParaRPr>
          </a:p>
          <a:p>
            <a:pPr algn="ctr"/>
            <a:endParaRPr lang="en-AU" sz="2000" dirty="0">
              <a:solidFill>
                <a:srgbClr val="003361"/>
              </a:solidFill>
            </a:endParaRPr>
          </a:p>
          <a:p>
            <a:pPr algn="ctr"/>
            <a:r>
              <a:rPr lang="en-AU" sz="3200" dirty="0">
                <a:solidFill>
                  <a:srgbClr val="003361"/>
                </a:solidFill>
              </a:rPr>
              <a:t>Martin Schweinberger</a:t>
            </a:r>
          </a:p>
          <a:p>
            <a:pPr algn="ctr"/>
            <a:br>
              <a:rPr lang="en-AU" sz="2000" dirty="0">
                <a:solidFill>
                  <a:srgbClr val="003361"/>
                </a:solidFill>
              </a:rPr>
            </a:br>
            <a:r>
              <a:rPr lang="en-US" sz="2000" dirty="0">
                <a:solidFill>
                  <a:srgbClr val="00336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m.schweinberger@uq.edu.au</a:t>
            </a:r>
            <a:endParaRPr lang="en-US" sz="2400" dirty="0">
              <a:solidFill>
                <a:srgbClr val="0033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0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rgbClr val="003361"/>
                </a:solidFill>
              </a:rPr>
              <a:t>References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7" y="1700213"/>
            <a:ext cx="10801349" cy="4608515"/>
          </a:xfrm>
        </p:spPr>
        <p:txBody>
          <a:bodyPr>
            <a:noAutofit/>
          </a:bodyPr>
          <a:lstStyle/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Aijmer, Karin. 2018.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Intensification with very, really and so in selected varieties of English. In Sebastian Hoffmann, Andrea Sand, Sabine Arndt-</a:t>
            </a:r>
            <a:r>
              <a:rPr lang="en-A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Lappe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and Lisa Marie </a:t>
            </a:r>
            <a:r>
              <a:rPr lang="en-A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Dillmann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(eds.),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Corpora and lexis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106-139. Leiden: Brill 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Barnfield</a:t>
            </a: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Katie, &amp; Isabelle </a:t>
            </a:r>
            <a:r>
              <a:rPr lang="en-A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Buchstaller</a:t>
            </a: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2010.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Intensifiers on Tyneside: Longitudinal developments and new trends.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English World-Wide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31(3): 252-287.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Bolinger</a:t>
            </a: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Dwight. 1972.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Degree words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The Hague: Mouton.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Czerwionka</a:t>
            </a: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Lori, &amp; Daniel J. Olson. 2020.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Pragmatic development during study abroad: L2 intensifiers in spoken Spanish.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International Journal of Learner Corpus Research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6(2): 125-162.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D’Arcy, Alexandra F. 2015.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Stability, stasis and change - the longue </a:t>
            </a:r>
            <a:r>
              <a:rPr lang="en-A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duree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of intensification. </a:t>
            </a:r>
            <a:r>
              <a:rPr lang="en-AU" sz="12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Diachronica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32(4): 449–493.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Dixon, R. M. W. 1977.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Where have all the adjectives gone?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Studies in Language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1: 19–80.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Fuchs, Robert &amp; Ulrike Gut. 2016.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Register variation in intensifier usage across Asian Englishes. In Heike Pichler (ed.),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Discourse-pragmatic variation and change: Insights from English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185-210. Cambridge: Cambridge University Press.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Fuchs, Robert. 2017.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 women (still) use more intensifiers than men?.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International Journal of Corpus Linguistics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22(3): 345–374.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Fuchs, Robert. 2022.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Sociolinguistic Variation in Intensifier Usage in Indian and British English. Gender and Language in the Inner and Outer Circle. In Tobias Bernaisch (ed.),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Gender in World Englishes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47-68. Cambridge: Cambridge University Press.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Funke, Nina, &amp; Tobias Bernaisch. 2022.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Intensifying and </a:t>
            </a:r>
            <a:r>
              <a:rPr lang="en-A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downtoning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 South Asian Englishes: Empirical perspectives.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English World-Wide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43(1): 33-65.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Greenbaum, Sidney. 1991.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ICE: The international corpus of English.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English Today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7(4): 3-7.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Hothorn</a:t>
            </a: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Torsten &amp; Achim </a:t>
            </a:r>
            <a:r>
              <a:rPr lang="en-A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Zeileis</a:t>
            </a: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2015. </a:t>
            </a:r>
            <a:r>
              <a:rPr lang="en-A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partykit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A Modular Toolkit for Recursive </a:t>
            </a:r>
            <a:r>
              <a:rPr lang="en-A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Partytioning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 R.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Journal of Machine Learning Research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16: 3905-3909. url: https://jmlr.org/papers/v16/hothorn15a.html.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e 50 great books on education">
            <a:extLst>
              <a:ext uri="{FF2B5EF4-FFF2-40B4-BE49-F238E27FC236}">
                <a16:creationId xmlns:a16="http://schemas.microsoft.com/office/drawing/2014/main" id="{F81AE507-1288-AE5A-ADF4-058E04FD6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583" y="0"/>
            <a:ext cx="2274417" cy="15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3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rgbClr val="003361"/>
                </a:solidFill>
              </a:rPr>
              <a:t>References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7" y="1700213"/>
            <a:ext cx="10801349" cy="4608515"/>
          </a:xfrm>
        </p:spPr>
        <p:txBody>
          <a:bodyPr>
            <a:normAutofit lnSpcReduction="10000"/>
          </a:bodyPr>
          <a:lstStyle/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Ito, Rika &amp; Sali </a:t>
            </a:r>
            <a:r>
              <a:rPr lang="en-A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Tagliamonte</a:t>
            </a: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2003.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Well weird, right dodgy, very strange, really cool: Layering and recycling in English intensifiers.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Language in Society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32(2): 257-279.</a:t>
            </a: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Labov</a:t>
            </a: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William. 2002.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Driving forces in linguistic change. Paper presented at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International Conference on Korean Linguistics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Lenker</a:t>
            </a: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Ursula. 2008.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Booster prefixes in Old English – An alternative view of the roots of ME forsooth.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English Language &amp; Linguistics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12(2): 245–265.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Macaulay, Ronald. 2002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Extremely interesting, very interesting, or only quite interesting? Adverbs and social class.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Journal of Sociolinguistics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6(3): 398–417.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Macaulay, Ronald. 2006.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Pure grammaticalization: The development of a teenage intensifier.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Language Variation and Change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18: 267–283.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Méndez-Naya, Belén. 2003.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 intensifiers and grammaticalization: The case of </a:t>
            </a:r>
            <a:r>
              <a:rPr lang="en-A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swiþe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English Studies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84(4): 372-391.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Méndez-Naya, Belén (ed). 2008.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Special issue on English intensifiers.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English Language and Linguistics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12(2): 213-219. 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Mohammad, Saif M, &amp; Peter D. Turney. 2013.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Crowdsourcing a Word-Emotion Association Lexicon.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Computational Intelligence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29(3): 436–65.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Posit team. 2023.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RStudio: Integrated Development Environment for R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Posit Software, PBC, Boston, MA. url: </a:t>
            </a:r>
            <a:r>
              <a:rPr lang="en-AU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http://www.posit.co/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Quirk, Randolph, Sydney Greenbaum, Geoffrey Leech, &amp; Jan </a:t>
            </a:r>
            <a:r>
              <a:rPr lang="en-A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Svartvik</a:t>
            </a: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1985.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comprehensive English grammar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London and New York: Longman.</a:t>
            </a:r>
            <a:endParaRPr lang="en-AU" sz="1200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 Core Team. 2022. </a:t>
            </a:r>
            <a:r>
              <a:rPr lang="en-A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R: A language and environment for statistical computing</a:t>
            </a:r>
            <a:r>
              <a:rPr lang="en-A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R Foundation for Statistical Computing, Vienna, Austria. url: https://www.R-project.org/. </a:t>
            </a: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Schweinberger, Martin. 2020a.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corpus-based analysis of adjective amplification among native speakers and learners of English.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International Journal of Learner Corpus Research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6(2): 163-192.</a:t>
            </a: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Schweinberger, Martin. 2020b.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Learner Corpus-Research can inform language learning and teaching: An analysis of adjective amplification among L1 and L2 English speakers. Australian Review of Applied Linguistics 43(2): 195-217.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e 50 great books on education">
            <a:extLst>
              <a:ext uri="{FF2B5EF4-FFF2-40B4-BE49-F238E27FC236}">
                <a16:creationId xmlns:a16="http://schemas.microsoft.com/office/drawing/2014/main" id="{F81AE507-1288-AE5A-ADF4-058E04FD6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583" y="0"/>
            <a:ext cx="2274417" cy="15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19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rgbClr val="003361"/>
                </a:solidFill>
              </a:rPr>
              <a:t>References</a:t>
            </a:r>
            <a:endParaRPr lang="de-DE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7" y="1700213"/>
            <a:ext cx="10801349" cy="4608515"/>
          </a:xfrm>
        </p:spPr>
        <p:txBody>
          <a:bodyPr>
            <a:normAutofit lnSpcReduction="10000"/>
          </a:bodyPr>
          <a:lstStyle/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Schweinberger, Martin. 2021.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Ongoing change in the Australian English amplifier system.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Australian Journal of Linguistics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41(2): 166-194. 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Schweinberger, Martin. 2022.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Absolutely fantastic and really, really good – Language Variation and Change in Irish English. In Carolina Amador-Moreno &amp; Stephen Lucek (eds.),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Expanding the Landscapes of Irish English: Research in Honour of Jeffrey Kallen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129-142. Routledge.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Schweinberger, Martin. 2023.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Tree-Based Models in R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Brisbane: The University of Queensland. url: https://slcladal.github.io/tree.html (Version 2023.04.05).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Stratton, James M. 2020a.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Adjective intensifiers in German.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Journal of Germanic Linguistics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32(2): 183-215.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Stratton, James M. 2020b.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diachronic analysis of the adjective intensifier well from Early Modern English to Present Day English.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Canadian Journal of Linguistics/Revue </a:t>
            </a:r>
            <a:r>
              <a:rPr lang="en-AU" sz="12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canadienne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AU" sz="12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linguistique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65(2): 216-245. 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Stratton, James. 2021.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‘That’s proper cool’. The emerging intensifier proper in British English.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English Today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37(4): 206–213.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Stratton, James. M. 2022.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Old English intensifiers: The beginnings of the English intensifier system.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Journal of Historical Linguistics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12(1): 31-69.</a:t>
            </a: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Stratton, James M. &amp; John </a:t>
            </a:r>
            <a:r>
              <a:rPr lang="en-A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Sundquist</a:t>
            </a: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2022.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variationist sociolinguistic analysis of intensifiers in Oslo Norwegian.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Journal of Germanic Linguistics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34(4): 385-419.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Tagliamonte</a:t>
            </a: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Sali. 2008.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 different and pretty cool! Recycling intensifiers in Toronto, Canada.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English Language and Linguistics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12(2): 361–394.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Tagliamonte</a:t>
            </a: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Sali. A. &amp; Derek Denis. 2014.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Expanding the transmission/diffusion dichotomy: Evidence from Canada.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90(1): 90–136.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Tagliamonte</a:t>
            </a: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Sali &amp; Chris Roberts. 2005.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 weird; so cool; so innovative: The use of intensifiers in the television series Friends.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American Speech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80(3): 280-300.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Wijffels, Jan. 2023. </a:t>
            </a:r>
            <a:r>
              <a:rPr lang="en-A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udpipe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Tokenization, Parts of Speech Tagging, Lemmatization and Dependency Parsing with the </a:t>
            </a:r>
            <a:r>
              <a:rPr lang="en-A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UDPipe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NLP Toolkit. </a:t>
            </a:r>
            <a:r>
              <a:rPr lang="de-DE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de-DE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package</a:t>
            </a:r>
            <a:r>
              <a:rPr lang="de-DE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version</a:t>
            </a:r>
            <a:r>
              <a:rPr lang="de-DE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0.8.11. url: </a:t>
            </a:r>
            <a:r>
              <a:rPr lang="de-DE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https://CRAN.R-project.org/package=udpipe</a:t>
            </a:r>
            <a:r>
              <a:rPr lang="de-DE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Xiao, Richard, and </a:t>
            </a:r>
            <a:r>
              <a:rPr lang="en-A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Hongyin</a:t>
            </a:r>
            <a:r>
              <a:rPr lang="en-A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Tao. 2007. 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corpus-based sociolinguistic study of amplifiers in British English. </a:t>
            </a:r>
            <a:r>
              <a:rPr lang="en-AU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Sociolinguistic Studies</a:t>
            </a:r>
            <a:r>
              <a: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1(2): 241-273.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e 50 great books on education">
            <a:extLst>
              <a:ext uri="{FF2B5EF4-FFF2-40B4-BE49-F238E27FC236}">
                <a16:creationId xmlns:a16="http://schemas.microsoft.com/office/drawing/2014/main" id="{F81AE507-1288-AE5A-ADF4-058E04FD6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583" y="0"/>
            <a:ext cx="2274417" cy="15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003361"/>
                </a:solidFill>
              </a:rPr>
              <a:t>Background</a:t>
            </a:r>
            <a:br>
              <a:rPr lang="de-DE" dirty="0">
                <a:solidFill>
                  <a:srgbClr val="003361"/>
                </a:solidFill>
              </a:rPr>
            </a:br>
            <a:r>
              <a:rPr lang="de-DE" dirty="0" err="1">
                <a:solidFill>
                  <a:srgbClr val="003361"/>
                </a:solidFill>
              </a:rPr>
              <a:t>What</a:t>
            </a:r>
            <a:r>
              <a:rPr lang="de-DE" dirty="0">
                <a:solidFill>
                  <a:srgbClr val="003361"/>
                </a:solidFill>
              </a:rPr>
              <a:t> </a:t>
            </a:r>
            <a:r>
              <a:rPr lang="de-DE" dirty="0" err="1">
                <a:solidFill>
                  <a:srgbClr val="003361"/>
                </a:solidFill>
              </a:rPr>
              <a:t>is</a:t>
            </a:r>
            <a:r>
              <a:rPr lang="de-DE" dirty="0">
                <a:solidFill>
                  <a:srgbClr val="003361"/>
                </a:solidFill>
              </a:rPr>
              <a:t> </a:t>
            </a:r>
            <a:r>
              <a:rPr lang="de-DE" dirty="0" err="1">
                <a:solidFill>
                  <a:srgbClr val="003361"/>
                </a:solidFill>
              </a:rPr>
              <a:t>adjective</a:t>
            </a:r>
            <a:r>
              <a:rPr lang="de-DE" dirty="0">
                <a:solidFill>
                  <a:srgbClr val="003361"/>
                </a:solidFill>
              </a:rPr>
              <a:t> </a:t>
            </a:r>
            <a:r>
              <a:rPr lang="de-DE" dirty="0" err="1">
                <a:solidFill>
                  <a:srgbClr val="003361"/>
                </a:solidFill>
              </a:rPr>
              <a:t>amplification</a:t>
            </a:r>
            <a:r>
              <a:rPr lang="de-DE" dirty="0">
                <a:solidFill>
                  <a:srgbClr val="003361"/>
                </a:solidFill>
              </a:rPr>
              <a:t>?</a:t>
            </a:r>
            <a:endParaRPr lang="en-AU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60848"/>
            <a:ext cx="10801349" cy="4247880"/>
          </a:xfrm>
        </p:spPr>
        <p:txBody>
          <a:bodyPr>
            <a:normAutofit/>
          </a:bodyPr>
          <a:lstStyle/>
          <a:p>
            <a:pPr algn="l"/>
            <a:r>
              <a:rPr lang="en-AU" sz="2400" b="0" i="0" u="none" strike="noStrike" baseline="0" dirty="0">
                <a:solidFill>
                  <a:srgbClr val="000000"/>
                </a:solidFill>
                <a:latin typeface="LMSans17-Regular"/>
              </a:rPr>
              <a:t>Adjective amplification is a common subtype of intensification where the meaning of an adjective is scaled up (amplified or boosted) through linguistic means </a:t>
            </a:r>
            <a:r>
              <a:rPr lang="en-AU" sz="1400" dirty="0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(Quirk et al. 1985: 589–590)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000000"/>
                </a:solidFill>
                <a:latin typeface="LMSans17-Regular"/>
              </a:rPr>
              <a:t>P</a:t>
            </a:r>
            <a:r>
              <a:rPr lang="en-AU" sz="2400" b="1" i="0" u="none" strike="noStrike" baseline="0" dirty="0">
                <a:solidFill>
                  <a:srgbClr val="000000"/>
                </a:solidFill>
                <a:latin typeface="LMSans17-Regular"/>
              </a:rPr>
              <a:t>refixation</a:t>
            </a:r>
            <a:r>
              <a:rPr lang="en-AU" sz="2400" b="0" i="0" u="none" strike="noStrike" baseline="0" dirty="0">
                <a:solidFill>
                  <a:srgbClr val="000000"/>
                </a:solidFill>
                <a:latin typeface="LMSans17-Regular"/>
              </a:rPr>
              <a:t>  (e.g., </a:t>
            </a:r>
            <a:r>
              <a:rPr lang="en-AU" sz="2400" b="0" i="1" u="none" strike="noStrike" baseline="0" dirty="0" err="1">
                <a:solidFill>
                  <a:srgbClr val="000000"/>
                </a:solidFill>
                <a:latin typeface="LMSans17-Regular"/>
              </a:rPr>
              <a:t>ubergood</a:t>
            </a:r>
            <a:r>
              <a:rPr lang="en-AU" sz="2400" b="0" i="0" u="none" strike="noStrike" baseline="0" dirty="0">
                <a:solidFill>
                  <a:srgbClr val="000000"/>
                </a:solidFill>
                <a:latin typeface="LMSans17-Regular"/>
              </a:rPr>
              <a:t> is an amplified version of the base form </a:t>
            </a:r>
            <a:r>
              <a:rPr lang="en-AU" sz="2400" b="0" i="1" u="none" strike="noStrike" baseline="0" dirty="0">
                <a:solidFill>
                  <a:srgbClr val="000000"/>
                </a:solidFill>
                <a:latin typeface="LMSans17-Regular"/>
              </a:rPr>
              <a:t>good</a:t>
            </a:r>
            <a:r>
              <a:rPr lang="en-AU" sz="2400" b="0" i="0" u="none" strike="noStrike" baseline="0" dirty="0">
                <a:solidFill>
                  <a:srgbClr val="000000"/>
                </a:solidFill>
                <a:latin typeface="LMSans17-Regular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000000"/>
                </a:solidFill>
                <a:latin typeface="LMSans17-Regular"/>
              </a:rPr>
              <a:t>S</a:t>
            </a:r>
            <a:r>
              <a:rPr lang="en-AU" sz="2400" b="1" i="0" u="none" strike="noStrike" baseline="0" dirty="0">
                <a:solidFill>
                  <a:srgbClr val="000000"/>
                </a:solidFill>
                <a:latin typeface="LMSans17-Regular"/>
              </a:rPr>
              <a:t>uffixation</a:t>
            </a:r>
            <a:r>
              <a:rPr lang="en-AU" sz="2400" b="0" i="0" u="none" strike="noStrike" baseline="0" dirty="0">
                <a:solidFill>
                  <a:srgbClr val="000000"/>
                </a:solidFill>
                <a:latin typeface="LMSans17-Regular"/>
              </a:rPr>
              <a:t> (e.g., -ass as in </a:t>
            </a:r>
            <a:r>
              <a:rPr lang="en-AU" sz="2400" b="0" i="1" u="none" strike="noStrike" baseline="0" dirty="0" err="1">
                <a:solidFill>
                  <a:srgbClr val="000000"/>
                </a:solidFill>
                <a:latin typeface="LMSans17-Regular"/>
              </a:rPr>
              <a:t>coldass</a:t>
            </a:r>
            <a:r>
              <a:rPr lang="en-AU" sz="2400" b="0" i="0" u="none" strike="noStrike" baseline="0" dirty="0">
                <a:solidFill>
                  <a:srgbClr val="000000"/>
                </a:solidFill>
                <a:latin typeface="LMSans17-Regular"/>
              </a:rPr>
              <a:t> 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000000"/>
                </a:solidFill>
                <a:latin typeface="LMSans17-Regular"/>
              </a:rPr>
              <a:t>S</a:t>
            </a:r>
            <a:r>
              <a:rPr lang="en-AU" sz="2400" b="1" i="0" u="none" strike="noStrike" baseline="0" dirty="0">
                <a:solidFill>
                  <a:srgbClr val="000000"/>
                </a:solidFill>
                <a:latin typeface="LMSans17-Regular"/>
              </a:rPr>
              <a:t>uprasegmental</a:t>
            </a:r>
            <a:r>
              <a:rPr lang="en-AU" sz="2400" b="0" i="0" u="none" strike="noStrike" baseline="0" dirty="0">
                <a:solidFill>
                  <a:srgbClr val="000000"/>
                </a:solidFill>
                <a:latin typeface="LMSans17-Regular"/>
              </a:rPr>
              <a:t> phonological features such as prosody or stress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2400" b="1" i="0" u="none" strike="noStrike" baseline="0" dirty="0">
                <a:solidFill>
                  <a:srgbClr val="000000"/>
                </a:solidFill>
                <a:latin typeface="LMSans17-Regular"/>
              </a:rPr>
              <a:t>Stylistic</a:t>
            </a:r>
            <a:r>
              <a:rPr lang="en-AU" sz="2400" b="0" i="0" u="none" strike="noStrike" baseline="0" dirty="0">
                <a:solidFill>
                  <a:srgbClr val="000000"/>
                </a:solidFill>
                <a:latin typeface="LMSans17-Regular"/>
              </a:rPr>
              <a:t> means, e.g., hyperbole, litotes (e.g., </a:t>
            </a:r>
            <a:r>
              <a:rPr lang="en-AU" sz="2400" b="0" i="1" u="none" strike="noStrike" baseline="0" dirty="0">
                <a:solidFill>
                  <a:srgbClr val="000000"/>
                </a:solidFill>
                <a:latin typeface="LMSans17-Regular"/>
              </a:rPr>
              <a:t>not bad</a:t>
            </a:r>
            <a:r>
              <a:rPr lang="en-AU" sz="2400" b="0" i="0" u="none" strike="noStrike" baseline="0" dirty="0">
                <a:solidFill>
                  <a:srgbClr val="000000"/>
                </a:solidFill>
                <a:latin typeface="LMSans17-Regular"/>
              </a:rPr>
              <a:t>), and rhetorical questions </a:t>
            </a:r>
            <a:r>
              <a:rPr lang="en-AU" sz="14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(see </a:t>
            </a:r>
            <a:r>
              <a:rPr lang="en-AU" sz="1400" b="0" i="0" u="none" strike="noStrike" baseline="0" dirty="0" err="1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Bolinger</a:t>
            </a:r>
            <a:r>
              <a:rPr lang="en-AU" sz="14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LMSans17-Regular"/>
              </a:rPr>
              <a:t> 1972)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F29100"/>
                </a:solidFill>
                <a:latin typeface="LMSans17-Regular"/>
              </a:rPr>
              <a:t>Lexical</a:t>
            </a:r>
            <a:r>
              <a:rPr lang="en-AU" sz="2400" dirty="0">
                <a:solidFill>
                  <a:srgbClr val="F29100"/>
                </a:solidFill>
                <a:latin typeface="LMSans17-Regular"/>
              </a:rPr>
              <a:t> via d</a:t>
            </a:r>
            <a:r>
              <a:rPr lang="en-AU" sz="2400" b="0" i="0" u="none" strike="noStrike" baseline="0" dirty="0">
                <a:solidFill>
                  <a:srgbClr val="F29100"/>
                </a:solidFill>
                <a:latin typeface="LMSans17-Regular"/>
              </a:rPr>
              <a:t>egree adverbs that scale upwards such as </a:t>
            </a:r>
            <a:r>
              <a:rPr lang="en-AU" sz="2400" b="0" i="1" u="none" strike="noStrike" baseline="0" dirty="0">
                <a:solidFill>
                  <a:srgbClr val="F29100"/>
                </a:solidFill>
                <a:latin typeface="LMSans17-Regular"/>
              </a:rPr>
              <a:t>really</a:t>
            </a:r>
            <a:r>
              <a:rPr lang="en-AU" sz="2400" b="0" i="0" u="none" strike="noStrike" baseline="0" dirty="0">
                <a:solidFill>
                  <a:srgbClr val="F29100"/>
                </a:solidFill>
                <a:latin typeface="LMSans17-Regular"/>
              </a:rPr>
              <a:t>, </a:t>
            </a:r>
            <a:r>
              <a:rPr lang="en-AU" sz="2400" b="0" i="1" u="none" strike="noStrike" baseline="0" dirty="0">
                <a:solidFill>
                  <a:srgbClr val="F29100"/>
                </a:solidFill>
                <a:latin typeface="LMSans17-Regular"/>
              </a:rPr>
              <a:t>very</a:t>
            </a:r>
            <a:r>
              <a:rPr lang="en-AU" sz="2400" b="0" i="0" u="none" strike="noStrike" baseline="0" dirty="0">
                <a:solidFill>
                  <a:srgbClr val="F29100"/>
                </a:solidFill>
                <a:latin typeface="LMSans17-Regular"/>
              </a:rPr>
              <a:t>, or </a:t>
            </a:r>
            <a:r>
              <a:rPr lang="en-AU" sz="2400" b="0" i="1" u="none" strike="noStrike" baseline="0" dirty="0">
                <a:solidFill>
                  <a:srgbClr val="F29100"/>
                </a:solidFill>
                <a:latin typeface="LMSans17-Regular"/>
              </a:rPr>
              <a:t>so </a:t>
            </a:r>
            <a:endParaRPr lang="en-AU" sz="2400" dirty="0">
              <a:solidFill>
                <a:srgbClr val="F29100"/>
              </a:solidFill>
            </a:endParaRPr>
          </a:p>
        </p:txBody>
      </p:sp>
      <p:pic>
        <p:nvPicPr>
          <p:cNvPr id="4" name="Picture 3" descr="A red and orange graph with arrow&#10;&#10;Description automatically generated">
            <a:extLst>
              <a:ext uri="{FF2B5EF4-FFF2-40B4-BE49-F238E27FC236}">
                <a16:creationId xmlns:a16="http://schemas.microsoft.com/office/drawing/2014/main" id="{61628305-9463-FD12-9A3D-76676F624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410" y="0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8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94D5BF-E55E-DC5D-5557-D21DDF3B5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7"/>
            <a:ext cx="1264723" cy="12647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7DBDC5-F65A-569C-58BD-4925BB36F431}"/>
              </a:ext>
            </a:extLst>
          </p:cNvPr>
          <p:cNvSpPr txBox="1">
            <a:spLocks/>
          </p:cNvSpPr>
          <p:nvPr/>
        </p:nvSpPr>
        <p:spPr>
          <a:xfrm>
            <a:off x="335360" y="1976867"/>
            <a:ext cx="11521280" cy="4320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b="1" dirty="0">
                <a:solidFill>
                  <a:srgbClr val="003361"/>
                </a:solidFill>
              </a:rPr>
              <a:t>English(es) on the Move</a:t>
            </a:r>
          </a:p>
          <a:p>
            <a:pPr algn="ctr"/>
            <a:r>
              <a:rPr lang="en-AU" sz="4000" b="1" dirty="0">
                <a:solidFill>
                  <a:srgbClr val="003361"/>
                </a:solidFill>
              </a:rPr>
              <a:t>What we can learn about language change from variation in amplifier use</a:t>
            </a:r>
            <a:endParaRPr lang="en-AU" sz="2000" b="1" dirty="0">
              <a:solidFill>
                <a:srgbClr val="003361"/>
              </a:solidFill>
            </a:endParaRPr>
          </a:p>
          <a:p>
            <a:pPr algn="ctr"/>
            <a:endParaRPr lang="en-AU" sz="3200" dirty="0">
              <a:solidFill>
                <a:srgbClr val="003361"/>
              </a:solidFill>
            </a:endParaRPr>
          </a:p>
          <a:p>
            <a:pPr algn="ctr"/>
            <a:r>
              <a:rPr lang="en-AU" sz="3200" dirty="0">
                <a:solidFill>
                  <a:srgbClr val="003361"/>
                </a:solidFill>
              </a:rPr>
              <a:t>Martin Schweinberger</a:t>
            </a:r>
          </a:p>
          <a:p>
            <a:pPr algn="ctr"/>
            <a:r>
              <a:rPr lang="en-AU" sz="2000" dirty="0">
                <a:solidFill>
                  <a:srgbClr val="003361"/>
                </a:solidFill>
              </a:rPr>
              <a:t>           </a:t>
            </a:r>
          </a:p>
          <a:p>
            <a:pPr algn="ctr"/>
            <a:r>
              <a:rPr lang="en-US" sz="2000" dirty="0">
                <a:solidFill>
                  <a:srgbClr val="00336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m.schweinberger@uq.edu.au</a:t>
            </a:r>
            <a:br>
              <a:rPr lang="en-US" sz="2000" dirty="0"/>
            </a:br>
            <a:endParaRPr lang="en-AU" sz="2000" dirty="0"/>
          </a:p>
          <a:p>
            <a:pPr algn="ctr"/>
            <a:r>
              <a:rPr lang="en-AU" sz="2000" dirty="0">
                <a:solidFill>
                  <a:schemeClr val="bg1">
                    <a:lumMod val="50000"/>
                  </a:schemeClr>
                </a:solidFill>
              </a:rPr>
              <a:t>Slides available at </a:t>
            </a:r>
            <a:r>
              <a:rPr lang="en-AU" sz="2000" dirty="0">
                <a:solidFill>
                  <a:srgbClr val="003361"/>
                </a:solidFill>
              </a:rPr>
              <a:t>https://github.com/MartinSchweinberger/EngLingInnsbruck2023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9DBDDA-D30A-137B-8C77-B050DFE265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5736695"/>
            <a:ext cx="2915392" cy="1121305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0261D772-4475-06DC-9CAC-44B69AEE9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0"/>
            <a:ext cx="3409950" cy="1343025"/>
          </a:xfrm>
          <a:prstGeom prst="rect">
            <a:avLst/>
          </a:prstGeom>
        </p:spPr>
      </p:pic>
      <p:pic>
        <p:nvPicPr>
          <p:cNvPr id="11" name="Picture 10" descr="A colorful letters on a black background&#10;&#10;Description automatically generated">
            <a:extLst>
              <a:ext uri="{FF2B5EF4-FFF2-40B4-BE49-F238E27FC236}">
                <a16:creationId xmlns:a16="http://schemas.microsoft.com/office/drawing/2014/main" id="{6CE8843B-FAC8-3113-DF9E-1A4175A486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877272"/>
            <a:ext cx="1490449" cy="9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003361"/>
                </a:solidFill>
              </a:rPr>
              <a:t>Background</a:t>
            </a:r>
            <a:br>
              <a:rPr lang="de-DE" dirty="0">
                <a:solidFill>
                  <a:srgbClr val="003361"/>
                </a:solidFill>
              </a:rPr>
            </a:br>
            <a:r>
              <a:rPr lang="de-DE" dirty="0" err="1">
                <a:solidFill>
                  <a:srgbClr val="003361"/>
                </a:solidFill>
              </a:rPr>
              <a:t>What</a:t>
            </a:r>
            <a:r>
              <a:rPr lang="de-DE" dirty="0">
                <a:solidFill>
                  <a:srgbClr val="003361"/>
                </a:solidFill>
              </a:rPr>
              <a:t> </a:t>
            </a:r>
            <a:r>
              <a:rPr lang="de-DE" dirty="0" err="1">
                <a:solidFill>
                  <a:srgbClr val="003361"/>
                </a:solidFill>
              </a:rPr>
              <a:t>is</a:t>
            </a:r>
            <a:r>
              <a:rPr lang="de-DE" dirty="0">
                <a:solidFill>
                  <a:srgbClr val="003361"/>
                </a:solidFill>
              </a:rPr>
              <a:t> </a:t>
            </a:r>
            <a:r>
              <a:rPr lang="de-DE" dirty="0" err="1">
                <a:solidFill>
                  <a:srgbClr val="003361"/>
                </a:solidFill>
              </a:rPr>
              <a:t>adjective</a:t>
            </a:r>
            <a:r>
              <a:rPr lang="de-DE" dirty="0">
                <a:solidFill>
                  <a:srgbClr val="003361"/>
                </a:solidFill>
              </a:rPr>
              <a:t> </a:t>
            </a:r>
            <a:r>
              <a:rPr lang="de-DE" dirty="0" err="1">
                <a:solidFill>
                  <a:srgbClr val="003361"/>
                </a:solidFill>
              </a:rPr>
              <a:t>amplification</a:t>
            </a:r>
            <a:r>
              <a:rPr lang="de-DE" dirty="0">
                <a:solidFill>
                  <a:srgbClr val="003361"/>
                </a:solidFill>
              </a:rPr>
              <a:t>?</a:t>
            </a:r>
            <a:endParaRPr lang="en-AU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60848"/>
            <a:ext cx="10801349" cy="4247880"/>
          </a:xfrm>
        </p:spPr>
        <p:txBody>
          <a:bodyPr>
            <a:normAutofit/>
          </a:bodyPr>
          <a:lstStyle/>
          <a:p>
            <a:pPr algn="l"/>
            <a:r>
              <a:rPr lang="en-AU" sz="2400" b="0" i="0" u="none" strike="noStrike" baseline="0" dirty="0">
                <a:solidFill>
                  <a:srgbClr val="F29100"/>
                </a:solidFill>
                <a:latin typeface="LMSans12-Regular"/>
              </a:rPr>
              <a:t>Two syntactic functions (positions)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400" b="1" i="0" u="none" strike="noStrike" baseline="0" dirty="0">
                <a:solidFill>
                  <a:srgbClr val="F29100"/>
                </a:solidFill>
                <a:latin typeface="LMSans12-Regular"/>
              </a:rPr>
              <a:t>Predicative</a:t>
            </a:r>
            <a:br>
              <a:rPr lang="en-AU" sz="2400" b="1" i="0" u="none" strike="noStrike" baseline="0" dirty="0">
                <a:solidFill>
                  <a:srgbClr val="F29100"/>
                </a:solidFill>
                <a:latin typeface="LMSans12-Regular"/>
              </a:rPr>
            </a:br>
            <a:r>
              <a:rPr lang="en-AU" sz="2400" b="0" i="0" u="none" strike="noStrike" baseline="0" dirty="0">
                <a:solidFill>
                  <a:srgbClr val="000000"/>
                </a:solidFill>
                <a:latin typeface="LMSans12-Regular"/>
              </a:rPr>
              <a:t>(1) </a:t>
            </a:r>
            <a:r>
              <a:rPr lang="en-AU" sz="2400" b="0" i="0" u="none" strike="noStrike" baseline="0" dirty="0">
                <a:solidFill>
                  <a:srgbClr val="808080"/>
                </a:solidFill>
                <a:latin typeface="LMSans12-Regular"/>
              </a:rPr>
              <a:t>I think he ’s </a:t>
            </a:r>
            <a:r>
              <a:rPr lang="en-AU" sz="2400" b="0" i="1" u="none" strike="noStrike" baseline="0" dirty="0">
                <a:solidFill>
                  <a:srgbClr val="F29100"/>
                </a:solidFill>
                <a:latin typeface="LMSans12-Regular"/>
              </a:rPr>
              <a:t>really</a:t>
            </a:r>
            <a:r>
              <a:rPr lang="en-AU" sz="2400" b="0" i="1" u="none" strike="noStrike" baseline="0" dirty="0">
                <a:solidFill>
                  <a:srgbClr val="51247A"/>
                </a:solidFill>
                <a:latin typeface="LMSans12-Regular"/>
              </a:rPr>
              <a:t> </a:t>
            </a:r>
            <a:r>
              <a:rPr lang="en-AU" sz="2400" b="0" i="1" u="none" strike="noStrike" baseline="0" dirty="0">
                <a:solidFill>
                  <a:srgbClr val="003361"/>
                </a:solidFill>
                <a:latin typeface="LMSans12-Regular"/>
              </a:rPr>
              <a:t>nice</a:t>
            </a:r>
            <a:r>
              <a:rPr lang="en-AU" sz="2400" b="0" i="1" u="none" strike="noStrike" baseline="0" dirty="0">
                <a:solidFill>
                  <a:srgbClr val="000000"/>
                </a:solidFill>
                <a:latin typeface="LMSans12-Regular"/>
              </a:rPr>
              <a:t> </a:t>
            </a:r>
            <a:r>
              <a:rPr lang="en-AU" sz="2400" b="0" i="0" u="none" strike="noStrike" baseline="0" dirty="0">
                <a:solidFill>
                  <a:srgbClr val="808080"/>
                </a:solidFill>
                <a:latin typeface="LMSans8-Regular"/>
              </a:rPr>
              <a:t>(ICE-PHI:S1A-083#222:1:C)</a:t>
            </a:r>
            <a:br>
              <a:rPr lang="en-AU" sz="2400" b="0" i="0" u="none" strike="noStrike" baseline="0" dirty="0">
                <a:solidFill>
                  <a:srgbClr val="808080"/>
                </a:solidFill>
                <a:latin typeface="LMSans8-Regular"/>
              </a:rPr>
            </a:br>
            <a:r>
              <a:rPr lang="en-AU" sz="2400" b="0" i="0" u="none" strike="noStrike" baseline="0" dirty="0">
                <a:solidFill>
                  <a:srgbClr val="000000"/>
                </a:solidFill>
                <a:latin typeface="LMSans12-Regular"/>
              </a:rPr>
              <a:t>(2) </a:t>
            </a:r>
            <a:r>
              <a:rPr lang="en-AU" sz="2400" b="0" i="0" u="none" strike="noStrike" baseline="0" dirty="0">
                <a:solidFill>
                  <a:srgbClr val="808080"/>
                </a:solidFill>
                <a:latin typeface="LMSans12-Regular"/>
              </a:rPr>
              <a:t>It ’s </a:t>
            </a:r>
            <a:r>
              <a:rPr lang="en-AU" sz="2400" b="0" i="1" u="none" strike="noStrike" baseline="0" dirty="0">
                <a:solidFill>
                  <a:srgbClr val="F29100"/>
                </a:solidFill>
                <a:latin typeface="LMSans12-Regular"/>
              </a:rPr>
              <a:t>so</a:t>
            </a:r>
            <a:r>
              <a:rPr lang="en-AU" sz="2400" b="0" i="1" u="none" strike="noStrike" baseline="0" dirty="0">
                <a:solidFill>
                  <a:srgbClr val="51247A"/>
                </a:solidFill>
                <a:latin typeface="LMSans12-Regular"/>
              </a:rPr>
              <a:t> </a:t>
            </a:r>
            <a:r>
              <a:rPr lang="en-AU" sz="2400" b="0" i="1" u="none" strike="noStrike" baseline="0" dirty="0">
                <a:solidFill>
                  <a:srgbClr val="003361"/>
                </a:solidFill>
                <a:latin typeface="LMSans12-Regular"/>
              </a:rPr>
              <a:t>bad</a:t>
            </a:r>
            <a:r>
              <a:rPr lang="en-AU" sz="2400" b="0" i="1" u="none" strike="noStrike" baseline="0" dirty="0">
                <a:solidFill>
                  <a:srgbClr val="000000"/>
                </a:solidFill>
                <a:latin typeface="LMSans12-Regular"/>
              </a:rPr>
              <a:t> </a:t>
            </a:r>
            <a:r>
              <a:rPr lang="en-AU" sz="2400" b="0" i="0" u="none" strike="noStrike" baseline="0" dirty="0">
                <a:solidFill>
                  <a:srgbClr val="808080"/>
                </a:solidFill>
                <a:latin typeface="LMSans8-Regular"/>
              </a:rPr>
              <a:t>(ICE-PHI:S1A-013#204:1:A)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400" b="1" i="0" u="none" strike="noStrike" baseline="0" dirty="0">
                <a:solidFill>
                  <a:srgbClr val="F29100"/>
                </a:solidFill>
                <a:latin typeface="LMSans12-Regular"/>
              </a:rPr>
              <a:t>Attributive</a:t>
            </a:r>
            <a:br>
              <a:rPr lang="en-AU" sz="2400" b="1" i="0" u="none" strike="noStrike" baseline="0" dirty="0">
                <a:solidFill>
                  <a:srgbClr val="F29100"/>
                </a:solidFill>
                <a:latin typeface="LMSans12-Regular"/>
              </a:rPr>
            </a:br>
            <a:r>
              <a:rPr lang="en-AU" sz="2400" b="0" i="0" u="none" strike="noStrike" baseline="0" dirty="0">
                <a:solidFill>
                  <a:srgbClr val="000000"/>
                </a:solidFill>
                <a:latin typeface="LMSans12-Regular"/>
              </a:rPr>
              <a:t>(3) </a:t>
            </a:r>
            <a:r>
              <a:rPr lang="en-AU" sz="2400" b="0" i="0" u="none" strike="noStrike" baseline="0" dirty="0">
                <a:solidFill>
                  <a:srgbClr val="808080"/>
                </a:solidFill>
                <a:latin typeface="LMSans12-Regular"/>
              </a:rPr>
              <a:t>It is a </a:t>
            </a:r>
            <a:r>
              <a:rPr lang="en-AU" sz="2400" b="0" i="1" u="none" strike="noStrike" baseline="0" dirty="0">
                <a:solidFill>
                  <a:srgbClr val="F29100"/>
                </a:solidFill>
                <a:latin typeface="LMSans12-Regular"/>
              </a:rPr>
              <a:t>very</a:t>
            </a:r>
            <a:r>
              <a:rPr lang="en-AU" sz="2400" b="0" i="1" u="none" strike="noStrike" baseline="0" dirty="0">
                <a:solidFill>
                  <a:srgbClr val="51247A"/>
                </a:solidFill>
                <a:latin typeface="LMSans12-Regular"/>
              </a:rPr>
              <a:t> </a:t>
            </a:r>
            <a:r>
              <a:rPr lang="en-AU" sz="2400" b="0" i="1" u="none" strike="noStrike" baseline="0" dirty="0">
                <a:solidFill>
                  <a:srgbClr val="003361"/>
                </a:solidFill>
                <a:latin typeface="LMSans12-Regular"/>
              </a:rPr>
              <a:t>good</a:t>
            </a:r>
            <a:r>
              <a:rPr lang="en-AU" sz="2400" b="0" i="1" u="none" strike="noStrike" baseline="0" dirty="0">
                <a:solidFill>
                  <a:srgbClr val="000000"/>
                </a:solidFill>
                <a:latin typeface="LMSans12-Regular"/>
              </a:rPr>
              <a:t> </a:t>
            </a:r>
            <a:r>
              <a:rPr lang="en-AU" sz="2400" b="0" i="0" u="none" strike="noStrike" baseline="0" dirty="0">
                <a:solidFill>
                  <a:srgbClr val="808080"/>
                </a:solidFill>
                <a:latin typeface="LMSans12-Regular"/>
              </a:rPr>
              <a:t>training </a:t>
            </a:r>
            <a:r>
              <a:rPr lang="en-AU" sz="2400" b="0" i="0" u="none" strike="noStrike" baseline="0" dirty="0">
                <a:solidFill>
                  <a:srgbClr val="808080"/>
                </a:solidFill>
                <a:latin typeface="LMSans8-Regular"/>
              </a:rPr>
              <a:t>(ICE-HK:S1A-022#433:1:A)</a:t>
            </a:r>
            <a:br>
              <a:rPr lang="en-AU" sz="2400" b="0" i="0" u="none" strike="noStrike" baseline="0" dirty="0">
                <a:solidFill>
                  <a:srgbClr val="808080"/>
                </a:solidFill>
                <a:latin typeface="LMSans8-Regular"/>
              </a:rPr>
            </a:br>
            <a:r>
              <a:rPr lang="en-AU" sz="2400" b="0" i="0" u="none" strike="noStrike" baseline="0" dirty="0">
                <a:solidFill>
                  <a:srgbClr val="000000"/>
                </a:solidFill>
                <a:latin typeface="LMSans12-Regular"/>
              </a:rPr>
              <a:t>(4) </a:t>
            </a:r>
            <a:r>
              <a:rPr lang="en-AU" sz="2400" b="0" i="0" u="none" strike="noStrike" baseline="0" dirty="0">
                <a:solidFill>
                  <a:srgbClr val="808080"/>
                </a:solidFill>
                <a:latin typeface="LMSans12-Regular"/>
              </a:rPr>
              <a:t>But it’s a </a:t>
            </a:r>
            <a:r>
              <a:rPr lang="en-AU" sz="2400" b="0" i="1" u="none" strike="noStrike" baseline="0" dirty="0">
                <a:solidFill>
                  <a:srgbClr val="F29100"/>
                </a:solidFill>
                <a:latin typeface="LMSans12-Regular"/>
              </a:rPr>
              <a:t>completely</a:t>
            </a:r>
            <a:r>
              <a:rPr lang="en-AU" sz="2400" b="0" i="1" u="none" strike="noStrike" baseline="0" dirty="0">
                <a:solidFill>
                  <a:srgbClr val="51247A"/>
                </a:solidFill>
                <a:latin typeface="LMSans12-Regular"/>
              </a:rPr>
              <a:t> </a:t>
            </a:r>
            <a:r>
              <a:rPr lang="en-AU" sz="2400" b="0" i="1" u="none" strike="noStrike" baseline="0" dirty="0">
                <a:solidFill>
                  <a:srgbClr val="003361"/>
                </a:solidFill>
                <a:latin typeface="LMSans12-Regular"/>
              </a:rPr>
              <a:t>different</a:t>
            </a:r>
            <a:r>
              <a:rPr lang="en-AU" sz="2400" b="0" i="1" u="none" strike="noStrike" baseline="0" dirty="0">
                <a:solidFill>
                  <a:srgbClr val="000000"/>
                </a:solidFill>
                <a:latin typeface="LMSans12-Regular"/>
              </a:rPr>
              <a:t> </a:t>
            </a:r>
            <a:r>
              <a:rPr lang="en-AU" sz="2400" dirty="0">
                <a:solidFill>
                  <a:srgbClr val="808080"/>
                </a:solidFill>
                <a:latin typeface="LMSans12-Regular"/>
              </a:rPr>
              <a:t>story </a:t>
            </a:r>
            <a:r>
              <a:rPr lang="en-AU" sz="2400" b="0" i="0" u="none" strike="noStrike" baseline="0" dirty="0">
                <a:solidFill>
                  <a:srgbClr val="808080"/>
                </a:solidFill>
                <a:latin typeface="LMSans8-Regular"/>
              </a:rPr>
              <a:t>(ICE-IND:S1A-073#48:1:A)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0166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003361"/>
                </a:solidFill>
              </a:rPr>
              <a:t>Background</a:t>
            </a:r>
            <a:br>
              <a:rPr lang="de-DE" dirty="0">
                <a:solidFill>
                  <a:srgbClr val="003361"/>
                </a:solidFill>
              </a:rPr>
            </a:br>
            <a:r>
              <a:rPr lang="de-DE" dirty="0" err="1">
                <a:solidFill>
                  <a:srgbClr val="003361"/>
                </a:solidFill>
              </a:rPr>
              <a:t>Why</a:t>
            </a:r>
            <a:r>
              <a:rPr lang="de-DE" dirty="0">
                <a:solidFill>
                  <a:srgbClr val="003361"/>
                </a:solidFill>
              </a:rPr>
              <a:t> </a:t>
            </a:r>
            <a:r>
              <a:rPr lang="de-DE" dirty="0" err="1">
                <a:solidFill>
                  <a:srgbClr val="003361"/>
                </a:solidFill>
              </a:rPr>
              <a:t>study</a:t>
            </a:r>
            <a:r>
              <a:rPr lang="de-DE" dirty="0">
                <a:solidFill>
                  <a:srgbClr val="003361"/>
                </a:solidFill>
              </a:rPr>
              <a:t> </a:t>
            </a:r>
            <a:r>
              <a:rPr lang="de-DE" dirty="0" err="1">
                <a:solidFill>
                  <a:srgbClr val="003361"/>
                </a:solidFill>
              </a:rPr>
              <a:t>adjective</a:t>
            </a:r>
            <a:r>
              <a:rPr lang="de-DE" dirty="0">
                <a:solidFill>
                  <a:srgbClr val="003361"/>
                </a:solidFill>
              </a:rPr>
              <a:t> </a:t>
            </a:r>
            <a:r>
              <a:rPr lang="de-DE" dirty="0" err="1">
                <a:solidFill>
                  <a:srgbClr val="003361"/>
                </a:solidFill>
              </a:rPr>
              <a:t>amplification</a:t>
            </a:r>
            <a:r>
              <a:rPr lang="de-DE" dirty="0">
                <a:solidFill>
                  <a:srgbClr val="003361"/>
                </a:solidFill>
              </a:rPr>
              <a:t>?</a:t>
            </a:r>
            <a:endParaRPr lang="en-AU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1233322" cy="460851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r>
              <a:rPr lang="en-AU" sz="2400" dirty="0"/>
              <a:t>Adjective amplification is…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major area of grammatical change </a:t>
            </a:r>
            <a:r>
              <a:rPr lang="en-AU" sz="1400" dirty="0">
                <a:solidFill>
                  <a:schemeClr val="bg1">
                    <a:lumMod val="65000"/>
                  </a:schemeClr>
                </a:solidFill>
              </a:rPr>
              <a:t>(cf. Brinton and </a:t>
            </a:r>
            <a:r>
              <a:rPr lang="en-AU" sz="1400" dirty="0" err="1">
                <a:solidFill>
                  <a:schemeClr val="bg1">
                    <a:lumMod val="65000"/>
                  </a:schemeClr>
                </a:solidFill>
              </a:rPr>
              <a:t>Arnovick</a:t>
            </a:r>
            <a:r>
              <a:rPr lang="en-AU" sz="1400" dirty="0">
                <a:solidFill>
                  <a:schemeClr val="bg1">
                    <a:lumMod val="65000"/>
                  </a:schemeClr>
                </a:solidFill>
              </a:rPr>
              <a:t> 2006: 441)</a:t>
            </a:r>
            <a:r>
              <a:rPr lang="en-AU" sz="2400" dirty="0"/>
              <a:t>:</a:t>
            </a:r>
            <a:r>
              <a:rPr lang="en-AU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AU" sz="2400" dirty="0"/>
              <a:t>found to be a site of “</a:t>
            </a:r>
            <a:r>
              <a:rPr lang="en-AU" sz="2400" b="1" dirty="0"/>
              <a:t>fevered invention and competition </a:t>
            </a:r>
            <a:r>
              <a:rPr lang="en-AU" sz="2400" dirty="0"/>
              <a:t>that would be hard to come by elsewhere” </a:t>
            </a:r>
            <a:r>
              <a:rPr lang="en-AU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AU" sz="1400" dirty="0" err="1">
                <a:solidFill>
                  <a:schemeClr val="bg1">
                    <a:lumMod val="65000"/>
                  </a:schemeClr>
                </a:solidFill>
              </a:rPr>
              <a:t>Bolinger</a:t>
            </a:r>
            <a:r>
              <a:rPr lang="en-AU" sz="1400" dirty="0">
                <a:solidFill>
                  <a:schemeClr val="bg1">
                    <a:lumMod val="65000"/>
                  </a:schemeClr>
                </a:solidFill>
              </a:rPr>
              <a:t> 1972: 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crucial for “</a:t>
            </a:r>
            <a:r>
              <a:rPr lang="en-AU" sz="2400" b="1" dirty="0"/>
              <a:t>social and emotional expression </a:t>
            </a:r>
            <a:r>
              <a:rPr lang="en-AU" sz="2400" dirty="0"/>
              <a:t>of speakers” </a:t>
            </a:r>
            <a:r>
              <a:rPr lang="en-AU" sz="1400" dirty="0">
                <a:solidFill>
                  <a:schemeClr val="bg1">
                    <a:lumMod val="65000"/>
                  </a:schemeClr>
                </a:solidFill>
              </a:rPr>
              <a:t>(Ito and </a:t>
            </a:r>
            <a:r>
              <a:rPr lang="en-AU" sz="1400" dirty="0" err="1">
                <a:solidFill>
                  <a:schemeClr val="bg1">
                    <a:lumMod val="65000"/>
                  </a:schemeClr>
                </a:solidFill>
              </a:rPr>
              <a:t>Tagliamonte</a:t>
            </a:r>
            <a:r>
              <a:rPr lang="en-AU" sz="1400" dirty="0">
                <a:solidFill>
                  <a:schemeClr val="bg1">
                    <a:lumMod val="65000"/>
                  </a:schemeClr>
                </a:solidFill>
              </a:rPr>
              <a:t> 2003: 258)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linguistic subsystem which allows </a:t>
            </a:r>
            <a:r>
              <a:rPr lang="en-AU" sz="2400" b="1" dirty="0"/>
              <a:t>precise circumscription </a:t>
            </a:r>
            <a:r>
              <a:rPr lang="en-AU" sz="2400" dirty="0"/>
              <a:t>of a variable context </a:t>
            </a:r>
            <a:r>
              <a:rPr lang="en-AU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AU" sz="1400" dirty="0" err="1">
                <a:solidFill>
                  <a:schemeClr val="bg1">
                    <a:lumMod val="65000"/>
                  </a:schemeClr>
                </a:solidFill>
              </a:rPr>
              <a:t>Labov</a:t>
            </a:r>
            <a:r>
              <a:rPr lang="en-AU" sz="1400" dirty="0">
                <a:solidFill>
                  <a:schemeClr val="bg1">
                    <a:lumMod val="65000"/>
                  </a:schemeClr>
                </a:solidFill>
              </a:rPr>
              <a:t> 1972, 1966: 49)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152B1-990C-DF38-0919-73D6DA7B18D8}"/>
              </a:ext>
            </a:extLst>
          </p:cNvPr>
          <p:cNvSpPr txBox="1"/>
          <p:nvPr/>
        </p:nvSpPr>
        <p:spPr>
          <a:xfrm>
            <a:off x="2099518" y="5025019"/>
            <a:ext cx="7992963" cy="1646605"/>
          </a:xfrm>
          <a:prstGeom prst="rect">
            <a:avLst/>
          </a:prstGeom>
          <a:noFill/>
          <a:ln w="50800">
            <a:solidFill>
              <a:srgbClr val="F291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de-DE" sz="2400" dirty="0"/>
          </a:p>
          <a:p>
            <a:pPr algn="ctr"/>
            <a:r>
              <a:rPr lang="en-AU" sz="2400" b="1" dirty="0"/>
              <a:t>Adjective amplification represents an ideal case for </a:t>
            </a:r>
          </a:p>
          <a:p>
            <a:pPr algn="ctr"/>
            <a:r>
              <a:rPr lang="en-AU" sz="2400" b="1" dirty="0"/>
              <a:t>testing mechanisms underlying language change!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1250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003361"/>
                </a:solidFill>
              </a:rPr>
              <a:t>Background</a:t>
            </a:r>
            <a:br>
              <a:rPr lang="de-DE" dirty="0">
                <a:solidFill>
                  <a:srgbClr val="003361"/>
                </a:solidFill>
              </a:rPr>
            </a:br>
            <a:r>
              <a:rPr lang="de-DE" dirty="0" err="1">
                <a:solidFill>
                  <a:srgbClr val="003361"/>
                </a:solidFill>
              </a:rPr>
              <a:t>What</a:t>
            </a:r>
            <a:r>
              <a:rPr lang="de-DE" dirty="0">
                <a:solidFill>
                  <a:srgbClr val="003361"/>
                </a:solidFill>
              </a:rPr>
              <a:t> do </a:t>
            </a:r>
            <a:r>
              <a:rPr lang="de-DE" dirty="0" err="1">
                <a:solidFill>
                  <a:srgbClr val="003361"/>
                </a:solidFill>
              </a:rPr>
              <a:t>we</a:t>
            </a:r>
            <a:r>
              <a:rPr lang="de-DE" dirty="0">
                <a:solidFill>
                  <a:srgbClr val="003361"/>
                </a:solidFill>
              </a:rPr>
              <a:t> </a:t>
            </a:r>
            <a:r>
              <a:rPr lang="de-DE" dirty="0" err="1">
                <a:solidFill>
                  <a:srgbClr val="003361"/>
                </a:solidFill>
              </a:rPr>
              <a:t>know</a:t>
            </a:r>
            <a:r>
              <a:rPr lang="de-DE" dirty="0">
                <a:solidFill>
                  <a:srgbClr val="003361"/>
                </a:solidFill>
              </a:rPr>
              <a:t> </a:t>
            </a:r>
            <a:r>
              <a:rPr lang="de-DE" dirty="0" err="1">
                <a:solidFill>
                  <a:srgbClr val="003361"/>
                </a:solidFill>
              </a:rPr>
              <a:t>about</a:t>
            </a:r>
            <a:r>
              <a:rPr lang="de-DE" dirty="0">
                <a:solidFill>
                  <a:srgbClr val="003361"/>
                </a:solidFill>
              </a:rPr>
              <a:t> </a:t>
            </a:r>
            <a:r>
              <a:rPr lang="de-DE" dirty="0" err="1">
                <a:solidFill>
                  <a:srgbClr val="003361"/>
                </a:solidFill>
              </a:rPr>
              <a:t>adjective</a:t>
            </a:r>
            <a:r>
              <a:rPr lang="de-DE" dirty="0">
                <a:solidFill>
                  <a:srgbClr val="003361"/>
                </a:solidFill>
              </a:rPr>
              <a:t> </a:t>
            </a:r>
            <a:r>
              <a:rPr lang="de-DE" dirty="0" err="1">
                <a:solidFill>
                  <a:srgbClr val="003361"/>
                </a:solidFill>
              </a:rPr>
              <a:t>amplification</a:t>
            </a:r>
            <a:r>
              <a:rPr lang="de-DE" dirty="0">
                <a:solidFill>
                  <a:srgbClr val="003361"/>
                </a:solidFill>
              </a:rPr>
              <a:t>?</a:t>
            </a:r>
            <a:endParaRPr lang="en-AU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10801349" cy="496914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/>
              <a:t>Substantial amount of corpus-based research </a:t>
            </a:r>
            <a:r>
              <a:rPr lang="en-AU" sz="2400" dirty="0"/>
              <a:t>on intensification </a:t>
            </a:r>
            <a:br>
              <a:rPr lang="en-AU" sz="2400" dirty="0"/>
            </a:b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AU" sz="1500" dirty="0" err="1">
                <a:solidFill>
                  <a:schemeClr val="bg1">
                    <a:lumMod val="65000"/>
                  </a:schemeClr>
                </a:solidFill>
              </a:rPr>
              <a:t>e.g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 Aijmer 2011, 2018; Fuchs 2016, 2017; </a:t>
            </a:r>
            <a:r>
              <a:rPr lang="en-AU" sz="1500" dirty="0" err="1">
                <a:solidFill>
                  <a:schemeClr val="bg1">
                    <a:lumMod val="65000"/>
                  </a:schemeClr>
                </a:solidFill>
              </a:rPr>
              <a:t>Núñez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AU" sz="1500" dirty="0" err="1">
                <a:solidFill>
                  <a:schemeClr val="bg1">
                    <a:lumMod val="65000"/>
                  </a:schemeClr>
                </a:solidFill>
              </a:rPr>
              <a:t>Pertejo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 and Palacios 2014; Palacios and </a:t>
            </a:r>
            <a:r>
              <a:rPr lang="en-AU" sz="1500" dirty="0" err="1">
                <a:solidFill>
                  <a:schemeClr val="bg1">
                    <a:lumMod val="65000"/>
                  </a:schemeClr>
                </a:solidFill>
              </a:rPr>
              <a:t>Núñez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AU" sz="1500" dirty="0" err="1">
                <a:solidFill>
                  <a:schemeClr val="bg1">
                    <a:lumMod val="65000"/>
                  </a:schemeClr>
                </a:solidFill>
              </a:rPr>
              <a:t>Pertejo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 2012)</a:t>
            </a:r>
            <a:br>
              <a:rPr lang="en-AU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AU" sz="2400" dirty="0"/>
              <a:t>but mostly either focused on individual intensifiers or without regard to the intensified adjectives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Analyses have investigated amplifier use in </a:t>
            </a:r>
            <a:r>
              <a:rPr lang="en-AU" sz="2400" b="1" dirty="0"/>
              <a:t>different languages 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(e.g., Stratton &amp; </a:t>
            </a:r>
            <a:r>
              <a:rPr lang="en-AU" sz="1500" dirty="0" err="1">
                <a:solidFill>
                  <a:schemeClr val="bg1">
                    <a:lumMod val="65000"/>
                  </a:schemeClr>
                </a:solidFill>
              </a:rPr>
              <a:t>Sundquist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 2022 for Norwegian, Stratton 2020b for German, Roles &amp; </a:t>
            </a:r>
            <a:r>
              <a:rPr lang="en-AU" sz="1500" dirty="0" err="1">
                <a:solidFill>
                  <a:schemeClr val="bg1">
                    <a:lumMod val="65000"/>
                  </a:schemeClr>
                </a:solidFill>
              </a:rPr>
              <a:t>Enghels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 2020 for Spanish, or </a:t>
            </a:r>
            <a:r>
              <a:rPr lang="en-AU" sz="1500" dirty="0" err="1">
                <a:solidFill>
                  <a:schemeClr val="bg1">
                    <a:lumMod val="65000"/>
                  </a:schemeClr>
                </a:solidFill>
              </a:rPr>
              <a:t>Zellermayer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 1991 for Hebrew)</a:t>
            </a:r>
            <a:r>
              <a:rPr lang="en-AU" sz="2400" dirty="0"/>
              <a:t>, across </a:t>
            </a:r>
            <a:r>
              <a:rPr lang="en-AU" sz="2400" b="1" dirty="0"/>
              <a:t>regional varieties 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(see next slide)</a:t>
            </a:r>
            <a:r>
              <a:rPr lang="en-AU" sz="2400" dirty="0"/>
              <a:t>, in </a:t>
            </a:r>
            <a:r>
              <a:rPr lang="en-AU" sz="2400" b="1" dirty="0"/>
              <a:t>learner language 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(e.g., Schweinberger 2020a, 2020b; </a:t>
            </a:r>
            <a:r>
              <a:rPr lang="en-AU" sz="1500" dirty="0" err="1">
                <a:solidFill>
                  <a:schemeClr val="bg1">
                    <a:lumMod val="65000"/>
                  </a:schemeClr>
                </a:solidFill>
              </a:rPr>
              <a:t>Czerwionka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 &amp; Olson 2020)</a:t>
            </a:r>
            <a:r>
              <a:rPr lang="en-AU" sz="2400" dirty="0"/>
              <a:t>, and </a:t>
            </a:r>
            <a:r>
              <a:rPr lang="en-AU" sz="2400" b="1" dirty="0"/>
              <a:t>over time as well as in different periods 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(Stratton 2022; Méndez-Naya 2003)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Over the last 5 or so years, the </a:t>
            </a:r>
            <a:r>
              <a:rPr lang="en-AU" sz="2400" b="1" dirty="0"/>
              <a:t>role that adjectives </a:t>
            </a:r>
            <a:r>
              <a:rPr lang="en-AU" sz="2400" dirty="0"/>
              <a:t>play in amplification has come more into focus 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(e.g. Schweinberger 2017; Wagner 2017a,b)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Amplification (and particularly the use of innovative variants such as </a:t>
            </a:r>
            <a:r>
              <a:rPr lang="en-AU" sz="2400" i="1" dirty="0"/>
              <a:t>so</a:t>
            </a:r>
            <a:r>
              <a:rPr lang="en-AU" sz="2400" dirty="0"/>
              <a:t> and </a:t>
            </a:r>
            <a:r>
              <a:rPr lang="en-AU" sz="2400" i="1" dirty="0"/>
              <a:t>really</a:t>
            </a:r>
            <a:r>
              <a:rPr lang="en-AU" sz="2400" dirty="0"/>
              <a:t>) are </a:t>
            </a:r>
            <a:r>
              <a:rPr lang="en-AU" sz="2400" b="1" dirty="0"/>
              <a:t>associated with teenage talk </a:t>
            </a:r>
            <a:r>
              <a:rPr lang="en-AU" sz="2400" dirty="0"/>
              <a:t>and young(</a:t>
            </a:r>
            <a:r>
              <a:rPr lang="en-AU" sz="2400" dirty="0" err="1"/>
              <a:t>ish</a:t>
            </a:r>
            <a:r>
              <a:rPr lang="en-AU" sz="2400" dirty="0"/>
              <a:t>) (female) speakers 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(Bauer and Bauer 2002; D’Arcy 2015; Macaulay 2006; </a:t>
            </a:r>
            <a:r>
              <a:rPr lang="en-AU" sz="1500" dirty="0" err="1">
                <a:solidFill>
                  <a:schemeClr val="bg1">
                    <a:lumMod val="65000"/>
                  </a:schemeClr>
                </a:solidFill>
              </a:rPr>
              <a:t>Tagliamonte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 2006, 2008) - </a:t>
            </a:r>
          </a:p>
        </p:txBody>
      </p:sp>
    </p:spTree>
    <p:extLst>
      <p:ext uri="{BB962C8B-B14F-4D97-AF65-F5344CB8AC3E}">
        <p14:creationId xmlns:p14="http://schemas.microsoft.com/office/powerpoint/2010/main" val="389530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A75A6-B443-1731-E156-8F744F8A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432" y="1818520"/>
            <a:ext cx="6271391" cy="4668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E42C7B-801F-F44D-05A5-7BC2D460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003361"/>
                </a:solidFill>
              </a:rPr>
              <a:t>Background</a:t>
            </a:r>
            <a:br>
              <a:rPr lang="de-DE" dirty="0">
                <a:solidFill>
                  <a:srgbClr val="003361"/>
                </a:solidFill>
              </a:rPr>
            </a:br>
            <a:r>
              <a:rPr lang="de-DE" dirty="0" err="1">
                <a:solidFill>
                  <a:srgbClr val="003361"/>
                </a:solidFill>
              </a:rPr>
              <a:t>What</a:t>
            </a:r>
            <a:r>
              <a:rPr lang="de-DE" dirty="0">
                <a:solidFill>
                  <a:srgbClr val="003361"/>
                </a:solidFill>
              </a:rPr>
              <a:t> do </a:t>
            </a:r>
            <a:r>
              <a:rPr lang="de-DE" dirty="0" err="1">
                <a:solidFill>
                  <a:srgbClr val="003361"/>
                </a:solidFill>
              </a:rPr>
              <a:t>we</a:t>
            </a:r>
            <a:r>
              <a:rPr lang="de-DE" dirty="0">
                <a:solidFill>
                  <a:srgbClr val="003361"/>
                </a:solidFill>
              </a:rPr>
              <a:t> </a:t>
            </a:r>
            <a:r>
              <a:rPr lang="de-DE" dirty="0" err="1">
                <a:solidFill>
                  <a:srgbClr val="003361"/>
                </a:solidFill>
              </a:rPr>
              <a:t>know</a:t>
            </a:r>
            <a:r>
              <a:rPr lang="de-DE" dirty="0">
                <a:solidFill>
                  <a:srgbClr val="003361"/>
                </a:solidFill>
              </a:rPr>
              <a:t> </a:t>
            </a:r>
            <a:r>
              <a:rPr lang="de-DE" dirty="0" err="1">
                <a:solidFill>
                  <a:srgbClr val="003361"/>
                </a:solidFill>
              </a:rPr>
              <a:t>about</a:t>
            </a:r>
            <a:r>
              <a:rPr lang="de-DE" dirty="0">
                <a:solidFill>
                  <a:srgbClr val="003361"/>
                </a:solidFill>
              </a:rPr>
              <a:t> </a:t>
            </a:r>
            <a:r>
              <a:rPr lang="de-DE" dirty="0" err="1">
                <a:solidFill>
                  <a:srgbClr val="003361"/>
                </a:solidFill>
              </a:rPr>
              <a:t>adjective</a:t>
            </a:r>
            <a:r>
              <a:rPr lang="de-DE" dirty="0">
                <a:solidFill>
                  <a:srgbClr val="003361"/>
                </a:solidFill>
              </a:rPr>
              <a:t> </a:t>
            </a:r>
            <a:r>
              <a:rPr lang="de-DE" dirty="0" err="1">
                <a:solidFill>
                  <a:srgbClr val="003361"/>
                </a:solidFill>
              </a:rPr>
              <a:t>amplification</a:t>
            </a:r>
            <a:r>
              <a:rPr lang="de-DE" dirty="0">
                <a:solidFill>
                  <a:srgbClr val="003361"/>
                </a:solidFill>
              </a:rPr>
              <a:t>?</a:t>
            </a:r>
            <a:endParaRPr lang="en-AU" dirty="0">
              <a:solidFill>
                <a:srgbClr val="00336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D020-A7A4-68B8-8E4D-0BFBA78B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5400674" cy="460851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/>
              <a:t>Most consistent finding </a:t>
            </a:r>
            <a:r>
              <a:rPr lang="en-AU" sz="2400" dirty="0"/>
              <a:t>in L1 varieties </a:t>
            </a:r>
            <a:r>
              <a:rPr lang="en-AU" sz="2400" b="1" i="1" dirty="0">
                <a:solidFill>
                  <a:srgbClr val="F29100"/>
                </a:solidFill>
              </a:rPr>
              <a:t>really</a:t>
            </a:r>
            <a:r>
              <a:rPr lang="en-AU" sz="2400" b="1" dirty="0">
                <a:solidFill>
                  <a:srgbClr val="F29100"/>
                </a:solidFill>
              </a:rPr>
              <a:t> replaces </a:t>
            </a:r>
            <a:r>
              <a:rPr lang="en-AU" sz="2400" b="1" i="1" dirty="0">
                <a:solidFill>
                  <a:srgbClr val="F29100"/>
                </a:solidFill>
              </a:rPr>
              <a:t>very</a:t>
            </a:r>
            <a:r>
              <a:rPr lang="en-AU" sz="2400" b="1" dirty="0">
                <a:solidFill>
                  <a:srgbClr val="F29100"/>
                </a:solidFill>
              </a:rPr>
              <a:t> </a:t>
            </a:r>
            <a:r>
              <a:rPr lang="en-AU" sz="2400" dirty="0"/>
              <a:t>as the dominant amplifier (lexical replacement) in various speech communities</a:t>
            </a:r>
            <a:br>
              <a:rPr lang="en-AU" sz="2400" dirty="0"/>
            </a:b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(see D’Arcy [2015] for New Zealand English;</a:t>
            </a:r>
            <a:br>
              <a:rPr lang="en-AU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Schweinberger [2021] for Australian English;</a:t>
            </a:r>
            <a:br>
              <a:rPr lang="en-AU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Ito &amp; </a:t>
            </a:r>
            <a:r>
              <a:rPr lang="en-AU" sz="1500" dirty="0" err="1">
                <a:solidFill>
                  <a:schemeClr val="bg1">
                    <a:lumMod val="65000"/>
                  </a:schemeClr>
                </a:solidFill>
              </a:rPr>
              <a:t>Tagliamonte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 [2003], Xiao &amp; Tao [2007], and </a:t>
            </a:r>
            <a:r>
              <a:rPr lang="en-AU" sz="1500" dirty="0" err="1">
                <a:solidFill>
                  <a:schemeClr val="bg1">
                    <a:lumMod val="65000"/>
                  </a:schemeClr>
                </a:solidFill>
              </a:rPr>
              <a:t>Barnfield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 &amp; </a:t>
            </a:r>
            <a:r>
              <a:rPr lang="en-AU" sz="1500" dirty="0" err="1">
                <a:solidFill>
                  <a:schemeClr val="bg1">
                    <a:lumMod val="65000"/>
                  </a:schemeClr>
                </a:solidFill>
              </a:rPr>
              <a:t>Buchstaller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 [2010] for (north-east) British English; </a:t>
            </a:r>
            <a:r>
              <a:rPr lang="en-AU" sz="1500" dirty="0" err="1">
                <a:solidFill>
                  <a:schemeClr val="bg1">
                    <a:lumMod val="65000"/>
                  </a:schemeClr>
                </a:solidFill>
              </a:rPr>
              <a:t>Tagliamonte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 [2008] and </a:t>
            </a:r>
            <a:r>
              <a:rPr lang="en-AU" sz="1500" dirty="0" err="1">
                <a:solidFill>
                  <a:schemeClr val="bg1">
                    <a:lumMod val="65000"/>
                  </a:schemeClr>
                </a:solidFill>
              </a:rPr>
              <a:t>Tagliamonte</a:t>
            </a:r>
            <a:r>
              <a:rPr lang="en-AU" sz="1500" dirty="0">
                <a:solidFill>
                  <a:schemeClr val="bg1">
                    <a:lumMod val="65000"/>
                  </a:schemeClr>
                </a:solidFill>
              </a:rPr>
              <a:t> &amp; Denis [2014] for Canadian English; Macaulay [2002] and [2006] for Scottish English, Schweinberger [2022} for Irish English.</a:t>
            </a:r>
            <a:br>
              <a:rPr lang="en-AU" sz="15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AU" sz="1500" dirty="0">
                <a:solidFill>
                  <a:schemeClr val="bg1">
                    <a:lumMod val="65000"/>
                  </a:schemeClr>
                </a:solidFill>
              </a:rPr>
            </a:br>
            <a:endParaRPr lang="en-AU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86FEF-7003-696C-C8FD-883ED7AFCD18}"/>
              </a:ext>
            </a:extLst>
          </p:cNvPr>
          <p:cNvSpPr txBox="1"/>
          <p:nvPr/>
        </p:nvSpPr>
        <p:spPr>
          <a:xfrm>
            <a:off x="9120336" y="983808"/>
            <a:ext cx="2711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Figure 1: </a:t>
            </a:r>
          </a:p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Amplifier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use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across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apparent time in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Australian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English (Schweinberger 2021:14)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1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niversity of Queensland">
  <a:themeElements>
    <a:clrScheme name="UQ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247A"/>
      </a:accent1>
      <a:accent2>
        <a:srgbClr val="E62645"/>
      </a:accent2>
      <a:accent3>
        <a:srgbClr val="00A2C7"/>
      </a:accent3>
      <a:accent4>
        <a:srgbClr val="EB602B"/>
      </a:accent4>
      <a:accent5>
        <a:srgbClr val="4085C6"/>
      </a:accent5>
      <a:accent6>
        <a:srgbClr val="2EA836"/>
      </a:accent6>
      <a:hlink>
        <a:srgbClr val="51247A"/>
      </a:hlink>
      <a:folHlink>
        <a:srgbClr val="51247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Q PowerPoint Template v4.potx" id="{EB40B91F-2F7C-4628-893D-3539496D6C6A}" vid="{691CE4A2-4C6F-4895-A94C-37E246F52C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UQ PowerPoint template</Template>
  <TotalTime>1572</TotalTime>
  <Words>4059</Words>
  <Application>Microsoft Office PowerPoint</Application>
  <PresentationFormat>Widescreen</PresentationFormat>
  <Paragraphs>367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Courier New</vt:lpstr>
      <vt:lpstr>Franklin Gothic Medium</vt:lpstr>
      <vt:lpstr>LMSans12-Regular</vt:lpstr>
      <vt:lpstr>LMSans17-Regular</vt:lpstr>
      <vt:lpstr>LMSans8-Regular</vt:lpstr>
      <vt:lpstr>Wingdings</vt:lpstr>
      <vt:lpstr>University of Queensland</vt:lpstr>
      <vt:lpstr>PowerPoint Presentation</vt:lpstr>
      <vt:lpstr>Motivation: what should I present?</vt:lpstr>
      <vt:lpstr>PowerPoint Presentation</vt:lpstr>
      <vt:lpstr>Background What is adjective amplification?</vt:lpstr>
      <vt:lpstr>Background What is adjective amplification?</vt:lpstr>
      <vt:lpstr>Background What is adjective amplification?</vt:lpstr>
      <vt:lpstr>Background Why study adjective amplification?</vt:lpstr>
      <vt:lpstr>Background What do we know about adjective amplification?</vt:lpstr>
      <vt:lpstr>Background What do we know about adjective amplification?</vt:lpstr>
      <vt:lpstr>Research Gaps | Research Questions</vt:lpstr>
      <vt:lpstr>Methodology (Data | Analysis)</vt:lpstr>
      <vt:lpstr>Methodology (Data | Analysis)</vt:lpstr>
      <vt:lpstr>Methodology (Data | Analysis)</vt:lpstr>
      <vt:lpstr>Methodology (Data | Analysis)</vt:lpstr>
      <vt:lpstr>Results</vt:lpstr>
      <vt:lpstr>Results</vt:lpstr>
      <vt:lpstr>Results</vt:lpstr>
      <vt:lpstr>Results</vt:lpstr>
      <vt:lpstr>Results</vt:lpstr>
      <vt:lpstr>Summary and Discussion</vt:lpstr>
      <vt:lpstr>Discussion</vt:lpstr>
      <vt:lpstr>Summary and Discussion</vt:lpstr>
      <vt:lpstr>Summary and Discussion</vt:lpstr>
      <vt:lpstr>Summary and Discussion</vt:lpstr>
      <vt:lpstr>Summary and Discussion</vt:lpstr>
      <vt:lpstr>Summary and Discussion</vt:lpstr>
      <vt:lpstr>Summary and Discussion</vt:lpstr>
      <vt:lpstr>Summary and Discussion</vt:lpstr>
      <vt:lpstr>Summary and Discussion</vt:lpstr>
      <vt:lpstr>Summary and Discussion</vt:lpstr>
      <vt:lpstr>Summary and Discussion</vt:lpstr>
      <vt:lpstr>Summary and Discussion</vt:lpstr>
      <vt:lpstr>Summary and Discussion</vt:lpstr>
      <vt:lpstr>Summary and Discussion</vt:lpstr>
      <vt:lpstr>Summary and Discussion</vt:lpstr>
      <vt:lpstr>Summary and Discussion</vt:lpstr>
      <vt:lpstr>Summary and Discussion</vt:lpstr>
      <vt:lpstr>Summary and Discussion</vt:lpstr>
      <vt:lpstr>Summary and Discussion</vt:lpstr>
      <vt:lpstr>Summary and Discussion</vt:lpstr>
      <vt:lpstr>Summary and Discussion</vt:lpstr>
      <vt:lpstr>Summary and Discussion</vt:lpstr>
      <vt:lpstr>Summary and Discussion</vt:lpstr>
      <vt:lpstr>Discussion</vt:lpstr>
      <vt:lpstr>Potential Applications</vt:lpstr>
      <vt:lpstr>PowerPoint Presentation</vt:lpstr>
      <vt:lpstr>References</vt:lpstr>
      <vt:lpstr>References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小宮 裕基</dc:creator>
  <cp:lastModifiedBy>Martin Schweinberger</cp:lastModifiedBy>
  <cp:revision>82</cp:revision>
  <cp:lastPrinted>2023-12-14T15:27:34Z</cp:lastPrinted>
  <dcterms:created xsi:type="dcterms:W3CDTF">2022-04-26T23:20:44Z</dcterms:created>
  <dcterms:modified xsi:type="dcterms:W3CDTF">2023-12-14T17:49:35Z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2023-05-10T09:13:51Z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473e68cc-0358-4b64-b7b2-39a5018dca25</vt:lpwstr>
  </property>
  <property fmtid="{D5CDD505-2E9C-101B-9397-08002B2CF9AE}" pid="8" name="MSIP_Label_0f488380-630a-4f55-a077-a19445e3f360_ContentBits">
    <vt:lpwstr>0</vt:lpwstr>
  </property>
</Properties>
</file>